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2"/>
    <p:sldMasterId id="2147483684" r:id="rId3"/>
  </p:sldMasterIdLst>
  <p:notesMasterIdLst>
    <p:notesMasterId r:id="rId109"/>
  </p:notesMasterIdLst>
  <p:handoutMasterIdLst>
    <p:handoutMasterId r:id="rId110"/>
  </p:handoutMasterIdLst>
  <p:sldIdLst>
    <p:sldId id="256" r:id="rId4"/>
    <p:sldId id="257" r:id="rId5"/>
    <p:sldId id="267" r:id="rId6"/>
    <p:sldId id="272" r:id="rId7"/>
    <p:sldId id="275" r:id="rId8"/>
    <p:sldId id="300" r:id="rId9"/>
    <p:sldId id="276" r:id="rId10"/>
    <p:sldId id="298" r:id="rId11"/>
    <p:sldId id="299" r:id="rId12"/>
    <p:sldId id="301" r:id="rId13"/>
    <p:sldId id="302" r:id="rId14"/>
    <p:sldId id="303" r:id="rId15"/>
    <p:sldId id="304" r:id="rId16"/>
    <p:sldId id="305" r:id="rId17"/>
    <p:sldId id="306" r:id="rId18"/>
    <p:sldId id="308" r:id="rId19"/>
    <p:sldId id="328" r:id="rId20"/>
    <p:sldId id="310" r:id="rId21"/>
    <p:sldId id="311" r:id="rId22"/>
    <p:sldId id="322" r:id="rId23"/>
    <p:sldId id="326" r:id="rId24"/>
    <p:sldId id="329" r:id="rId25"/>
    <p:sldId id="331" r:id="rId26"/>
    <p:sldId id="330" r:id="rId27"/>
    <p:sldId id="333" r:id="rId28"/>
    <p:sldId id="325" r:id="rId29"/>
    <p:sldId id="332" r:id="rId30"/>
    <p:sldId id="335" r:id="rId31"/>
    <p:sldId id="336" r:id="rId32"/>
    <p:sldId id="337" r:id="rId33"/>
    <p:sldId id="338" r:id="rId34"/>
    <p:sldId id="339" r:id="rId35"/>
    <p:sldId id="340" r:id="rId36"/>
    <p:sldId id="341" r:id="rId37"/>
    <p:sldId id="361" r:id="rId38"/>
    <p:sldId id="343" r:id="rId39"/>
    <p:sldId id="375" r:id="rId40"/>
    <p:sldId id="344" r:id="rId41"/>
    <p:sldId id="345" r:id="rId42"/>
    <p:sldId id="346" r:id="rId43"/>
    <p:sldId id="347" r:id="rId44"/>
    <p:sldId id="348" r:id="rId45"/>
    <p:sldId id="350" r:id="rId46"/>
    <p:sldId id="349" r:id="rId47"/>
    <p:sldId id="351" r:id="rId48"/>
    <p:sldId id="353" r:id="rId49"/>
    <p:sldId id="354" r:id="rId50"/>
    <p:sldId id="406" r:id="rId51"/>
    <p:sldId id="352" r:id="rId52"/>
    <p:sldId id="312" r:id="rId53"/>
    <p:sldId id="313" r:id="rId54"/>
    <p:sldId id="401" r:id="rId55"/>
    <p:sldId id="402" r:id="rId56"/>
    <p:sldId id="403" r:id="rId57"/>
    <p:sldId id="404" r:id="rId58"/>
    <p:sldId id="405" r:id="rId59"/>
    <p:sldId id="376" r:id="rId60"/>
    <p:sldId id="356" r:id="rId61"/>
    <p:sldId id="362" r:id="rId62"/>
    <p:sldId id="357" r:id="rId63"/>
    <p:sldId id="377" r:id="rId64"/>
    <p:sldId id="378" r:id="rId65"/>
    <p:sldId id="363" r:id="rId66"/>
    <p:sldId id="318" r:id="rId67"/>
    <p:sldId id="364" r:id="rId68"/>
    <p:sldId id="319" r:id="rId69"/>
    <p:sldId id="367" r:id="rId70"/>
    <p:sldId id="368" r:id="rId71"/>
    <p:sldId id="370" r:id="rId72"/>
    <p:sldId id="369" r:id="rId73"/>
    <p:sldId id="372" r:id="rId74"/>
    <p:sldId id="371" r:id="rId75"/>
    <p:sldId id="320" r:id="rId76"/>
    <p:sldId id="365" r:id="rId77"/>
    <p:sldId id="373" r:id="rId78"/>
    <p:sldId id="374" r:id="rId79"/>
    <p:sldId id="321" r:id="rId80"/>
    <p:sldId id="323" r:id="rId81"/>
    <p:sldId id="324" r:id="rId82"/>
    <p:sldId id="381" r:id="rId83"/>
    <p:sldId id="382" r:id="rId84"/>
    <p:sldId id="384" r:id="rId85"/>
    <p:sldId id="383" r:id="rId86"/>
    <p:sldId id="385" r:id="rId87"/>
    <p:sldId id="386" r:id="rId88"/>
    <p:sldId id="387" r:id="rId89"/>
    <p:sldId id="388" r:id="rId90"/>
    <p:sldId id="379" r:id="rId91"/>
    <p:sldId id="380" r:id="rId92"/>
    <p:sldId id="390" r:id="rId93"/>
    <p:sldId id="395" r:id="rId94"/>
    <p:sldId id="396" r:id="rId95"/>
    <p:sldId id="391" r:id="rId96"/>
    <p:sldId id="397" r:id="rId97"/>
    <p:sldId id="398" r:id="rId98"/>
    <p:sldId id="393" r:id="rId99"/>
    <p:sldId id="399" r:id="rId100"/>
    <p:sldId id="400" r:id="rId101"/>
    <p:sldId id="392" r:id="rId102"/>
    <p:sldId id="394" r:id="rId103"/>
    <p:sldId id="316" r:id="rId104"/>
    <p:sldId id="317" r:id="rId105"/>
    <p:sldId id="314" r:id="rId106"/>
    <p:sldId id="366" r:id="rId107"/>
    <p:sldId id="355" r:id="rId10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邱兆平" initials="邱兆平"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00FDFF"/>
    <a:srgbClr val="0E487F"/>
    <a:srgbClr val="59595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083AE6-46FA-4A59-8FB0-9F97EB10719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45" autoAdjust="0"/>
    <p:restoredTop sz="94660"/>
  </p:normalViewPr>
  <p:slideViewPr>
    <p:cSldViewPr snapToGrid="0">
      <p:cViewPr>
        <p:scale>
          <a:sx n="103" d="100"/>
          <a:sy n="103" d="100"/>
        </p:scale>
        <p:origin x="184" y="880"/>
      </p:cViewPr>
      <p:guideLst/>
    </p:cSldViewPr>
  </p:slideViewPr>
  <p:notesTextViewPr>
    <p:cViewPr>
      <p:scale>
        <a:sx n="1" d="1"/>
        <a:sy n="1" d="1"/>
      </p:scale>
      <p:origin x="0" y="0"/>
    </p:cViewPr>
  </p:notesTextViewPr>
  <p:notesViewPr>
    <p:cSldViewPr snapToGrid="0">
      <p:cViewPr varScale="1">
        <p:scale>
          <a:sx n="96" d="100"/>
          <a:sy n="96" d="100"/>
        </p:scale>
        <p:origin x="3168"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22730E-FA84-44CD-8DD0-ADB99B5E20C8}" type="datetimeFigureOut">
              <a:rPr lang="zh-CN" altLang="en-US" smtClean="0"/>
              <a:t>2024/6/21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03B03D-3EE7-4764-8487-6F7DA542919E}"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D03F32-558B-1F4B-ABE1-419C73B33FE7}" type="datetimeFigureOut">
              <a:rPr lang="en-CN" smtClean="0"/>
              <a:t>2024/6/21</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FBA14-2FE4-D243-BBE5-85C2A808119B}" type="slidenum">
              <a:rPr lang="en-CN" smtClean="0"/>
              <a:t>‹#›</a:t>
            </a:fld>
            <a:endParaRPr lang="en-CN"/>
          </a:p>
        </p:txBody>
      </p:sp>
    </p:spTree>
    <p:extLst>
      <p:ext uri="{BB962C8B-B14F-4D97-AF65-F5344CB8AC3E}">
        <p14:creationId xmlns:p14="http://schemas.microsoft.com/office/powerpoint/2010/main" val="337336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五幅图文">
    <p:spTree>
      <p:nvGrpSpPr>
        <p:cNvPr id="1" name=""/>
        <p:cNvGrpSpPr/>
        <p:nvPr/>
      </p:nvGrpSpPr>
      <p:grpSpPr>
        <a:xfrm>
          <a:off x="0" y="0"/>
          <a:ext cx="0" cy="0"/>
          <a:chOff x="0" y="0"/>
          <a:chExt cx="0" cy="0"/>
        </a:xfrm>
      </p:grpSpPr>
      <p:sp>
        <p:nvSpPr>
          <p:cNvPr id="36" name="Picture Placeholder 7"/>
          <p:cNvSpPr>
            <a:spLocks noGrp="1"/>
          </p:cNvSpPr>
          <p:nvPr>
            <p:ph type="pic" sz="quarter" idx="10" hasCustomPrompt="1"/>
          </p:nvPr>
        </p:nvSpPr>
        <p:spPr>
          <a:xfrm>
            <a:off x="490661" y="2064529"/>
            <a:ext cx="2054121" cy="1892243"/>
          </a:xfrm>
          <a:prstGeom prst="rect">
            <a:avLst/>
          </a:prstGeom>
          <a:ln>
            <a:noFill/>
          </a:ln>
        </p:spPr>
        <p:txBody>
          <a:bodyPr bIns="457200" anchor="b"/>
          <a:lstStyle>
            <a:lvl1pPr algn="ctr">
              <a:buNone/>
              <a:defRPr sz="1100">
                <a:solidFill>
                  <a:schemeClr val="tx1">
                    <a:lumMod val="50000"/>
                    <a:lumOff val="50000"/>
                  </a:schemeClr>
                </a:solidFill>
              </a:defRPr>
            </a:lvl1pPr>
          </a:lstStyle>
          <a:p>
            <a:r>
              <a:rPr lang="zh-CN" altLang="en-US" dirty="0"/>
              <a:t>点击图标添加图片</a:t>
            </a:r>
            <a:endParaRPr lang="en-US" altLang="zh-CN" dirty="0"/>
          </a:p>
        </p:txBody>
      </p:sp>
      <p:sp>
        <p:nvSpPr>
          <p:cNvPr id="39" name="Text Placeholder 3"/>
          <p:cNvSpPr>
            <a:spLocks noGrp="1"/>
          </p:cNvSpPr>
          <p:nvPr>
            <p:ph type="body" sz="half" idx="16"/>
          </p:nvPr>
        </p:nvSpPr>
        <p:spPr>
          <a:xfrm>
            <a:off x="487496" y="1651735"/>
            <a:ext cx="2060448" cy="412149"/>
          </a:xfrm>
          <a:prstGeom prst="snip1Rect">
            <a:avLst/>
          </a:prstGeom>
          <a:solidFill>
            <a:schemeClr val="accent1"/>
          </a:solidFill>
        </p:spPr>
        <p:txBody>
          <a:bodyPr wrap="none" lIns="0" tIns="0" rIns="0" bIns="36000" anchor="ctr">
            <a:norm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0" name="Picture Placeholder 7"/>
          <p:cNvSpPr>
            <a:spLocks noGrp="1"/>
          </p:cNvSpPr>
          <p:nvPr>
            <p:ph type="pic" sz="quarter" idx="18" hasCustomPrompt="1"/>
          </p:nvPr>
        </p:nvSpPr>
        <p:spPr>
          <a:xfrm>
            <a:off x="2779801" y="2064529"/>
            <a:ext cx="2054121" cy="1892243"/>
          </a:xfrm>
          <a:prstGeom prst="rect">
            <a:avLst/>
          </a:prstGeom>
          <a:ln>
            <a:noFill/>
          </a:ln>
        </p:spPr>
        <p:txBody>
          <a:bodyPr bIns="457200" anchor="b"/>
          <a:lstStyle>
            <a:lvl1pPr algn="ctr">
              <a:buNone/>
              <a:defRPr sz="1100">
                <a:solidFill>
                  <a:schemeClr val="tx1">
                    <a:lumMod val="50000"/>
                    <a:lumOff val="50000"/>
                  </a:schemeClr>
                </a:solidFill>
              </a:defRPr>
            </a:lvl1pPr>
          </a:lstStyle>
          <a:p>
            <a:r>
              <a:rPr lang="zh-CN" altLang="en-US" dirty="0"/>
              <a:t>点击图标添加图片</a:t>
            </a:r>
            <a:endParaRPr lang="en-US" altLang="zh-CN" dirty="0"/>
          </a:p>
        </p:txBody>
      </p:sp>
      <p:sp>
        <p:nvSpPr>
          <p:cNvPr id="43" name="Text Placeholder 3"/>
          <p:cNvSpPr>
            <a:spLocks noGrp="1"/>
          </p:cNvSpPr>
          <p:nvPr>
            <p:ph type="body" sz="half" idx="21"/>
          </p:nvPr>
        </p:nvSpPr>
        <p:spPr>
          <a:xfrm>
            <a:off x="2776636" y="1651735"/>
            <a:ext cx="2060448" cy="412149"/>
          </a:xfrm>
          <a:prstGeom prst="snip1Rect">
            <a:avLst/>
          </a:prstGeom>
          <a:solidFill>
            <a:schemeClr val="accent2"/>
          </a:solidFill>
        </p:spPr>
        <p:txBody>
          <a:bodyPr wrap="none" lIns="0" tIns="0" rIns="0" bIns="36000" anchor="ctr">
            <a:norm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4" name="Picture Placeholder 7"/>
          <p:cNvSpPr>
            <a:spLocks noGrp="1"/>
          </p:cNvSpPr>
          <p:nvPr>
            <p:ph type="pic" sz="quarter" idx="22" hasCustomPrompt="1"/>
          </p:nvPr>
        </p:nvSpPr>
        <p:spPr>
          <a:xfrm>
            <a:off x="5068941" y="2064529"/>
            <a:ext cx="2054121" cy="1892243"/>
          </a:xfrm>
          <a:prstGeom prst="rect">
            <a:avLst/>
          </a:prstGeom>
          <a:ln>
            <a:noFill/>
          </a:ln>
        </p:spPr>
        <p:txBody>
          <a:bodyPr bIns="457200" anchor="b"/>
          <a:lstStyle>
            <a:lvl1pPr algn="ctr">
              <a:buNone/>
              <a:defRPr sz="1100">
                <a:solidFill>
                  <a:schemeClr val="tx1">
                    <a:lumMod val="50000"/>
                    <a:lumOff val="50000"/>
                  </a:schemeClr>
                </a:solidFill>
              </a:defRPr>
            </a:lvl1pPr>
          </a:lstStyle>
          <a:p>
            <a:r>
              <a:rPr lang="zh-CN" altLang="en-US" dirty="0"/>
              <a:t>点击图标添加图片</a:t>
            </a:r>
            <a:endParaRPr lang="en-US" altLang="zh-CN" dirty="0"/>
          </a:p>
        </p:txBody>
      </p:sp>
      <p:sp>
        <p:nvSpPr>
          <p:cNvPr id="47" name="Text Placeholder 3"/>
          <p:cNvSpPr>
            <a:spLocks noGrp="1"/>
          </p:cNvSpPr>
          <p:nvPr>
            <p:ph type="body" sz="half" idx="25"/>
          </p:nvPr>
        </p:nvSpPr>
        <p:spPr>
          <a:xfrm>
            <a:off x="5065776" y="1651735"/>
            <a:ext cx="2060448" cy="412149"/>
          </a:xfrm>
          <a:prstGeom prst="snip1Rect">
            <a:avLst/>
          </a:prstGeom>
          <a:solidFill>
            <a:schemeClr val="accent3"/>
          </a:solidFill>
        </p:spPr>
        <p:txBody>
          <a:bodyPr wrap="none" lIns="0" tIns="0" rIns="0" bIns="36000" anchor="ctr">
            <a:norm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8" name="Picture Placeholder 7"/>
          <p:cNvSpPr>
            <a:spLocks noGrp="1"/>
          </p:cNvSpPr>
          <p:nvPr>
            <p:ph type="pic" sz="quarter" idx="26" hasCustomPrompt="1"/>
          </p:nvPr>
        </p:nvSpPr>
        <p:spPr>
          <a:xfrm>
            <a:off x="7358081" y="2064529"/>
            <a:ext cx="2054121" cy="1892243"/>
          </a:xfrm>
          <a:prstGeom prst="rect">
            <a:avLst/>
          </a:prstGeom>
          <a:ln>
            <a:noFill/>
          </a:ln>
        </p:spPr>
        <p:txBody>
          <a:bodyPr bIns="457200" anchor="b"/>
          <a:lstStyle>
            <a:lvl1pPr algn="ctr">
              <a:buNone/>
              <a:defRPr sz="1100">
                <a:solidFill>
                  <a:schemeClr val="tx1">
                    <a:lumMod val="50000"/>
                    <a:lumOff val="50000"/>
                  </a:schemeClr>
                </a:solidFill>
              </a:defRPr>
            </a:lvl1pPr>
          </a:lstStyle>
          <a:p>
            <a:r>
              <a:rPr lang="zh-CN" altLang="en-US" dirty="0"/>
              <a:t>点击图标添加图片</a:t>
            </a:r>
            <a:endParaRPr lang="en-US" altLang="zh-CN" dirty="0"/>
          </a:p>
        </p:txBody>
      </p:sp>
      <p:sp>
        <p:nvSpPr>
          <p:cNvPr id="51" name="Text Placeholder 3"/>
          <p:cNvSpPr>
            <a:spLocks noGrp="1"/>
          </p:cNvSpPr>
          <p:nvPr>
            <p:ph type="body" sz="half" idx="29"/>
          </p:nvPr>
        </p:nvSpPr>
        <p:spPr>
          <a:xfrm>
            <a:off x="7354916" y="1651735"/>
            <a:ext cx="2060448" cy="412149"/>
          </a:xfrm>
          <a:prstGeom prst="snip1Rect">
            <a:avLst/>
          </a:prstGeom>
          <a:solidFill>
            <a:schemeClr val="accent4"/>
          </a:solidFill>
        </p:spPr>
        <p:txBody>
          <a:bodyPr wrap="none" lIns="0" tIns="0" rIns="0" bIns="36000" anchor="ctr">
            <a:norm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2" name="Picture Placeholder 7"/>
          <p:cNvSpPr>
            <a:spLocks noGrp="1"/>
          </p:cNvSpPr>
          <p:nvPr>
            <p:ph type="pic" sz="quarter" idx="30" hasCustomPrompt="1"/>
          </p:nvPr>
        </p:nvSpPr>
        <p:spPr>
          <a:xfrm>
            <a:off x="9647221" y="2064529"/>
            <a:ext cx="2054121" cy="1892243"/>
          </a:xfrm>
          <a:prstGeom prst="rect">
            <a:avLst/>
          </a:prstGeom>
          <a:ln>
            <a:noFill/>
          </a:ln>
        </p:spPr>
        <p:txBody>
          <a:bodyPr bIns="457200" anchor="b"/>
          <a:lstStyle>
            <a:lvl1pPr algn="ctr">
              <a:buNone/>
              <a:defRPr sz="1100">
                <a:solidFill>
                  <a:schemeClr val="tx1">
                    <a:lumMod val="50000"/>
                    <a:lumOff val="50000"/>
                  </a:schemeClr>
                </a:solidFill>
              </a:defRPr>
            </a:lvl1pPr>
          </a:lstStyle>
          <a:p>
            <a:r>
              <a:rPr lang="zh-CN" altLang="en-US" dirty="0"/>
              <a:t>点击图标添加图片</a:t>
            </a:r>
            <a:endParaRPr lang="en-US" altLang="zh-CN" dirty="0"/>
          </a:p>
        </p:txBody>
      </p:sp>
      <p:sp>
        <p:nvSpPr>
          <p:cNvPr id="55" name="Text Placeholder 3"/>
          <p:cNvSpPr>
            <a:spLocks noGrp="1"/>
          </p:cNvSpPr>
          <p:nvPr>
            <p:ph type="body" sz="half" idx="33"/>
          </p:nvPr>
        </p:nvSpPr>
        <p:spPr>
          <a:xfrm>
            <a:off x="9644056" y="1651735"/>
            <a:ext cx="2060448" cy="412149"/>
          </a:xfrm>
          <a:prstGeom prst="snip1Rect">
            <a:avLst/>
          </a:prstGeom>
          <a:solidFill>
            <a:schemeClr val="accent5"/>
          </a:solidFill>
        </p:spPr>
        <p:txBody>
          <a:bodyPr wrap="none" lIns="0" tIns="0" rIns="0" bIns="36000" anchor="ctr">
            <a:norm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cxnSp>
        <p:nvCxnSpPr>
          <p:cNvPr id="30" name="直接连接符 29"/>
          <p:cNvCxnSpPr>
            <a:stCxn id="33"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4" name="矩形 3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5" name="直接连接符 34"/>
          <p:cNvCxnSpPr>
            <a:endCxn id="34"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56" name="文本占位符 26"/>
          <p:cNvSpPr>
            <a:spLocks noGrp="1"/>
          </p:cNvSpPr>
          <p:nvPr>
            <p:ph type="body" sz="quarter" idx="54"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29" name="文本占位符 2"/>
          <p:cNvSpPr>
            <a:spLocks noGrp="1"/>
          </p:cNvSpPr>
          <p:nvPr>
            <p:ph type="body" sz="quarter" idx="61"/>
          </p:nvPr>
        </p:nvSpPr>
        <p:spPr>
          <a:xfrm>
            <a:off x="457200" y="4259484"/>
            <a:ext cx="2121040" cy="1198401"/>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
        <p:nvSpPr>
          <p:cNvPr id="31" name="文本占位符 2"/>
          <p:cNvSpPr>
            <a:spLocks noGrp="1"/>
          </p:cNvSpPr>
          <p:nvPr>
            <p:ph type="body" sz="quarter" idx="62"/>
          </p:nvPr>
        </p:nvSpPr>
        <p:spPr>
          <a:xfrm>
            <a:off x="2746339" y="4259484"/>
            <a:ext cx="2121040" cy="1198401"/>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
        <p:nvSpPr>
          <p:cNvPr id="58" name="文本占位符 2"/>
          <p:cNvSpPr>
            <a:spLocks noGrp="1"/>
          </p:cNvSpPr>
          <p:nvPr>
            <p:ph type="body" sz="quarter" idx="63"/>
          </p:nvPr>
        </p:nvSpPr>
        <p:spPr>
          <a:xfrm>
            <a:off x="5035479" y="4259483"/>
            <a:ext cx="2121040" cy="1198401"/>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
        <p:nvSpPr>
          <p:cNvPr id="59" name="文本占位符 2"/>
          <p:cNvSpPr>
            <a:spLocks noGrp="1"/>
          </p:cNvSpPr>
          <p:nvPr>
            <p:ph type="body" sz="quarter" idx="64"/>
          </p:nvPr>
        </p:nvSpPr>
        <p:spPr>
          <a:xfrm>
            <a:off x="7324621" y="4259483"/>
            <a:ext cx="2121040" cy="1198401"/>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
        <p:nvSpPr>
          <p:cNvPr id="60" name="文本占位符 2"/>
          <p:cNvSpPr>
            <a:spLocks noGrp="1"/>
          </p:cNvSpPr>
          <p:nvPr>
            <p:ph type="body" sz="quarter" idx="65"/>
          </p:nvPr>
        </p:nvSpPr>
        <p:spPr>
          <a:xfrm>
            <a:off x="9613758" y="4259483"/>
            <a:ext cx="2121040" cy="1198401"/>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5" name="文本占位符 34"/>
          <p:cNvSpPr>
            <a:spLocks noGrp="1"/>
          </p:cNvSpPr>
          <p:nvPr>
            <p:ph type="body" sz="quarter" idx="10" hasCustomPrompt="1"/>
          </p:nvPr>
        </p:nvSpPr>
        <p:spPr>
          <a:xfrm>
            <a:off x="1943552" y="1616964"/>
            <a:ext cx="1071790" cy="722313"/>
          </a:xfrm>
          <a:prstGeom prst="rect">
            <a:avLst/>
          </a:prstGeom>
        </p:spPr>
        <p:txBody>
          <a:bodyPr/>
          <a:lstStyle>
            <a:lvl1pPr marL="0" indent="0">
              <a:buNone/>
              <a:defRPr sz="4800" b="1">
                <a:solidFill>
                  <a:schemeClr val="accent1"/>
                </a:solidFill>
                <a:latin typeface="+mj-ea"/>
                <a:ea typeface="+mj-ea"/>
              </a:defRPr>
            </a:lvl1pPr>
          </a:lstStyle>
          <a:p>
            <a:pPr lvl="0"/>
            <a:r>
              <a:rPr lang="en-US" altLang="zh-CN" dirty="0"/>
              <a:t>01</a:t>
            </a:r>
            <a:endParaRPr lang="zh-CN" altLang="en-US" dirty="0"/>
          </a:p>
        </p:txBody>
      </p:sp>
      <p:sp>
        <p:nvSpPr>
          <p:cNvPr id="39" name="文本占位符 34"/>
          <p:cNvSpPr>
            <a:spLocks noGrp="1"/>
          </p:cNvSpPr>
          <p:nvPr>
            <p:ph type="body" sz="quarter" idx="11" hasCustomPrompt="1"/>
          </p:nvPr>
        </p:nvSpPr>
        <p:spPr>
          <a:xfrm>
            <a:off x="4911560" y="1607138"/>
            <a:ext cx="1071790" cy="722313"/>
          </a:xfrm>
          <a:prstGeom prst="rect">
            <a:avLst/>
          </a:prstGeom>
        </p:spPr>
        <p:txBody>
          <a:bodyPr/>
          <a:lstStyle>
            <a:lvl1pPr marL="0" indent="0">
              <a:buNone/>
              <a:defRPr sz="4800" b="1">
                <a:solidFill>
                  <a:schemeClr val="accent2"/>
                </a:solidFill>
                <a:latin typeface="+mj-ea"/>
                <a:ea typeface="+mj-ea"/>
              </a:defRPr>
            </a:lvl1pPr>
          </a:lstStyle>
          <a:p>
            <a:pPr lvl="0"/>
            <a:r>
              <a:rPr lang="en-US" altLang="zh-CN" dirty="0"/>
              <a:t>02</a:t>
            </a:r>
            <a:endParaRPr lang="zh-CN" altLang="en-US" dirty="0"/>
          </a:p>
        </p:txBody>
      </p:sp>
      <p:sp>
        <p:nvSpPr>
          <p:cNvPr id="41" name="文本占位符 34"/>
          <p:cNvSpPr>
            <a:spLocks noGrp="1"/>
          </p:cNvSpPr>
          <p:nvPr>
            <p:ph type="body" sz="quarter" idx="12" hasCustomPrompt="1"/>
          </p:nvPr>
        </p:nvSpPr>
        <p:spPr>
          <a:xfrm>
            <a:off x="7831637" y="1615331"/>
            <a:ext cx="1071790" cy="722313"/>
          </a:xfrm>
          <a:prstGeom prst="rect">
            <a:avLst/>
          </a:prstGeom>
        </p:spPr>
        <p:txBody>
          <a:bodyPr/>
          <a:lstStyle>
            <a:lvl1pPr marL="0" indent="0">
              <a:buNone/>
              <a:defRPr sz="4800" b="1">
                <a:solidFill>
                  <a:schemeClr val="accent3"/>
                </a:solidFill>
                <a:latin typeface="+mj-ea"/>
                <a:ea typeface="+mj-ea"/>
              </a:defRPr>
            </a:lvl1pPr>
          </a:lstStyle>
          <a:p>
            <a:pPr lvl="0"/>
            <a:r>
              <a:rPr lang="en-US" altLang="zh-CN" dirty="0"/>
              <a:t>03</a:t>
            </a:r>
            <a:endParaRPr lang="zh-CN" altLang="en-US" dirty="0"/>
          </a:p>
        </p:txBody>
      </p:sp>
      <p:sp>
        <p:nvSpPr>
          <p:cNvPr id="43" name="文本占位符 34"/>
          <p:cNvSpPr>
            <a:spLocks noGrp="1"/>
          </p:cNvSpPr>
          <p:nvPr>
            <p:ph type="body" sz="quarter" idx="13" hasCustomPrompt="1"/>
          </p:nvPr>
        </p:nvSpPr>
        <p:spPr>
          <a:xfrm>
            <a:off x="7855040" y="3651217"/>
            <a:ext cx="1071790" cy="722313"/>
          </a:xfrm>
          <a:prstGeom prst="rect">
            <a:avLst/>
          </a:prstGeom>
        </p:spPr>
        <p:txBody>
          <a:bodyPr/>
          <a:lstStyle>
            <a:lvl1pPr marL="0" indent="0">
              <a:buNone/>
              <a:defRPr sz="4800" b="1">
                <a:solidFill>
                  <a:schemeClr val="accent4"/>
                </a:solidFill>
                <a:latin typeface="+mj-ea"/>
                <a:ea typeface="+mj-ea"/>
              </a:defRPr>
            </a:lvl1pPr>
          </a:lstStyle>
          <a:p>
            <a:pPr lvl="0"/>
            <a:r>
              <a:rPr lang="en-US" altLang="zh-CN" dirty="0"/>
              <a:t>04</a:t>
            </a:r>
            <a:endParaRPr lang="zh-CN" altLang="en-US" dirty="0"/>
          </a:p>
        </p:txBody>
      </p:sp>
      <p:sp>
        <p:nvSpPr>
          <p:cNvPr id="44" name="文本占位符 34"/>
          <p:cNvSpPr>
            <a:spLocks noGrp="1"/>
          </p:cNvSpPr>
          <p:nvPr>
            <p:ph type="body" sz="quarter" idx="14" hasCustomPrompt="1"/>
          </p:nvPr>
        </p:nvSpPr>
        <p:spPr>
          <a:xfrm>
            <a:off x="4871555" y="3612126"/>
            <a:ext cx="1071790" cy="722313"/>
          </a:xfrm>
          <a:prstGeom prst="rect">
            <a:avLst/>
          </a:prstGeom>
        </p:spPr>
        <p:txBody>
          <a:bodyPr/>
          <a:lstStyle>
            <a:lvl1pPr marL="0" indent="0">
              <a:buNone/>
              <a:defRPr sz="4800" b="1">
                <a:solidFill>
                  <a:schemeClr val="accent5"/>
                </a:solidFill>
                <a:latin typeface="+mj-ea"/>
                <a:ea typeface="+mj-ea"/>
              </a:defRPr>
            </a:lvl1pPr>
          </a:lstStyle>
          <a:p>
            <a:pPr lvl="0"/>
            <a:r>
              <a:rPr lang="en-US" altLang="zh-CN" dirty="0"/>
              <a:t>05</a:t>
            </a:r>
            <a:endParaRPr lang="zh-CN" altLang="en-US" dirty="0"/>
          </a:p>
        </p:txBody>
      </p:sp>
      <p:sp>
        <p:nvSpPr>
          <p:cNvPr id="60" name="矩形 59"/>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sp>
        <p:nvSpPr>
          <p:cNvPr id="45" name="文本占位符 34"/>
          <p:cNvSpPr>
            <a:spLocks noGrp="1"/>
          </p:cNvSpPr>
          <p:nvPr>
            <p:ph type="body" sz="quarter" idx="15" hasCustomPrompt="1"/>
          </p:nvPr>
        </p:nvSpPr>
        <p:spPr>
          <a:xfrm>
            <a:off x="1963524" y="3611714"/>
            <a:ext cx="1071790" cy="722313"/>
          </a:xfrm>
          <a:prstGeom prst="rect">
            <a:avLst/>
          </a:prstGeom>
        </p:spPr>
        <p:txBody>
          <a:bodyPr/>
          <a:lstStyle>
            <a:lvl1pPr marL="0" indent="0">
              <a:buNone/>
              <a:defRPr sz="4800" b="1">
                <a:solidFill>
                  <a:schemeClr val="accent6"/>
                </a:solidFill>
                <a:latin typeface="+mj-ea"/>
                <a:ea typeface="+mj-ea"/>
              </a:defRPr>
            </a:lvl1pPr>
          </a:lstStyle>
          <a:p>
            <a:pPr lvl="0"/>
            <a:r>
              <a:rPr lang="en-US" altLang="zh-CN" dirty="0"/>
              <a:t>06</a:t>
            </a:r>
            <a:endParaRPr lang="zh-CN" altLang="en-US" dirty="0"/>
          </a:p>
        </p:txBody>
      </p:sp>
      <p:cxnSp>
        <p:nvCxnSpPr>
          <p:cNvPr id="56" name="直接连接符 55"/>
          <p:cNvCxnSpPr/>
          <p:nvPr userDrawn="1"/>
        </p:nvCxnSpPr>
        <p:spPr bwMode="auto">
          <a:xfrm flipV="1">
            <a:off x="2047875" y="812776"/>
            <a:ext cx="10148359"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58"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48" name="标题 1"/>
          <p:cNvSpPr>
            <a:spLocks noGrp="1"/>
          </p:cNvSpPr>
          <p:nvPr>
            <p:ph type="title"/>
          </p:nvPr>
        </p:nvSpPr>
        <p:spPr>
          <a:xfrm>
            <a:off x="1710690"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51" name="文本占位符 51"/>
          <p:cNvSpPr>
            <a:spLocks noGrp="1"/>
          </p:cNvSpPr>
          <p:nvPr>
            <p:ph type="body" sz="quarter" idx="18" hasCustomPrompt="1"/>
          </p:nvPr>
        </p:nvSpPr>
        <p:spPr>
          <a:xfrm>
            <a:off x="1943552" y="2424057"/>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52" name="文本占位符 51"/>
          <p:cNvSpPr>
            <a:spLocks noGrp="1"/>
          </p:cNvSpPr>
          <p:nvPr>
            <p:ph type="body" sz="quarter" idx="19" hasCustomPrompt="1"/>
          </p:nvPr>
        </p:nvSpPr>
        <p:spPr>
          <a:xfrm>
            <a:off x="1953538" y="2810968"/>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
        <p:nvSpPr>
          <p:cNvPr id="53" name="文本占位符 51"/>
          <p:cNvSpPr>
            <a:spLocks noGrp="1"/>
          </p:cNvSpPr>
          <p:nvPr>
            <p:ph type="body" sz="quarter" idx="20" hasCustomPrompt="1"/>
          </p:nvPr>
        </p:nvSpPr>
        <p:spPr>
          <a:xfrm>
            <a:off x="4876390" y="2418125"/>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54" name="文本占位符 51"/>
          <p:cNvSpPr>
            <a:spLocks noGrp="1"/>
          </p:cNvSpPr>
          <p:nvPr>
            <p:ph type="body" sz="quarter" idx="21" hasCustomPrompt="1"/>
          </p:nvPr>
        </p:nvSpPr>
        <p:spPr>
          <a:xfrm>
            <a:off x="4886376" y="2805036"/>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
        <p:nvSpPr>
          <p:cNvPr id="55" name="文本占位符 51"/>
          <p:cNvSpPr>
            <a:spLocks noGrp="1"/>
          </p:cNvSpPr>
          <p:nvPr>
            <p:ph type="body" sz="quarter" idx="22" hasCustomPrompt="1"/>
          </p:nvPr>
        </p:nvSpPr>
        <p:spPr>
          <a:xfrm>
            <a:off x="7774603" y="2405407"/>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59" name="文本占位符 51"/>
          <p:cNvSpPr>
            <a:spLocks noGrp="1"/>
          </p:cNvSpPr>
          <p:nvPr>
            <p:ph type="body" sz="quarter" idx="23" hasCustomPrompt="1"/>
          </p:nvPr>
        </p:nvSpPr>
        <p:spPr>
          <a:xfrm>
            <a:off x="7784589" y="2792318"/>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
        <p:nvSpPr>
          <p:cNvPr id="61" name="文本占位符 51"/>
          <p:cNvSpPr>
            <a:spLocks noGrp="1"/>
          </p:cNvSpPr>
          <p:nvPr>
            <p:ph type="body" sz="quarter" idx="24" hasCustomPrompt="1"/>
          </p:nvPr>
        </p:nvSpPr>
        <p:spPr>
          <a:xfrm>
            <a:off x="1963524" y="4468608"/>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62" name="文本占位符 51"/>
          <p:cNvSpPr>
            <a:spLocks noGrp="1"/>
          </p:cNvSpPr>
          <p:nvPr>
            <p:ph type="body" sz="quarter" idx="25" hasCustomPrompt="1"/>
          </p:nvPr>
        </p:nvSpPr>
        <p:spPr>
          <a:xfrm>
            <a:off x="1973510" y="4855519"/>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
        <p:nvSpPr>
          <p:cNvPr id="63" name="文本占位符 51"/>
          <p:cNvSpPr>
            <a:spLocks noGrp="1"/>
          </p:cNvSpPr>
          <p:nvPr>
            <p:ph type="body" sz="quarter" idx="26" hasCustomPrompt="1"/>
          </p:nvPr>
        </p:nvSpPr>
        <p:spPr>
          <a:xfrm>
            <a:off x="4836385" y="4472780"/>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65" name="文本占位符 51"/>
          <p:cNvSpPr>
            <a:spLocks noGrp="1"/>
          </p:cNvSpPr>
          <p:nvPr>
            <p:ph type="body" sz="quarter" idx="27" hasCustomPrompt="1"/>
          </p:nvPr>
        </p:nvSpPr>
        <p:spPr>
          <a:xfrm>
            <a:off x="4846371" y="4859691"/>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
        <p:nvSpPr>
          <p:cNvPr id="78" name="文本占位符 51"/>
          <p:cNvSpPr>
            <a:spLocks noGrp="1"/>
          </p:cNvSpPr>
          <p:nvPr>
            <p:ph type="body" sz="quarter" idx="28" hasCustomPrompt="1"/>
          </p:nvPr>
        </p:nvSpPr>
        <p:spPr>
          <a:xfrm>
            <a:off x="7774603" y="4432625"/>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79" name="文本占位符 51"/>
          <p:cNvSpPr>
            <a:spLocks noGrp="1"/>
          </p:cNvSpPr>
          <p:nvPr>
            <p:ph type="body" sz="quarter" idx="29" hasCustomPrompt="1"/>
          </p:nvPr>
        </p:nvSpPr>
        <p:spPr>
          <a:xfrm>
            <a:off x="7784589" y="4819536"/>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0" name="矩形 59"/>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6" name="直接连接符 55"/>
          <p:cNvCxnSpPr/>
          <p:nvPr userDrawn="1"/>
        </p:nvCxnSpPr>
        <p:spPr bwMode="auto">
          <a:xfrm flipV="1">
            <a:off x="2017307" y="812776"/>
            <a:ext cx="10178927"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58"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59"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5" name="文本占位符 51"/>
          <p:cNvSpPr>
            <a:spLocks noGrp="1"/>
          </p:cNvSpPr>
          <p:nvPr>
            <p:ph type="body" sz="quarter" idx="18" hasCustomPrompt="1"/>
          </p:nvPr>
        </p:nvSpPr>
        <p:spPr>
          <a:xfrm>
            <a:off x="2017307" y="2292438"/>
            <a:ext cx="2257864"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26" name="文本占位符 51"/>
          <p:cNvSpPr>
            <a:spLocks noGrp="1"/>
          </p:cNvSpPr>
          <p:nvPr>
            <p:ph type="body" sz="quarter" idx="19" hasCustomPrompt="1"/>
          </p:nvPr>
        </p:nvSpPr>
        <p:spPr>
          <a:xfrm>
            <a:off x="2027293" y="2707170"/>
            <a:ext cx="2257864" cy="556413"/>
          </a:xfrm>
          <a:prstGeom prst="rect">
            <a:avLst/>
          </a:prstGeom>
        </p:spPr>
        <p:txBody>
          <a:bodyPr>
            <a:normAutofit/>
          </a:bodyPr>
          <a:lstStyle>
            <a:lvl1pPr marL="0" indent="0" algn="ct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27" name="文本占位符 51"/>
          <p:cNvSpPr>
            <a:spLocks noGrp="1"/>
          </p:cNvSpPr>
          <p:nvPr>
            <p:ph type="body" sz="quarter" idx="20" hasCustomPrompt="1"/>
          </p:nvPr>
        </p:nvSpPr>
        <p:spPr>
          <a:xfrm>
            <a:off x="1596308" y="4011541"/>
            <a:ext cx="2257864"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28" name="文本占位符 51"/>
          <p:cNvSpPr>
            <a:spLocks noGrp="1"/>
          </p:cNvSpPr>
          <p:nvPr>
            <p:ph type="body" sz="quarter" idx="21" hasCustomPrompt="1"/>
          </p:nvPr>
        </p:nvSpPr>
        <p:spPr>
          <a:xfrm>
            <a:off x="1606294" y="4426273"/>
            <a:ext cx="2257864" cy="556413"/>
          </a:xfrm>
          <a:prstGeom prst="rect">
            <a:avLst/>
          </a:prstGeom>
        </p:spPr>
        <p:txBody>
          <a:bodyPr>
            <a:normAutofit/>
          </a:bodyPr>
          <a:lstStyle>
            <a:lvl1pPr marL="0" indent="0" algn="ct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29" name="文本占位符 51"/>
          <p:cNvSpPr>
            <a:spLocks noGrp="1"/>
          </p:cNvSpPr>
          <p:nvPr>
            <p:ph type="body" sz="quarter" idx="22" hasCustomPrompt="1"/>
          </p:nvPr>
        </p:nvSpPr>
        <p:spPr>
          <a:xfrm>
            <a:off x="7582594" y="1439920"/>
            <a:ext cx="2257864"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32" name="文本占位符 51"/>
          <p:cNvSpPr>
            <a:spLocks noGrp="1"/>
          </p:cNvSpPr>
          <p:nvPr>
            <p:ph type="body" sz="quarter" idx="23" hasCustomPrompt="1"/>
          </p:nvPr>
        </p:nvSpPr>
        <p:spPr>
          <a:xfrm>
            <a:off x="7592580" y="1854652"/>
            <a:ext cx="2257864" cy="556413"/>
          </a:xfrm>
          <a:prstGeom prst="rect">
            <a:avLst/>
          </a:prstGeom>
        </p:spPr>
        <p:txBody>
          <a:bodyPr>
            <a:normAutofit/>
          </a:bodyPr>
          <a:lstStyle>
            <a:lvl1pPr marL="0" indent="0" algn="ct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33" name="文本占位符 51"/>
          <p:cNvSpPr>
            <a:spLocks noGrp="1"/>
          </p:cNvSpPr>
          <p:nvPr>
            <p:ph type="body" sz="quarter" idx="24" hasCustomPrompt="1"/>
          </p:nvPr>
        </p:nvSpPr>
        <p:spPr>
          <a:xfrm>
            <a:off x="8008082" y="3309728"/>
            <a:ext cx="2257864"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34" name="文本占位符 51"/>
          <p:cNvSpPr>
            <a:spLocks noGrp="1"/>
          </p:cNvSpPr>
          <p:nvPr>
            <p:ph type="body" sz="quarter" idx="25" hasCustomPrompt="1"/>
          </p:nvPr>
        </p:nvSpPr>
        <p:spPr>
          <a:xfrm>
            <a:off x="8018068" y="3724460"/>
            <a:ext cx="2257864" cy="556413"/>
          </a:xfrm>
          <a:prstGeom prst="rect">
            <a:avLst/>
          </a:prstGeom>
        </p:spPr>
        <p:txBody>
          <a:bodyPr>
            <a:normAutofit/>
          </a:bodyPr>
          <a:lstStyle>
            <a:lvl1pPr marL="0" indent="0" algn="ctr">
              <a:buFontTx/>
              <a:buNone/>
              <a:defRPr sz="1400">
                <a:solidFill>
                  <a:schemeClr val="tx2"/>
                </a:solidFill>
                <a:latin typeface="+mn-ea"/>
                <a:ea typeface="+mn-ea"/>
              </a:defRPr>
            </a:lvl1pPr>
          </a:lstStyle>
          <a:p>
            <a:r>
              <a:rPr lang="zh-CN" altLang="en-US" sz="1400" b="0" dirty="0"/>
              <a:t>请在此添加相关文字内在此添加相关文字内容</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3" name="文本占位符 51"/>
          <p:cNvSpPr>
            <a:spLocks noGrp="1"/>
          </p:cNvSpPr>
          <p:nvPr>
            <p:ph type="body" sz="quarter" idx="18" hasCustomPrompt="1"/>
          </p:nvPr>
        </p:nvSpPr>
        <p:spPr>
          <a:xfrm>
            <a:off x="753470" y="1730701"/>
            <a:ext cx="2257864" cy="311280"/>
          </a:xfrm>
          <a:prstGeom prst="rect">
            <a:avLst/>
          </a:prstGeom>
          <a:ln>
            <a:noFill/>
          </a:ln>
        </p:spPr>
        <p:txBody>
          <a:bodyPr>
            <a:normAutofit/>
          </a:bodyPr>
          <a:lstStyle>
            <a:lvl1pPr marL="0" indent="0" algn="r">
              <a:buFontTx/>
              <a:buNone/>
              <a:defRPr sz="1600">
                <a:solidFill>
                  <a:schemeClr val="accent1"/>
                </a:solidFill>
                <a:latin typeface="+mj-ea"/>
                <a:ea typeface="+mj-ea"/>
              </a:defRPr>
            </a:lvl1pPr>
          </a:lstStyle>
          <a:p>
            <a:pPr lvl="0"/>
            <a:r>
              <a:rPr lang="zh-CN" altLang="en-US" dirty="0"/>
              <a:t>请输入标题</a:t>
            </a:r>
          </a:p>
        </p:txBody>
      </p:sp>
      <p:sp>
        <p:nvSpPr>
          <p:cNvPr id="25" name="文本占位符 51"/>
          <p:cNvSpPr>
            <a:spLocks noGrp="1"/>
          </p:cNvSpPr>
          <p:nvPr>
            <p:ph type="body" sz="quarter" idx="20" hasCustomPrompt="1"/>
          </p:nvPr>
        </p:nvSpPr>
        <p:spPr>
          <a:xfrm>
            <a:off x="815231" y="3913822"/>
            <a:ext cx="2257864" cy="311280"/>
          </a:xfrm>
          <a:prstGeom prst="rect">
            <a:avLst/>
          </a:prstGeom>
        </p:spPr>
        <p:txBody>
          <a:bodyPr>
            <a:normAutofit/>
          </a:bodyPr>
          <a:lstStyle>
            <a:lvl1pPr marL="0" indent="0" algn="r">
              <a:buFontTx/>
              <a:buNone/>
              <a:defRPr sz="1600">
                <a:solidFill>
                  <a:schemeClr val="accent2"/>
                </a:solidFill>
                <a:latin typeface="+mj-ea"/>
                <a:ea typeface="+mj-ea"/>
              </a:defRPr>
            </a:lvl1pPr>
          </a:lstStyle>
          <a:p>
            <a:pPr lvl="0"/>
            <a:r>
              <a:rPr lang="zh-CN" altLang="en-US" dirty="0"/>
              <a:t>请输入标题</a:t>
            </a:r>
          </a:p>
        </p:txBody>
      </p:sp>
      <p:sp>
        <p:nvSpPr>
          <p:cNvPr id="27" name="文本占位符 51"/>
          <p:cNvSpPr>
            <a:spLocks noGrp="1"/>
          </p:cNvSpPr>
          <p:nvPr>
            <p:ph type="body" sz="quarter" idx="22" hasCustomPrompt="1"/>
          </p:nvPr>
        </p:nvSpPr>
        <p:spPr>
          <a:xfrm>
            <a:off x="9054016" y="1730701"/>
            <a:ext cx="2257864" cy="311280"/>
          </a:xfrm>
          <a:prstGeom prst="rect">
            <a:avLst/>
          </a:prstGeom>
        </p:spPr>
        <p:txBody>
          <a:bodyPr>
            <a:normAutofit/>
          </a:bodyPr>
          <a:lstStyle>
            <a:lvl1pPr marL="0" indent="0">
              <a:buFontTx/>
              <a:buNone/>
              <a:defRPr sz="1600">
                <a:solidFill>
                  <a:schemeClr val="accent4"/>
                </a:solidFill>
                <a:latin typeface="+mj-ea"/>
                <a:ea typeface="+mj-ea"/>
              </a:defRPr>
            </a:lvl1pPr>
          </a:lstStyle>
          <a:p>
            <a:pPr lvl="0"/>
            <a:r>
              <a:rPr lang="zh-CN" altLang="en-US" dirty="0"/>
              <a:t>请输入标题</a:t>
            </a:r>
          </a:p>
        </p:txBody>
      </p:sp>
      <p:sp>
        <p:nvSpPr>
          <p:cNvPr id="29" name="文本占位符 51"/>
          <p:cNvSpPr>
            <a:spLocks noGrp="1"/>
          </p:cNvSpPr>
          <p:nvPr>
            <p:ph type="body" sz="quarter" idx="24" hasCustomPrompt="1"/>
          </p:nvPr>
        </p:nvSpPr>
        <p:spPr>
          <a:xfrm>
            <a:off x="9064002" y="3942530"/>
            <a:ext cx="2257864" cy="311280"/>
          </a:xfrm>
          <a:prstGeom prst="rect">
            <a:avLst/>
          </a:prstGeom>
        </p:spPr>
        <p:txBody>
          <a:bodyPr>
            <a:normAutofit/>
          </a:bodyPr>
          <a:lstStyle>
            <a:lvl1pPr marL="0" indent="0">
              <a:buFontTx/>
              <a:buNone/>
              <a:defRPr sz="1600">
                <a:solidFill>
                  <a:schemeClr val="accent5"/>
                </a:solidFill>
                <a:latin typeface="+mj-ea"/>
                <a:ea typeface="+mj-ea"/>
              </a:defRPr>
            </a:lvl1pPr>
          </a:lstStyle>
          <a:p>
            <a:pPr lvl="0"/>
            <a:r>
              <a:rPr lang="zh-CN" altLang="en-US" dirty="0"/>
              <a:t>请输入标题</a:t>
            </a:r>
          </a:p>
        </p:txBody>
      </p:sp>
      <p:cxnSp>
        <p:nvCxnSpPr>
          <p:cNvPr id="35" name="直接连接符 34"/>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9" name="矩形 38"/>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6" name="直接连接符 35"/>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7"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8"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40" name="文本占位符 51"/>
          <p:cNvSpPr>
            <a:spLocks noGrp="1"/>
          </p:cNvSpPr>
          <p:nvPr>
            <p:ph type="body" sz="quarter" idx="19" hasCustomPrompt="1"/>
          </p:nvPr>
        </p:nvSpPr>
        <p:spPr>
          <a:xfrm>
            <a:off x="763456" y="2145433"/>
            <a:ext cx="2257864" cy="1138095"/>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Tx/>
              <a:buNone/>
              <a:defRPr sz="1200">
                <a:solidFill>
                  <a:schemeClr val="tx2"/>
                </a:solidFill>
                <a:latin typeface="+mn-ea"/>
                <a:ea typeface="+mn-ea"/>
              </a:defRPr>
            </a:lvl1pPr>
          </a:lstStyle>
          <a:p>
            <a:pPr marL="0" marR="0" lvl="0" indent="0" algn="r" defTabSz="914400" rtl="0" eaLnBrk="1" fontAlgn="auto" latinLnBrk="0" hangingPunct="1">
              <a:lnSpc>
                <a:spcPct val="100000"/>
              </a:lnSpc>
              <a:spcBef>
                <a:spcPct val="20000"/>
              </a:spcBef>
              <a:spcAft>
                <a:spcPts val="0"/>
              </a:spcAft>
              <a:buClrTx/>
              <a:buSzTx/>
              <a:buFontTx/>
              <a:buNone/>
              <a:defRPr/>
            </a:pPr>
            <a:r>
              <a:rPr lang="zh-CN" altLang="en-US" sz="1400" b="0" dirty="0"/>
              <a:t>请在此添加相关文字内在此添加相关文字内容请在此添加相关文字内在此添加相关文字内容</a:t>
            </a:r>
          </a:p>
          <a:p>
            <a:endParaRPr lang="zh-CN" altLang="en-US" sz="1400" b="0" dirty="0"/>
          </a:p>
        </p:txBody>
      </p:sp>
      <p:sp>
        <p:nvSpPr>
          <p:cNvPr id="43" name="文本占位符 51"/>
          <p:cNvSpPr>
            <a:spLocks noGrp="1"/>
          </p:cNvSpPr>
          <p:nvPr>
            <p:ph type="body" sz="quarter" idx="21" hasCustomPrompt="1"/>
          </p:nvPr>
        </p:nvSpPr>
        <p:spPr>
          <a:xfrm>
            <a:off x="825217" y="4328554"/>
            <a:ext cx="2257864" cy="1065556"/>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Tx/>
              <a:buNone/>
              <a:defRPr sz="1200">
                <a:solidFill>
                  <a:schemeClr val="tx2"/>
                </a:solidFill>
                <a:latin typeface="+mn-ea"/>
                <a:ea typeface="+mn-ea"/>
              </a:defRPr>
            </a:lvl1pPr>
          </a:lstStyle>
          <a:p>
            <a:pPr marL="0" marR="0" lvl="0" indent="0" algn="r" defTabSz="914400" rtl="0" eaLnBrk="1" fontAlgn="auto" latinLnBrk="0" hangingPunct="1">
              <a:lnSpc>
                <a:spcPct val="100000"/>
              </a:lnSpc>
              <a:spcBef>
                <a:spcPct val="20000"/>
              </a:spcBef>
              <a:spcAft>
                <a:spcPts val="0"/>
              </a:spcAft>
              <a:buClrTx/>
              <a:buSzTx/>
              <a:buFontTx/>
              <a:buNone/>
              <a:defRPr/>
            </a:pPr>
            <a:r>
              <a:rPr lang="zh-CN" altLang="en-US" sz="1400" b="0" dirty="0"/>
              <a:t>请在此添加相关文字内在此添加相关文字内容，请在此添加相关文字内在此添加相关文字内容</a:t>
            </a:r>
          </a:p>
          <a:p>
            <a:endParaRPr lang="zh-CN" altLang="en-US" sz="1400" b="0" dirty="0"/>
          </a:p>
        </p:txBody>
      </p:sp>
      <p:sp>
        <p:nvSpPr>
          <p:cNvPr id="45" name="文本占位符 51"/>
          <p:cNvSpPr>
            <a:spLocks noGrp="1"/>
          </p:cNvSpPr>
          <p:nvPr>
            <p:ph type="body" sz="quarter" idx="30" hasCustomPrompt="1"/>
          </p:nvPr>
        </p:nvSpPr>
        <p:spPr>
          <a:xfrm>
            <a:off x="9054016" y="2177008"/>
            <a:ext cx="2257864" cy="1138095"/>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Tx/>
              <a:buNone/>
              <a:defRPr sz="1200">
                <a:solidFill>
                  <a:schemeClr val="tx2"/>
                </a:solidFill>
                <a:latin typeface="+mn-ea"/>
                <a:ea typeface="+mn-ea"/>
              </a:defRPr>
            </a:lvl1pPr>
          </a:lstStyle>
          <a:p>
            <a:pPr marL="0" marR="0" lvl="0" indent="0" algn="r" defTabSz="914400" rtl="0" eaLnBrk="1" fontAlgn="auto" latinLnBrk="0" hangingPunct="1">
              <a:lnSpc>
                <a:spcPct val="100000"/>
              </a:lnSpc>
              <a:spcBef>
                <a:spcPct val="20000"/>
              </a:spcBef>
              <a:spcAft>
                <a:spcPts val="0"/>
              </a:spcAft>
              <a:buClrTx/>
              <a:buSzTx/>
              <a:buFontTx/>
              <a:buNone/>
              <a:defRPr/>
            </a:pPr>
            <a:r>
              <a:rPr lang="zh-CN" altLang="en-US" sz="1400" b="0" dirty="0"/>
              <a:t>请在此添加相关文字内在此添加相关文字内容请在此添加相关文字内在此添加相关文字内容</a:t>
            </a:r>
          </a:p>
          <a:p>
            <a:endParaRPr lang="zh-CN" altLang="en-US" sz="1400" b="0" dirty="0"/>
          </a:p>
        </p:txBody>
      </p:sp>
      <p:sp>
        <p:nvSpPr>
          <p:cNvPr id="46" name="文本占位符 51"/>
          <p:cNvSpPr>
            <a:spLocks noGrp="1"/>
          </p:cNvSpPr>
          <p:nvPr>
            <p:ph type="body" sz="quarter" idx="31" hasCustomPrompt="1"/>
          </p:nvPr>
        </p:nvSpPr>
        <p:spPr>
          <a:xfrm>
            <a:off x="9064002" y="4390047"/>
            <a:ext cx="2257864" cy="1065556"/>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Tx/>
              <a:buNone/>
              <a:defRPr sz="1200">
                <a:solidFill>
                  <a:schemeClr val="tx2"/>
                </a:solidFill>
                <a:latin typeface="+mn-ea"/>
                <a:ea typeface="+mn-ea"/>
              </a:defRPr>
            </a:lvl1pPr>
          </a:lstStyle>
          <a:p>
            <a:pPr marL="0" marR="0" lvl="0" indent="0" algn="r" defTabSz="914400" rtl="0" eaLnBrk="1" fontAlgn="auto" latinLnBrk="0" hangingPunct="1">
              <a:lnSpc>
                <a:spcPct val="100000"/>
              </a:lnSpc>
              <a:spcBef>
                <a:spcPct val="20000"/>
              </a:spcBef>
              <a:spcAft>
                <a:spcPts val="0"/>
              </a:spcAft>
              <a:buClrTx/>
              <a:buSzTx/>
              <a:buFontTx/>
              <a:buNone/>
              <a:defRPr/>
            </a:pPr>
            <a:r>
              <a:rPr lang="zh-CN" altLang="en-US" sz="1400" b="0" dirty="0"/>
              <a:t>请在此添加相关文字内在此添加相关文字内容，请在此添加相关文字内在此添加相关文字内容</a:t>
            </a:r>
          </a:p>
          <a:p>
            <a:endParaRPr lang="zh-CN" altLang="en-US" sz="1400" b="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20" name="文本占位符 119"/>
          <p:cNvSpPr>
            <a:spLocks noGrp="1"/>
          </p:cNvSpPr>
          <p:nvPr userDrawn="1">
            <p:ph type="body" sz="quarter" idx="55" hasCustomPrompt="1"/>
          </p:nvPr>
        </p:nvSpPr>
        <p:spPr>
          <a:xfrm>
            <a:off x="1331613" y="1262764"/>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1" name="文本占位符 119"/>
          <p:cNvSpPr>
            <a:spLocks noGrp="1"/>
          </p:cNvSpPr>
          <p:nvPr userDrawn="1">
            <p:ph type="body" sz="quarter" idx="56" hasCustomPrompt="1"/>
          </p:nvPr>
        </p:nvSpPr>
        <p:spPr>
          <a:xfrm>
            <a:off x="6103499" y="1262764"/>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2" name="文本占位符 119"/>
          <p:cNvSpPr>
            <a:spLocks noGrp="1"/>
          </p:cNvSpPr>
          <p:nvPr userDrawn="1">
            <p:ph type="body" sz="quarter" idx="57" hasCustomPrompt="1"/>
          </p:nvPr>
        </p:nvSpPr>
        <p:spPr>
          <a:xfrm>
            <a:off x="3767941" y="5282906"/>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3" name="文本占位符 119"/>
          <p:cNvSpPr>
            <a:spLocks noGrp="1"/>
          </p:cNvSpPr>
          <p:nvPr userDrawn="1">
            <p:ph type="body" sz="quarter" idx="58" hasCustomPrompt="1"/>
          </p:nvPr>
        </p:nvSpPr>
        <p:spPr>
          <a:xfrm>
            <a:off x="8747300" y="5282906"/>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59" name="文本占位符 119"/>
          <p:cNvSpPr>
            <a:spLocks noGrp="1"/>
          </p:cNvSpPr>
          <p:nvPr userDrawn="1">
            <p:ph type="body" sz="quarter" idx="57" hasCustomPrompt="1"/>
          </p:nvPr>
        </p:nvSpPr>
        <p:spPr>
          <a:xfrm>
            <a:off x="1768991" y="3982769"/>
            <a:ext cx="2283163" cy="762318"/>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1800">
                <a:solidFill>
                  <a:schemeClr val="tx2"/>
                </a:solidFill>
              </a:defRPr>
            </a:lvl1pPr>
          </a:lstStyle>
          <a:p>
            <a:pPr lvl="0"/>
            <a:r>
              <a:rPr lang="zh-CN" altLang="en-US" dirty="0"/>
              <a:t>单击此处添加文字</a:t>
            </a:r>
            <a:endParaRPr lang="en-US" altLang="zh-CN" dirty="0"/>
          </a:p>
          <a:p>
            <a:pPr lvl="0"/>
            <a:r>
              <a:rPr lang="zh-CN" altLang="en-US" dirty="0"/>
              <a:t>单击此处添加文字</a:t>
            </a:r>
          </a:p>
          <a:p>
            <a:pPr lvl="0"/>
            <a:endParaRPr lang="zh-CN" altLang="en-US" dirty="0"/>
          </a:p>
        </p:txBody>
      </p:sp>
      <p:sp>
        <p:nvSpPr>
          <p:cNvPr id="60" name="文本占位符 119"/>
          <p:cNvSpPr>
            <a:spLocks noGrp="1"/>
          </p:cNvSpPr>
          <p:nvPr userDrawn="1">
            <p:ph type="body" sz="quarter" idx="58" hasCustomPrompt="1"/>
          </p:nvPr>
        </p:nvSpPr>
        <p:spPr>
          <a:xfrm>
            <a:off x="3182146" y="4764860"/>
            <a:ext cx="2283163" cy="762318"/>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1800">
                <a:solidFill>
                  <a:schemeClr val="tx2"/>
                </a:solidFill>
              </a:defRPr>
            </a:lvl1pPr>
          </a:lstStyle>
          <a:p>
            <a:pPr lvl="0"/>
            <a:r>
              <a:rPr lang="zh-CN" altLang="en-US" dirty="0"/>
              <a:t>单击此处添加文字</a:t>
            </a:r>
            <a:endParaRPr lang="en-US" altLang="zh-CN" dirty="0"/>
          </a:p>
          <a:p>
            <a:pPr lvl="0"/>
            <a:r>
              <a:rPr lang="zh-CN" altLang="en-US" dirty="0"/>
              <a:t>单击此处添加文字</a:t>
            </a:r>
          </a:p>
          <a:p>
            <a:pPr lvl="0"/>
            <a:endParaRPr lang="zh-CN" altLang="en-US" dirty="0"/>
          </a:p>
        </p:txBody>
      </p:sp>
      <p:sp>
        <p:nvSpPr>
          <p:cNvPr id="62" name="文本占位符 119"/>
          <p:cNvSpPr>
            <a:spLocks noGrp="1"/>
          </p:cNvSpPr>
          <p:nvPr userDrawn="1">
            <p:ph type="body" sz="quarter" idx="59" hasCustomPrompt="1"/>
          </p:nvPr>
        </p:nvSpPr>
        <p:spPr>
          <a:xfrm>
            <a:off x="6541499" y="4764860"/>
            <a:ext cx="2283163" cy="762318"/>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1800">
                <a:solidFill>
                  <a:schemeClr val="tx2"/>
                </a:solidFill>
              </a:defRPr>
            </a:lvl1pPr>
          </a:lstStyle>
          <a:p>
            <a:pPr lvl="0"/>
            <a:r>
              <a:rPr lang="zh-CN" altLang="en-US" dirty="0"/>
              <a:t>单击此处添加文字</a:t>
            </a:r>
            <a:endParaRPr lang="en-US" altLang="zh-CN" dirty="0"/>
          </a:p>
          <a:p>
            <a:pPr lvl="0"/>
            <a:r>
              <a:rPr lang="zh-CN" altLang="en-US" dirty="0"/>
              <a:t>单击此处添加文字</a:t>
            </a:r>
          </a:p>
        </p:txBody>
      </p:sp>
      <p:sp>
        <p:nvSpPr>
          <p:cNvPr id="63" name="文本占位符 119"/>
          <p:cNvSpPr>
            <a:spLocks noGrp="1"/>
          </p:cNvSpPr>
          <p:nvPr userDrawn="1">
            <p:ph type="body" sz="quarter" idx="60" hasCustomPrompt="1"/>
          </p:nvPr>
        </p:nvSpPr>
        <p:spPr>
          <a:xfrm>
            <a:off x="7959816" y="3982769"/>
            <a:ext cx="2283163" cy="762318"/>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1800">
                <a:solidFill>
                  <a:schemeClr val="tx2"/>
                </a:solidFill>
              </a:defRPr>
            </a:lvl1pPr>
          </a:lstStyle>
          <a:p>
            <a:pPr lvl="0"/>
            <a:r>
              <a:rPr lang="zh-CN" altLang="en-US" dirty="0"/>
              <a:t>单击此处添加文字</a:t>
            </a:r>
            <a:endParaRPr lang="en-US" altLang="zh-CN" dirty="0"/>
          </a:p>
          <a:p>
            <a:pPr lvl="0"/>
            <a:r>
              <a:rPr lang="zh-CN" altLang="en-US" dirty="0"/>
              <a:t>单击此处添加文字</a:t>
            </a:r>
          </a:p>
        </p:txBody>
      </p:sp>
      <p:sp>
        <p:nvSpPr>
          <p:cNvPr id="64" name="文本占位符 51"/>
          <p:cNvSpPr>
            <a:spLocks noGrp="1"/>
          </p:cNvSpPr>
          <p:nvPr userDrawn="1">
            <p:ph type="body" sz="quarter" idx="18" hasCustomPrompt="1"/>
          </p:nvPr>
        </p:nvSpPr>
        <p:spPr>
          <a:xfrm>
            <a:off x="5234827" y="1978143"/>
            <a:ext cx="1652921" cy="337927"/>
          </a:xfrm>
          <a:prstGeom prst="rect">
            <a:avLst/>
          </a:prstGeom>
          <a:ln>
            <a:noFill/>
          </a:ln>
        </p:spPr>
        <p:txBody>
          <a:bodyPr>
            <a:normAutofit/>
          </a:bodyPr>
          <a:lstStyle>
            <a:lvl1pPr marL="0" indent="0" algn="ctr">
              <a:buFontTx/>
              <a:buNone/>
              <a:defRPr sz="2000">
                <a:solidFill>
                  <a:schemeClr val="bg1"/>
                </a:solidFill>
                <a:latin typeface="+mj-ea"/>
                <a:ea typeface="+mj-ea"/>
              </a:defRPr>
            </a:lvl1pPr>
          </a:lstStyle>
          <a:p>
            <a:pPr lvl="0"/>
            <a:r>
              <a:rPr lang="zh-CN" altLang="en-US" dirty="0"/>
              <a:t>请输入标题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1" name="文本占位符 51"/>
          <p:cNvSpPr>
            <a:spLocks noGrp="1"/>
          </p:cNvSpPr>
          <p:nvPr>
            <p:ph type="body" sz="quarter" idx="18" hasCustomPrompt="1"/>
          </p:nvPr>
        </p:nvSpPr>
        <p:spPr>
          <a:xfrm>
            <a:off x="2490865" y="1756050"/>
            <a:ext cx="2000034" cy="337927"/>
          </a:xfrm>
          <a:prstGeom prst="rect">
            <a:avLst/>
          </a:prstGeom>
          <a:ln>
            <a:noFill/>
          </a:ln>
        </p:spPr>
        <p:txBody>
          <a:bodyPr>
            <a:normAutofit/>
          </a:bodyPr>
          <a:lstStyle>
            <a:lvl1pPr marL="0" indent="0" algn="ctr">
              <a:buFontTx/>
              <a:buNone/>
              <a:defRPr sz="1800">
                <a:solidFill>
                  <a:schemeClr val="bg1"/>
                </a:solidFill>
                <a:latin typeface="+mj-ea"/>
                <a:ea typeface="+mj-ea"/>
              </a:defRPr>
            </a:lvl1pPr>
          </a:lstStyle>
          <a:p>
            <a:pPr lvl="0"/>
            <a:r>
              <a:rPr lang="zh-CN" altLang="en-US" dirty="0"/>
              <a:t>请输入标题</a:t>
            </a:r>
          </a:p>
        </p:txBody>
      </p:sp>
      <p:sp>
        <p:nvSpPr>
          <p:cNvPr id="22" name="文本占位符 51"/>
          <p:cNvSpPr>
            <a:spLocks noGrp="1"/>
          </p:cNvSpPr>
          <p:nvPr>
            <p:ph type="body" sz="quarter" idx="55" hasCustomPrompt="1"/>
          </p:nvPr>
        </p:nvSpPr>
        <p:spPr>
          <a:xfrm>
            <a:off x="2490865" y="2755932"/>
            <a:ext cx="2000034" cy="337927"/>
          </a:xfrm>
          <a:prstGeom prst="rect">
            <a:avLst/>
          </a:prstGeom>
          <a:ln>
            <a:noFill/>
          </a:ln>
        </p:spPr>
        <p:txBody>
          <a:bodyPr>
            <a:normAutofit/>
          </a:bodyPr>
          <a:lstStyle>
            <a:lvl1pPr marL="0" indent="0" algn="ctr">
              <a:buFontTx/>
              <a:buNone/>
              <a:defRPr sz="1800">
                <a:solidFill>
                  <a:schemeClr val="bg1"/>
                </a:solidFill>
                <a:latin typeface="+mj-ea"/>
                <a:ea typeface="+mj-ea"/>
              </a:defRPr>
            </a:lvl1pPr>
          </a:lstStyle>
          <a:p>
            <a:pPr lvl="0"/>
            <a:r>
              <a:rPr lang="zh-CN" altLang="en-US" dirty="0"/>
              <a:t>请输入标题</a:t>
            </a:r>
          </a:p>
        </p:txBody>
      </p:sp>
      <p:sp>
        <p:nvSpPr>
          <p:cNvPr id="23" name="文本占位符 51"/>
          <p:cNvSpPr>
            <a:spLocks noGrp="1"/>
          </p:cNvSpPr>
          <p:nvPr>
            <p:ph type="body" sz="quarter" idx="56" hasCustomPrompt="1"/>
          </p:nvPr>
        </p:nvSpPr>
        <p:spPr>
          <a:xfrm>
            <a:off x="2542673" y="3808877"/>
            <a:ext cx="2000034" cy="337927"/>
          </a:xfrm>
          <a:prstGeom prst="rect">
            <a:avLst/>
          </a:prstGeom>
          <a:ln>
            <a:noFill/>
          </a:ln>
        </p:spPr>
        <p:txBody>
          <a:bodyPr>
            <a:normAutofit/>
          </a:bodyPr>
          <a:lstStyle>
            <a:lvl1pPr marL="0" indent="0" algn="ctr">
              <a:buFontTx/>
              <a:buNone/>
              <a:defRPr sz="1800">
                <a:solidFill>
                  <a:schemeClr val="bg1"/>
                </a:solidFill>
                <a:latin typeface="+mj-ea"/>
                <a:ea typeface="+mj-ea"/>
              </a:defRPr>
            </a:lvl1pPr>
          </a:lstStyle>
          <a:p>
            <a:pPr lvl="0"/>
            <a:r>
              <a:rPr lang="zh-CN" altLang="en-US" dirty="0"/>
              <a:t>请输入标题</a:t>
            </a:r>
          </a:p>
        </p:txBody>
      </p:sp>
      <p:sp>
        <p:nvSpPr>
          <p:cNvPr id="24" name="文本占位符 51"/>
          <p:cNvSpPr>
            <a:spLocks noGrp="1"/>
          </p:cNvSpPr>
          <p:nvPr>
            <p:ph type="body" sz="quarter" idx="57" hasCustomPrompt="1"/>
          </p:nvPr>
        </p:nvSpPr>
        <p:spPr>
          <a:xfrm>
            <a:off x="2490865" y="4831700"/>
            <a:ext cx="2000034" cy="337927"/>
          </a:xfrm>
          <a:prstGeom prst="rect">
            <a:avLst/>
          </a:prstGeom>
          <a:ln>
            <a:noFill/>
          </a:ln>
        </p:spPr>
        <p:txBody>
          <a:bodyPr>
            <a:normAutofit/>
          </a:bodyPr>
          <a:lstStyle>
            <a:lvl1pPr marL="0" indent="0" algn="ctr">
              <a:buFontTx/>
              <a:buNone/>
              <a:defRPr sz="1800">
                <a:solidFill>
                  <a:schemeClr val="bg1"/>
                </a:solidFill>
                <a:latin typeface="+mj-ea"/>
                <a:ea typeface="+mj-ea"/>
              </a:defRPr>
            </a:lvl1pPr>
          </a:lstStyle>
          <a:p>
            <a:pPr lvl="0"/>
            <a:r>
              <a:rPr lang="zh-CN" altLang="en-US" dirty="0"/>
              <a:t>请输入标题</a:t>
            </a:r>
          </a:p>
        </p:txBody>
      </p:sp>
      <p:sp>
        <p:nvSpPr>
          <p:cNvPr id="25" name="文本占位符 119"/>
          <p:cNvSpPr>
            <a:spLocks noGrp="1"/>
          </p:cNvSpPr>
          <p:nvPr>
            <p:ph type="body" sz="quarter" idx="58" hasCustomPrompt="1"/>
          </p:nvPr>
        </p:nvSpPr>
        <p:spPr>
          <a:xfrm>
            <a:off x="5015588" y="1600517"/>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6" name="文本占位符 119"/>
          <p:cNvSpPr>
            <a:spLocks noGrp="1"/>
          </p:cNvSpPr>
          <p:nvPr>
            <p:ph type="body" sz="quarter" idx="59" hasCustomPrompt="1"/>
          </p:nvPr>
        </p:nvSpPr>
        <p:spPr>
          <a:xfrm>
            <a:off x="4997565" y="2631409"/>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7" name="文本占位符 119"/>
          <p:cNvSpPr>
            <a:spLocks noGrp="1"/>
          </p:cNvSpPr>
          <p:nvPr>
            <p:ph type="body" sz="quarter" idx="60" hasCustomPrompt="1"/>
          </p:nvPr>
        </p:nvSpPr>
        <p:spPr>
          <a:xfrm>
            <a:off x="4997565" y="3649290"/>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8" name="文本占位符 119"/>
          <p:cNvSpPr>
            <a:spLocks noGrp="1"/>
          </p:cNvSpPr>
          <p:nvPr>
            <p:ph type="body" sz="quarter" idx="61" hasCustomPrompt="1"/>
          </p:nvPr>
        </p:nvSpPr>
        <p:spPr>
          <a:xfrm>
            <a:off x="4997565" y="4684038"/>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7" name="文本占位符 51"/>
          <p:cNvSpPr>
            <a:spLocks noGrp="1"/>
          </p:cNvSpPr>
          <p:nvPr userDrawn="1">
            <p:ph type="body" sz="quarter" idx="18" hasCustomPrompt="1"/>
          </p:nvPr>
        </p:nvSpPr>
        <p:spPr>
          <a:xfrm>
            <a:off x="9651696" y="2507315"/>
            <a:ext cx="1502655" cy="996073"/>
          </a:xfrm>
          <a:prstGeom prst="rect">
            <a:avLst/>
          </a:prstGeom>
          <a:ln>
            <a:noFill/>
          </a:ln>
        </p:spPr>
        <p:txBody>
          <a:bodyPr anchor="ctr">
            <a:normAutofit/>
          </a:bodyPr>
          <a:lstStyle>
            <a:lvl1pPr marL="0" indent="0" algn="ctr">
              <a:buFontTx/>
              <a:buNone/>
              <a:defRPr sz="2800">
                <a:solidFill>
                  <a:schemeClr val="accent1"/>
                </a:solidFill>
                <a:latin typeface="+mj-ea"/>
                <a:ea typeface="+mj-ea"/>
              </a:defRPr>
            </a:lvl1pPr>
          </a:lstStyle>
          <a:p>
            <a:pPr lvl="0"/>
            <a:r>
              <a:rPr lang="zh-CN" altLang="en-US" dirty="0"/>
              <a:t>添加您的标题</a:t>
            </a:r>
          </a:p>
        </p:txBody>
      </p:sp>
      <p:sp>
        <p:nvSpPr>
          <p:cNvPr id="38" name="文本占位符 119"/>
          <p:cNvSpPr>
            <a:spLocks noGrp="1"/>
          </p:cNvSpPr>
          <p:nvPr userDrawn="1">
            <p:ph type="body" sz="quarter" idx="58" hasCustomPrompt="1"/>
          </p:nvPr>
        </p:nvSpPr>
        <p:spPr>
          <a:xfrm>
            <a:off x="1866900" y="1227457"/>
            <a:ext cx="3889289" cy="785279"/>
          </a:xfrm>
          <a:prstGeom prst="rect">
            <a:avLst/>
          </a:prstGeom>
        </p:spPr>
        <p:txBody>
          <a:bodyPr anchor="ctr">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39" name="文本占位符 119"/>
          <p:cNvSpPr>
            <a:spLocks noGrp="1"/>
          </p:cNvSpPr>
          <p:nvPr userDrawn="1">
            <p:ph type="body" sz="quarter" idx="59" hasCustomPrompt="1"/>
          </p:nvPr>
        </p:nvSpPr>
        <p:spPr>
          <a:xfrm>
            <a:off x="918179" y="2468089"/>
            <a:ext cx="3889289" cy="785279"/>
          </a:xfrm>
          <a:prstGeom prst="rect">
            <a:avLst/>
          </a:prstGeom>
        </p:spPr>
        <p:txBody>
          <a:bodyPr anchor="ctr">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40" name="文本占位符 119"/>
          <p:cNvSpPr>
            <a:spLocks noGrp="1"/>
          </p:cNvSpPr>
          <p:nvPr userDrawn="1">
            <p:ph type="body" sz="quarter" idx="60" hasCustomPrompt="1"/>
          </p:nvPr>
        </p:nvSpPr>
        <p:spPr>
          <a:xfrm>
            <a:off x="1657350" y="3799140"/>
            <a:ext cx="3889289" cy="785279"/>
          </a:xfrm>
          <a:prstGeom prst="rect">
            <a:avLst/>
          </a:prstGeom>
        </p:spPr>
        <p:txBody>
          <a:bodyPr anchor="ctr">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41" name="文本占位符 119"/>
          <p:cNvSpPr>
            <a:spLocks noGrp="1"/>
          </p:cNvSpPr>
          <p:nvPr userDrawn="1">
            <p:ph type="body" sz="quarter" idx="61" hasCustomPrompt="1"/>
          </p:nvPr>
        </p:nvSpPr>
        <p:spPr>
          <a:xfrm>
            <a:off x="3311877" y="4844294"/>
            <a:ext cx="3889289" cy="785279"/>
          </a:xfrm>
          <a:prstGeom prst="rect">
            <a:avLst/>
          </a:prstGeom>
        </p:spPr>
        <p:txBody>
          <a:bodyPr anchor="ctr">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5" name="文本占位符 51"/>
          <p:cNvSpPr>
            <a:spLocks noGrp="1"/>
          </p:cNvSpPr>
          <p:nvPr>
            <p:ph type="body" sz="quarter" idx="57" hasCustomPrompt="1"/>
          </p:nvPr>
        </p:nvSpPr>
        <p:spPr>
          <a:xfrm>
            <a:off x="5518967" y="1640593"/>
            <a:ext cx="2257864" cy="379035"/>
          </a:xfrm>
          <a:prstGeom prst="rect">
            <a:avLst/>
          </a:prstGeom>
          <a:ln>
            <a:noFill/>
          </a:ln>
        </p:spPr>
        <p:txBody>
          <a:bodyPr>
            <a:normAutofit/>
          </a:bodyPr>
          <a:lstStyle>
            <a:lvl1pPr marL="0" indent="0" algn="l">
              <a:buFontTx/>
              <a:buNone/>
              <a:defRPr sz="1800" b="1">
                <a:solidFill>
                  <a:schemeClr val="accent1"/>
                </a:solidFill>
                <a:latin typeface="+mj-ea"/>
                <a:ea typeface="+mj-ea"/>
              </a:defRPr>
            </a:lvl1pPr>
          </a:lstStyle>
          <a:p>
            <a:pPr lvl="0"/>
            <a:r>
              <a:rPr lang="zh-CN" altLang="en-US" dirty="0"/>
              <a:t>请输入标题</a:t>
            </a:r>
          </a:p>
        </p:txBody>
      </p:sp>
      <p:sp>
        <p:nvSpPr>
          <p:cNvPr id="27" name="文本占位符 119"/>
          <p:cNvSpPr>
            <a:spLocks noGrp="1"/>
          </p:cNvSpPr>
          <p:nvPr>
            <p:ph type="body" sz="quarter" idx="58" hasCustomPrompt="1"/>
          </p:nvPr>
        </p:nvSpPr>
        <p:spPr>
          <a:xfrm>
            <a:off x="5518967" y="2102320"/>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8" name="文本占位符 51"/>
          <p:cNvSpPr>
            <a:spLocks noGrp="1"/>
          </p:cNvSpPr>
          <p:nvPr>
            <p:ph type="body" sz="quarter" idx="59" hasCustomPrompt="1"/>
          </p:nvPr>
        </p:nvSpPr>
        <p:spPr>
          <a:xfrm>
            <a:off x="5518967" y="2910771"/>
            <a:ext cx="2257864" cy="379035"/>
          </a:xfrm>
          <a:prstGeom prst="rect">
            <a:avLst/>
          </a:prstGeom>
          <a:ln>
            <a:noFill/>
          </a:ln>
        </p:spPr>
        <p:txBody>
          <a:bodyPr>
            <a:normAutofit/>
          </a:bodyPr>
          <a:lstStyle>
            <a:lvl1pPr marL="0" indent="0" algn="l">
              <a:buFontTx/>
              <a:buNone/>
              <a:defRPr sz="1800" b="1">
                <a:solidFill>
                  <a:schemeClr val="accent2"/>
                </a:solidFill>
                <a:latin typeface="+mj-ea"/>
                <a:ea typeface="+mj-ea"/>
              </a:defRPr>
            </a:lvl1pPr>
          </a:lstStyle>
          <a:p>
            <a:pPr lvl="0"/>
            <a:r>
              <a:rPr lang="zh-CN" altLang="en-US" dirty="0"/>
              <a:t>请输入标题</a:t>
            </a:r>
          </a:p>
        </p:txBody>
      </p:sp>
      <p:sp>
        <p:nvSpPr>
          <p:cNvPr id="29" name="文本占位符 119"/>
          <p:cNvSpPr>
            <a:spLocks noGrp="1"/>
          </p:cNvSpPr>
          <p:nvPr>
            <p:ph type="body" sz="quarter" idx="60" hasCustomPrompt="1"/>
          </p:nvPr>
        </p:nvSpPr>
        <p:spPr>
          <a:xfrm>
            <a:off x="5518967" y="3372498"/>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35" name="文本占位符 51"/>
          <p:cNvSpPr>
            <a:spLocks noGrp="1"/>
          </p:cNvSpPr>
          <p:nvPr>
            <p:ph type="body" sz="quarter" idx="61" hasCustomPrompt="1"/>
          </p:nvPr>
        </p:nvSpPr>
        <p:spPr>
          <a:xfrm>
            <a:off x="5518967" y="4180949"/>
            <a:ext cx="2257864" cy="379035"/>
          </a:xfrm>
          <a:prstGeom prst="rect">
            <a:avLst/>
          </a:prstGeom>
          <a:ln>
            <a:noFill/>
          </a:ln>
        </p:spPr>
        <p:txBody>
          <a:bodyPr>
            <a:normAutofit/>
          </a:bodyPr>
          <a:lstStyle>
            <a:lvl1pPr marL="0" indent="0" algn="l">
              <a:buFontTx/>
              <a:buNone/>
              <a:defRPr sz="1800" b="1">
                <a:solidFill>
                  <a:schemeClr val="accent3"/>
                </a:solidFill>
                <a:latin typeface="+mj-ea"/>
                <a:ea typeface="+mj-ea"/>
              </a:defRPr>
            </a:lvl1pPr>
          </a:lstStyle>
          <a:p>
            <a:pPr lvl="0"/>
            <a:r>
              <a:rPr lang="zh-CN" altLang="en-US" dirty="0"/>
              <a:t>请输入标题</a:t>
            </a:r>
          </a:p>
        </p:txBody>
      </p:sp>
      <p:sp>
        <p:nvSpPr>
          <p:cNvPr id="36" name="文本占位符 119"/>
          <p:cNvSpPr>
            <a:spLocks noGrp="1"/>
          </p:cNvSpPr>
          <p:nvPr>
            <p:ph type="body" sz="quarter" idx="62" hasCustomPrompt="1"/>
          </p:nvPr>
        </p:nvSpPr>
        <p:spPr>
          <a:xfrm>
            <a:off x="5518967" y="4642676"/>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57" name="文本占位符 119"/>
          <p:cNvSpPr>
            <a:spLocks noGrp="1"/>
          </p:cNvSpPr>
          <p:nvPr>
            <p:ph type="body" sz="quarter" idx="59" hasCustomPrompt="1"/>
          </p:nvPr>
        </p:nvSpPr>
        <p:spPr>
          <a:xfrm>
            <a:off x="4071859" y="4777744"/>
            <a:ext cx="1522604" cy="553274"/>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200" b="1">
                <a:solidFill>
                  <a:schemeClr val="bg1"/>
                </a:solidFill>
                <a:latin typeface="+mj-ea"/>
                <a:ea typeface="+mj-ea"/>
              </a:defRPr>
            </a:lvl1pPr>
          </a:lstStyle>
          <a:p>
            <a:pPr lvl="0"/>
            <a:r>
              <a:rPr lang="zh-CN" altLang="en-US" dirty="0"/>
              <a:t>单击此处添加文字</a:t>
            </a:r>
            <a:endParaRPr lang="en-US" altLang="zh-CN"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单击此处添加文字</a:t>
            </a:r>
          </a:p>
        </p:txBody>
      </p:sp>
      <p:sp>
        <p:nvSpPr>
          <p:cNvPr id="58" name="文本占位符 119"/>
          <p:cNvSpPr>
            <a:spLocks noGrp="1"/>
          </p:cNvSpPr>
          <p:nvPr>
            <p:ph type="body" sz="quarter" idx="60" hasCustomPrompt="1"/>
          </p:nvPr>
        </p:nvSpPr>
        <p:spPr>
          <a:xfrm>
            <a:off x="5658022" y="3844670"/>
            <a:ext cx="1522604" cy="553274"/>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200" b="1">
                <a:solidFill>
                  <a:schemeClr val="bg1"/>
                </a:solidFill>
                <a:latin typeface="+mj-ea"/>
                <a:ea typeface="+mj-ea"/>
              </a:defRPr>
            </a:lvl1pPr>
          </a:lstStyle>
          <a:p>
            <a:pPr lvl="0"/>
            <a:r>
              <a:rPr lang="zh-CN" altLang="en-US" dirty="0"/>
              <a:t>单击此处添加文字</a:t>
            </a:r>
            <a:endParaRPr lang="en-US" altLang="zh-CN"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单击此处添加文字</a:t>
            </a:r>
          </a:p>
        </p:txBody>
      </p:sp>
      <p:sp>
        <p:nvSpPr>
          <p:cNvPr id="59" name="文本占位符 119"/>
          <p:cNvSpPr>
            <a:spLocks noGrp="1"/>
          </p:cNvSpPr>
          <p:nvPr>
            <p:ph type="body" sz="quarter" idx="61" hasCustomPrompt="1"/>
          </p:nvPr>
        </p:nvSpPr>
        <p:spPr>
          <a:xfrm>
            <a:off x="7243699" y="3118314"/>
            <a:ext cx="1522604" cy="553274"/>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200" b="1">
                <a:solidFill>
                  <a:schemeClr val="bg1"/>
                </a:solidFill>
                <a:latin typeface="+mj-ea"/>
                <a:ea typeface="+mj-ea"/>
              </a:defRPr>
            </a:lvl1pPr>
          </a:lstStyle>
          <a:p>
            <a:pPr lvl="0"/>
            <a:r>
              <a:rPr lang="zh-CN" altLang="en-US" dirty="0"/>
              <a:t>单击此处添加文字</a:t>
            </a:r>
            <a:endParaRPr lang="en-US" altLang="zh-CN"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单击此处添加文字</a:t>
            </a:r>
          </a:p>
        </p:txBody>
      </p:sp>
      <p:sp>
        <p:nvSpPr>
          <p:cNvPr id="60" name="文本占位符 119"/>
          <p:cNvSpPr>
            <a:spLocks noGrp="1"/>
          </p:cNvSpPr>
          <p:nvPr>
            <p:ph type="body" sz="quarter" idx="62" hasCustomPrompt="1"/>
          </p:nvPr>
        </p:nvSpPr>
        <p:spPr>
          <a:xfrm>
            <a:off x="8599259" y="2325830"/>
            <a:ext cx="1407944" cy="553274"/>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200" b="1">
                <a:solidFill>
                  <a:schemeClr val="bg1"/>
                </a:solidFill>
                <a:latin typeface="+mj-ea"/>
                <a:ea typeface="+mj-ea"/>
              </a:defRPr>
            </a:lvl1pPr>
          </a:lstStyle>
          <a:p>
            <a:pPr lvl="0"/>
            <a:r>
              <a:rPr lang="zh-CN" altLang="en-US" dirty="0"/>
              <a:t>单击此处添加文字</a:t>
            </a:r>
            <a:endParaRPr lang="en-US" altLang="zh-CN"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单击此处添加文字</a:t>
            </a:r>
          </a:p>
        </p:txBody>
      </p:sp>
      <p:sp>
        <p:nvSpPr>
          <p:cNvPr id="43" name="文本占位符 119"/>
          <p:cNvSpPr>
            <a:spLocks noGrp="1"/>
          </p:cNvSpPr>
          <p:nvPr>
            <p:ph type="body" sz="quarter" idx="63"/>
          </p:nvPr>
        </p:nvSpPr>
        <p:spPr>
          <a:xfrm>
            <a:off x="2238860" y="1452771"/>
            <a:ext cx="294521" cy="1903720"/>
          </a:xfrm>
          <a:prstGeom prst="rect">
            <a:avLst/>
          </a:prstGeom>
        </p:spPr>
        <p:txBody>
          <a:bodyPr vert="eaVert" anchor="ct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b="1">
                <a:solidFill>
                  <a:schemeClr val="tx1"/>
                </a:solidFill>
                <a:latin typeface="+mj-ea"/>
                <a:ea typeface="+mj-ea"/>
              </a:defRPr>
            </a:lvl1pPr>
          </a:lstStyle>
          <a:p>
            <a:pPr lvl="0"/>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65" name="文本占位符 51"/>
          <p:cNvSpPr>
            <a:spLocks noGrp="1"/>
          </p:cNvSpPr>
          <p:nvPr userDrawn="1">
            <p:ph type="body" sz="quarter" idx="57" hasCustomPrompt="1"/>
          </p:nvPr>
        </p:nvSpPr>
        <p:spPr>
          <a:xfrm>
            <a:off x="2763111" y="1387668"/>
            <a:ext cx="2257864" cy="379035"/>
          </a:xfrm>
          <a:prstGeom prst="rect">
            <a:avLst/>
          </a:prstGeom>
          <a:ln>
            <a:noFill/>
          </a:ln>
        </p:spPr>
        <p:txBody>
          <a:bodyPr>
            <a:normAutofit/>
          </a:bodyPr>
          <a:lstStyle>
            <a:lvl1pPr marL="0" indent="0" algn="r">
              <a:buFontTx/>
              <a:buNone/>
              <a:defRPr sz="1800" b="1">
                <a:solidFill>
                  <a:schemeClr val="tx1"/>
                </a:solidFill>
                <a:latin typeface="+mj-ea"/>
                <a:ea typeface="+mj-ea"/>
              </a:defRPr>
            </a:lvl1pPr>
          </a:lstStyle>
          <a:p>
            <a:pPr lvl="0"/>
            <a:r>
              <a:rPr lang="zh-CN" altLang="en-US" dirty="0"/>
              <a:t>请输入标题</a:t>
            </a:r>
          </a:p>
        </p:txBody>
      </p:sp>
      <p:sp>
        <p:nvSpPr>
          <p:cNvPr id="66" name="文本占位符 119"/>
          <p:cNvSpPr>
            <a:spLocks noGrp="1"/>
          </p:cNvSpPr>
          <p:nvPr userDrawn="1">
            <p:ph type="body" sz="quarter" idx="58" hasCustomPrompt="1"/>
          </p:nvPr>
        </p:nvSpPr>
        <p:spPr>
          <a:xfrm>
            <a:off x="1097280" y="1849395"/>
            <a:ext cx="3923695" cy="648991"/>
          </a:xfrm>
          <a:prstGeom prst="rect">
            <a:avLst/>
          </a:prstGeom>
        </p:spPr>
        <p:txBody>
          <a:bodyPr>
            <a:norm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7" name="文本占位符 51"/>
          <p:cNvSpPr>
            <a:spLocks noGrp="1"/>
          </p:cNvSpPr>
          <p:nvPr userDrawn="1">
            <p:ph type="body" sz="quarter" idx="59" hasCustomPrompt="1"/>
          </p:nvPr>
        </p:nvSpPr>
        <p:spPr>
          <a:xfrm>
            <a:off x="2190217" y="2992156"/>
            <a:ext cx="2257864" cy="379035"/>
          </a:xfrm>
          <a:prstGeom prst="rect">
            <a:avLst/>
          </a:prstGeom>
          <a:ln>
            <a:noFill/>
          </a:ln>
        </p:spPr>
        <p:txBody>
          <a:bodyPr>
            <a:normAutofit/>
          </a:bodyPr>
          <a:lstStyle>
            <a:lvl1pPr marL="0" indent="0" algn="r">
              <a:buFontTx/>
              <a:buNone/>
              <a:defRPr sz="1800" b="1">
                <a:solidFill>
                  <a:schemeClr val="tx1"/>
                </a:solidFill>
                <a:latin typeface="+mj-ea"/>
                <a:ea typeface="+mj-ea"/>
              </a:defRPr>
            </a:lvl1pPr>
          </a:lstStyle>
          <a:p>
            <a:pPr lvl="0"/>
            <a:r>
              <a:rPr lang="zh-CN" altLang="en-US" dirty="0"/>
              <a:t>请输入标题</a:t>
            </a:r>
          </a:p>
        </p:txBody>
      </p:sp>
      <p:sp>
        <p:nvSpPr>
          <p:cNvPr id="68" name="文本占位符 119"/>
          <p:cNvSpPr>
            <a:spLocks noGrp="1"/>
          </p:cNvSpPr>
          <p:nvPr userDrawn="1">
            <p:ph type="body" sz="quarter" idx="60" hasCustomPrompt="1"/>
          </p:nvPr>
        </p:nvSpPr>
        <p:spPr>
          <a:xfrm>
            <a:off x="524386" y="3453883"/>
            <a:ext cx="3923695" cy="648991"/>
          </a:xfrm>
          <a:prstGeom prst="rect">
            <a:avLst/>
          </a:prstGeom>
        </p:spPr>
        <p:txBody>
          <a:bodyPr>
            <a:norm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9" name="文本占位符 51"/>
          <p:cNvSpPr>
            <a:spLocks noGrp="1"/>
          </p:cNvSpPr>
          <p:nvPr userDrawn="1">
            <p:ph type="body" sz="quarter" idx="61" hasCustomPrompt="1"/>
          </p:nvPr>
        </p:nvSpPr>
        <p:spPr>
          <a:xfrm>
            <a:off x="2917609" y="4494609"/>
            <a:ext cx="2257864" cy="379035"/>
          </a:xfrm>
          <a:prstGeom prst="rect">
            <a:avLst/>
          </a:prstGeom>
          <a:ln>
            <a:noFill/>
          </a:ln>
        </p:spPr>
        <p:txBody>
          <a:bodyPr>
            <a:normAutofit/>
          </a:bodyPr>
          <a:lstStyle>
            <a:lvl1pPr marL="0" indent="0" algn="r">
              <a:buFontTx/>
              <a:buNone/>
              <a:defRPr sz="1800" b="1">
                <a:solidFill>
                  <a:schemeClr val="tx1"/>
                </a:solidFill>
                <a:latin typeface="+mj-ea"/>
                <a:ea typeface="+mj-ea"/>
              </a:defRPr>
            </a:lvl1pPr>
          </a:lstStyle>
          <a:p>
            <a:pPr lvl="0"/>
            <a:r>
              <a:rPr lang="zh-CN" altLang="en-US" dirty="0"/>
              <a:t>请输入标题</a:t>
            </a:r>
          </a:p>
        </p:txBody>
      </p:sp>
      <p:sp>
        <p:nvSpPr>
          <p:cNvPr id="70" name="文本占位符 119"/>
          <p:cNvSpPr>
            <a:spLocks noGrp="1"/>
          </p:cNvSpPr>
          <p:nvPr userDrawn="1">
            <p:ph type="body" sz="quarter" idx="62" hasCustomPrompt="1"/>
          </p:nvPr>
        </p:nvSpPr>
        <p:spPr>
          <a:xfrm>
            <a:off x="1251778" y="4956336"/>
            <a:ext cx="3923695" cy="648991"/>
          </a:xfrm>
          <a:prstGeom prst="rect">
            <a:avLst/>
          </a:prstGeom>
        </p:spPr>
        <p:txBody>
          <a:bodyPr>
            <a:norm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71" name="文本占位符 119"/>
          <p:cNvSpPr>
            <a:spLocks noGrp="1"/>
          </p:cNvSpPr>
          <p:nvPr userDrawn="1">
            <p:ph type="body" sz="quarter" idx="63" hasCustomPrompt="1"/>
          </p:nvPr>
        </p:nvSpPr>
        <p:spPr>
          <a:xfrm>
            <a:off x="9569986" y="2703388"/>
            <a:ext cx="1789635" cy="1663207"/>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72" name="文本占位符 51"/>
          <p:cNvSpPr>
            <a:spLocks noGrp="1"/>
          </p:cNvSpPr>
          <p:nvPr userDrawn="1">
            <p:ph type="body" sz="quarter" idx="18" hasCustomPrompt="1"/>
          </p:nvPr>
        </p:nvSpPr>
        <p:spPr>
          <a:xfrm>
            <a:off x="8139222" y="3168614"/>
            <a:ext cx="969337" cy="777485"/>
          </a:xfrm>
          <a:prstGeom prst="rect">
            <a:avLst/>
          </a:prstGeom>
          <a:ln>
            <a:noFill/>
          </a:ln>
        </p:spPr>
        <p:txBody>
          <a:bodyPr anchor="ctr">
            <a:normAutofit/>
          </a:bodyPr>
          <a:lstStyle>
            <a:lvl1pPr marL="0" indent="0" algn="ctr">
              <a:buFontTx/>
              <a:buNone/>
              <a:defRPr sz="1600">
                <a:solidFill>
                  <a:schemeClr val="bg1"/>
                </a:solidFill>
                <a:latin typeface="+mj-ea"/>
                <a:ea typeface="+mj-ea"/>
              </a:defRPr>
            </a:lvl1pPr>
          </a:lstStyle>
          <a:p>
            <a:pPr lvl="0"/>
            <a:r>
              <a:rPr lang="zh-CN" altLang="en-US" dirty="0"/>
              <a:t>添加您的标题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单标题-双幅图文">
    <p:spTree>
      <p:nvGrpSpPr>
        <p:cNvPr id="1" name=""/>
        <p:cNvGrpSpPr/>
        <p:nvPr/>
      </p:nvGrpSpPr>
      <p:grpSpPr>
        <a:xfrm>
          <a:off x="0" y="0"/>
          <a:ext cx="0" cy="0"/>
          <a:chOff x="0" y="0"/>
          <a:chExt cx="0" cy="0"/>
        </a:xfrm>
      </p:grpSpPr>
      <p:cxnSp>
        <p:nvCxnSpPr>
          <p:cNvPr id="17" name="直接连接符 16"/>
          <p:cNvCxnSpPr>
            <a:stCxn id="21"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1"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2" name="矩形 21"/>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3" name="直接连接符 22"/>
          <p:cNvCxnSpPr>
            <a:endCxn id="22"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4"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18" name="内容占位符 2"/>
          <p:cNvSpPr>
            <a:spLocks noGrp="1"/>
          </p:cNvSpPr>
          <p:nvPr>
            <p:ph sz="quarter" idx="59" hasCustomPrompt="1"/>
          </p:nvPr>
        </p:nvSpPr>
        <p:spPr>
          <a:xfrm>
            <a:off x="1045209" y="1574800"/>
            <a:ext cx="4903048" cy="2576228"/>
          </a:xfrm>
          <a:prstGeom prst="roundRect">
            <a:avLst>
              <a:gd name="adj" fmla="val 10219"/>
            </a:avLst>
          </a:prstGeom>
        </p:spPr>
        <p:txBody>
          <a:bodyPr tIns="972000" anchor="ct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2000" b="1">
                <a:solidFill>
                  <a:schemeClr val="tx2"/>
                </a:solidFill>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点击添加内容</a:t>
            </a:r>
          </a:p>
        </p:txBody>
      </p:sp>
      <p:sp>
        <p:nvSpPr>
          <p:cNvPr id="19" name="内容占位符 2"/>
          <p:cNvSpPr>
            <a:spLocks noGrp="1"/>
          </p:cNvSpPr>
          <p:nvPr>
            <p:ph sz="quarter" idx="60" hasCustomPrompt="1"/>
          </p:nvPr>
        </p:nvSpPr>
        <p:spPr>
          <a:xfrm>
            <a:off x="6226809" y="1574800"/>
            <a:ext cx="4903048" cy="2576228"/>
          </a:xfrm>
          <a:prstGeom prst="roundRect">
            <a:avLst>
              <a:gd name="adj" fmla="val 10219"/>
            </a:avLst>
          </a:prstGeom>
        </p:spPr>
        <p:txBody>
          <a:bodyPr tIns="972000" anchor="ct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2000" b="1">
                <a:solidFill>
                  <a:schemeClr val="tx2"/>
                </a:solidFill>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点击添加内容</a:t>
            </a:r>
          </a:p>
        </p:txBody>
      </p:sp>
      <p:sp>
        <p:nvSpPr>
          <p:cNvPr id="26" name="Text Placeholder 3"/>
          <p:cNvSpPr>
            <a:spLocks noGrp="1"/>
          </p:cNvSpPr>
          <p:nvPr>
            <p:ph type="body" sz="half" idx="37"/>
          </p:nvPr>
        </p:nvSpPr>
        <p:spPr>
          <a:xfrm>
            <a:off x="2429933" y="4388878"/>
            <a:ext cx="2133600" cy="192780"/>
          </a:xfrm>
          <a:prstGeom prst="rect">
            <a:avLst/>
          </a:prstGeom>
        </p:spPr>
        <p:txBody>
          <a:bodyPr wrap="square" lIns="0" tIns="0" rIns="0" bIns="0" anchor="ctr">
            <a:normAutofit/>
          </a:bodyPr>
          <a:lstStyle>
            <a:lvl1pPr marL="0" indent="0" algn="ctr">
              <a:buNone/>
              <a:defRPr sz="18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4" name="Text Placeholder 3"/>
          <p:cNvSpPr>
            <a:spLocks noGrp="1"/>
          </p:cNvSpPr>
          <p:nvPr>
            <p:ph type="body" sz="half" idx="57"/>
          </p:nvPr>
        </p:nvSpPr>
        <p:spPr>
          <a:xfrm>
            <a:off x="7611533" y="4388878"/>
            <a:ext cx="2133600" cy="192780"/>
          </a:xfrm>
          <a:prstGeom prst="rect">
            <a:avLst/>
          </a:prstGeom>
        </p:spPr>
        <p:txBody>
          <a:bodyPr wrap="square" lIns="0" tIns="0" rIns="0" bIns="0" anchor="ctr">
            <a:normAutofit/>
          </a:bodyPr>
          <a:lstStyle>
            <a:lvl1pPr marL="0" indent="0" algn="ctr">
              <a:buNone/>
              <a:defRPr sz="18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5" name="文本占位符 2"/>
          <p:cNvSpPr>
            <a:spLocks noGrp="1"/>
          </p:cNvSpPr>
          <p:nvPr>
            <p:ph type="body" sz="quarter" idx="61"/>
          </p:nvPr>
        </p:nvSpPr>
        <p:spPr>
          <a:xfrm>
            <a:off x="2241973" y="4807527"/>
            <a:ext cx="2509520" cy="887153"/>
          </a:xfrm>
          <a:prstGeom prst="rect">
            <a:avLst/>
          </a:prstGeom>
        </p:spPr>
        <p:txBody>
          <a:bodyPr>
            <a:normAutofit/>
          </a:bodyPr>
          <a:lstStyle>
            <a:lvl1pPr marL="0" indent="0" algn="ctr">
              <a:lnSpc>
                <a:spcPct val="130000"/>
              </a:lnSpc>
              <a:spcBef>
                <a:spcPts val="0"/>
              </a:spcBef>
              <a:buNone/>
              <a:defRPr sz="1600">
                <a:solidFill>
                  <a:schemeClr val="tx2"/>
                </a:solidFill>
              </a:defRPr>
            </a:lvl1pPr>
          </a:lstStyle>
          <a:p>
            <a:pPr lvl="0"/>
            <a:endParaRPr lang="zh-CN" altLang="en-US" dirty="0"/>
          </a:p>
        </p:txBody>
      </p:sp>
      <p:sp>
        <p:nvSpPr>
          <p:cNvPr id="36" name="文本占位符 2"/>
          <p:cNvSpPr>
            <a:spLocks noGrp="1"/>
          </p:cNvSpPr>
          <p:nvPr>
            <p:ph type="body" sz="quarter" idx="62"/>
          </p:nvPr>
        </p:nvSpPr>
        <p:spPr>
          <a:xfrm>
            <a:off x="7440507" y="4807527"/>
            <a:ext cx="2509520" cy="887153"/>
          </a:xfrm>
          <a:prstGeom prst="rect">
            <a:avLst/>
          </a:prstGeom>
        </p:spPr>
        <p:txBody>
          <a:bodyPr>
            <a:normAutofit/>
          </a:bodyPr>
          <a:lstStyle>
            <a:lvl1pPr marL="0" indent="0" algn="ctr">
              <a:lnSpc>
                <a:spcPct val="130000"/>
              </a:lnSpc>
              <a:spcBef>
                <a:spcPts val="0"/>
              </a:spcBef>
              <a:buNone/>
              <a:defRPr sz="1600">
                <a:solidFill>
                  <a:schemeClr val="tx2"/>
                </a:solidFill>
              </a:defRPr>
            </a:lvl1pPr>
          </a:lstStyle>
          <a:p>
            <a:pPr lvl="0"/>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4" name="图片占位符 3"/>
          <p:cNvSpPr>
            <a:spLocks noGrp="1"/>
          </p:cNvSpPr>
          <p:nvPr>
            <p:ph type="pic" sz="quarter" idx="55" hasCustomPrompt="1"/>
          </p:nvPr>
        </p:nvSpPr>
        <p:spPr>
          <a:xfrm>
            <a:off x="1744241" y="2289639"/>
            <a:ext cx="2513013" cy="2513013"/>
          </a:xfrm>
          <a:prstGeom prst="ellipse">
            <a:avLst/>
          </a:prstGeom>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55" name="文本占位符 51"/>
          <p:cNvSpPr>
            <a:spLocks noGrp="1"/>
          </p:cNvSpPr>
          <p:nvPr>
            <p:ph type="body" sz="quarter" idx="57" hasCustomPrompt="1"/>
          </p:nvPr>
        </p:nvSpPr>
        <p:spPr>
          <a:xfrm>
            <a:off x="6157765" y="1430476"/>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56" name="文本占位符 119"/>
          <p:cNvSpPr>
            <a:spLocks noGrp="1"/>
          </p:cNvSpPr>
          <p:nvPr>
            <p:ph type="body" sz="quarter" idx="58" hasCustomPrompt="1"/>
          </p:nvPr>
        </p:nvSpPr>
        <p:spPr>
          <a:xfrm>
            <a:off x="6169171" y="1796596"/>
            <a:ext cx="4200600" cy="63985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6" name="文本占位符 51"/>
          <p:cNvSpPr>
            <a:spLocks noGrp="1"/>
          </p:cNvSpPr>
          <p:nvPr>
            <p:ph type="body" sz="quarter" idx="59" hasCustomPrompt="1"/>
          </p:nvPr>
        </p:nvSpPr>
        <p:spPr>
          <a:xfrm>
            <a:off x="7000204" y="2481740"/>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67" name="文本占位符 119"/>
          <p:cNvSpPr>
            <a:spLocks noGrp="1"/>
          </p:cNvSpPr>
          <p:nvPr>
            <p:ph type="body" sz="quarter" idx="60" hasCustomPrompt="1"/>
          </p:nvPr>
        </p:nvSpPr>
        <p:spPr>
          <a:xfrm>
            <a:off x="7011610" y="2847860"/>
            <a:ext cx="4200600" cy="63985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8" name="文本占位符 51"/>
          <p:cNvSpPr>
            <a:spLocks noGrp="1"/>
          </p:cNvSpPr>
          <p:nvPr>
            <p:ph type="body" sz="quarter" idx="61" hasCustomPrompt="1"/>
          </p:nvPr>
        </p:nvSpPr>
        <p:spPr>
          <a:xfrm>
            <a:off x="7069430" y="3771209"/>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69" name="文本占位符 119"/>
          <p:cNvSpPr>
            <a:spLocks noGrp="1"/>
          </p:cNvSpPr>
          <p:nvPr>
            <p:ph type="body" sz="quarter" idx="62" hasCustomPrompt="1"/>
          </p:nvPr>
        </p:nvSpPr>
        <p:spPr>
          <a:xfrm>
            <a:off x="7080836" y="4137329"/>
            <a:ext cx="4200600" cy="63985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70" name="文本占位符 51"/>
          <p:cNvSpPr>
            <a:spLocks noGrp="1"/>
          </p:cNvSpPr>
          <p:nvPr>
            <p:ph type="body" sz="quarter" idx="63" hasCustomPrompt="1"/>
          </p:nvPr>
        </p:nvSpPr>
        <p:spPr>
          <a:xfrm>
            <a:off x="6192950" y="4851086"/>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71" name="文本占位符 119"/>
          <p:cNvSpPr>
            <a:spLocks noGrp="1"/>
          </p:cNvSpPr>
          <p:nvPr>
            <p:ph type="body" sz="quarter" idx="64" hasCustomPrompt="1"/>
          </p:nvPr>
        </p:nvSpPr>
        <p:spPr>
          <a:xfrm>
            <a:off x="6204356" y="5217206"/>
            <a:ext cx="4200600" cy="63985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71" name="文本占位符 51"/>
          <p:cNvSpPr>
            <a:spLocks noGrp="1"/>
          </p:cNvSpPr>
          <p:nvPr>
            <p:ph type="body" sz="quarter" idx="18" hasCustomPrompt="1"/>
          </p:nvPr>
        </p:nvSpPr>
        <p:spPr>
          <a:xfrm>
            <a:off x="8825557" y="1638871"/>
            <a:ext cx="969338" cy="940757"/>
          </a:xfrm>
          <a:prstGeom prst="rect">
            <a:avLst/>
          </a:prstGeom>
          <a:ln>
            <a:noFill/>
          </a:ln>
        </p:spPr>
        <p:txBody>
          <a:bodyPr anchor="ctr">
            <a:noAutofit/>
          </a:bodyPr>
          <a:lstStyle>
            <a:lvl1pPr marL="0" indent="0" algn="ctr">
              <a:buFontTx/>
              <a:buNone/>
              <a:defRPr sz="2000">
                <a:solidFill>
                  <a:schemeClr val="bg1"/>
                </a:solidFill>
                <a:latin typeface="+mj-ea"/>
                <a:ea typeface="+mj-ea"/>
              </a:defRPr>
            </a:lvl1pPr>
          </a:lstStyle>
          <a:p>
            <a:pPr lvl="0"/>
            <a:r>
              <a:rPr lang="zh-CN" altLang="en-US" dirty="0"/>
              <a:t>添加您的标题</a:t>
            </a:r>
          </a:p>
        </p:txBody>
      </p:sp>
      <p:sp>
        <p:nvSpPr>
          <p:cNvPr id="73" name="文本占位符 119"/>
          <p:cNvSpPr>
            <a:spLocks noGrp="1"/>
          </p:cNvSpPr>
          <p:nvPr>
            <p:ph type="body" sz="quarter" idx="60" hasCustomPrompt="1"/>
          </p:nvPr>
        </p:nvSpPr>
        <p:spPr>
          <a:xfrm>
            <a:off x="8176778" y="3038442"/>
            <a:ext cx="2259063" cy="2527269"/>
          </a:xfrm>
          <a:prstGeom prst="rect">
            <a:avLst/>
          </a:prstGeom>
        </p:spPr>
        <p:txBody>
          <a:bodyPr>
            <a:normAutofit/>
          </a:bodyPr>
          <a:lstStyle>
            <a:lvl1pPr marL="0" marR="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sz="18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59" name="文本占位符 119"/>
          <p:cNvSpPr>
            <a:spLocks noGrp="1"/>
          </p:cNvSpPr>
          <p:nvPr>
            <p:ph type="body" sz="quarter" idx="58" hasCustomPrompt="1"/>
          </p:nvPr>
        </p:nvSpPr>
        <p:spPr>
          <a:xfrm>
            <a:off x="5737788" y="2962380"/>
            <a:ext cx="1577650" cy="330526"/>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300">
                <a:latin typeface="+mn-ea"/>
                <a:ea typeface="+mn-ea"/>
              </a:defRPr>
            </a:lvl1pPr>
          </a:lstStyle>
          <a:p>
            <a:pPr lvl="0"/>
            <a:r>
              <a:rPr lang="zh-CN" altLang="en-US" dirty="0"/>
              <a:t>单击此处添加文字</a:t>
            </a:r>
            <a:endParaRPr lang="en-US" altLang="zh-CN" dirty="0"/>
          </a:p>
        </p:txBody>
      </p:sp>
      <p:sp>
        <p:nvSpPr>
          <p:cNvPr id="60" name="文本占位符 119"/>
          <p:cNvSpPr>
            <a:spLocks noGrp="1"/>
          </p:cNvSpPr>
          <p:nvPr>
            <p:ph type="body" sz="quarter" idx="61" hasCustomPrompt="1"/>
          </p:nvPr>
        </p:nvSpPr>
        <p:spPr>
          <a:xfrm>
            <a:off x="5741952" y="3354580"/>
            <a:ext cx="1577650" cy="330526"/>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300">
                <a:latin typeface="+mn-ea"/>
                <a:ea typeface="+mn-ea"/>
              </a:defRPr>
            </a:lvl1pPr>
          </a:lstStyle>
          <a:p>
            <a:pPr lvl="0"/>
            <a:r>
              <a:rPr lang="zh-CN" altLang="en-US" dirty="0"/>
              <a:t>单击此处添加文字</a:t>
            </a:r>
            <a:endParaRPr lang="en-US" altLang="zh-CN" dirty="0"/>
          </a:p>
        </p:txBody>
      </p:sp>
      <p:sp>
        <p:nvSpPr>
          <p:cNvPr id="62" name="文本占位符 119"/>
          <p:cNvSpPr>
            <a:spLocks noGrp="1"/>
          </p:cNvSpPr>
          <p:nvPr>
            <p:ph type="body" sz="quarter" idx="62" hasCustomPrompt="1"/>
          </p:nvPr>
        </p:nvSpPr>
        <p:spPr>
          <a:xfrm>
            <a:off x="5752790" y="3739192"/>
            <a:ext cx="1577650" cy="330526"/>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300">
                <a:latin typeface="+mn-ea"/>
                <a:ea typeface="+mn-ea"/>
              </a:defRPr>
            </a:lvl1pPr>
          </a:lstStyle>
          <a:p>
            <a:pPr lvl="0"/>
            <a:r>
              <a:rPr lang="zh-CN" altLang="en-US" dirty="0"/>
              <a:t>单击此处添加文字</a:t>
            </a:r>
            <a:endParaRPr lang="en-US" altLang="zh-CN" dirty="0"/>
          </a:p>
        </p:txBody>
      </p:sp>
      <p:sp>
        <p:nvSpPr>
          <p:cNvPr id="63" name="文本占位符 119"/>
          <p:cNvSpPr>
            <a:spLocks noGrp="1"/>
          </p:cNvSpPr>
          <p:nvPr>
            <p:ph type="body" sz="quarter" idx="63" hasCustomPrompt="1"/>
          </p:nvPr>
        </p:nvSpPr>
        <p:spPr>
          <a:xfrm>
            <a:off x="5761624" y="4166740"/>
            <a:ext cx="1577650" cy="330526"/>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300">
                <a:latin typeface="+mn-ea"/>
                <a:ea typeface="+mn-ea"/>
              </a:defRPr>
            </a:lvl1pPr>
          </a:lstStyle>
          <a:p>
            <a:pPr lvl="0"/>
            <a:r>
              <a:rPr lang="zh-CN" altLang="en-US" dirty="0"/>
              <a:t>单击此处添加文字</a:t>
            </a:r>
            <a:endParaRPr lang="en-US"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2" name="文本占位符 119"/>
          <p:cNvSpPr>
            <a:spLocks noGrp="1"/>
          </p:cNvSpPr>
          <p:nvPr>
            <p:ph type="body" sz="quarter" idx="58" hasCustomPrompt="1"/>
          </p:nvPr>
        </p:nvSpPr>
        <p:spPr>
          <a:xfrm>
            <a:off x="3431329" y="1617371"/>
            <a:ext cx="6581351" cy="959057"/>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单击此处添加文字，输入或复制文本内容</a:t>
            </a:r>
            <a:endParaRPr lang="en-US" altLang="zh-CN" dirty="0"/>
          </a:p>
        </p:txBody>
      </p:sp>
      <p:sp>
        <p:nvSpPr>
          <p:cNvPr id="23" name="文本占位符 119"/>
          <p:cNvSpPr>
            <a:spLocks noGrp="1"/>
          </p:cNvSpPr>
          <p:nvPr>
            <p:ph type="body" sz="quarter" idx="59" hasCustomPrompt="1"/>
          </p:nvPr>
        </p:nvSpPr>
        <p:spPr>
          <a:xfrm>
            <a:off x="4601277" y="2844921"/>
            <a:ext cx="5654417" cy="648991"/>
          </a:xfrm>
          <a:prstGeom prst="rect">
            <a:avLst/>
          </a:prstGeom>
        </p:spPr>
        <p:txBody>
          <a:bodyPr anchor="ct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4" name="文本占位符 119"/>
          <p:cNvSpPr>
            <a:spLocks noGrp="1"/>
          </p:cNvSpPr>
          <p:nvPr>
            <p:ph type="body" sz="quarter" idx="60" hasCustomPrompt="1"/>
          </p:nvPr>
        </p:nvSpPr>
        <p:spPr>
          <a:xfrm>
            <a:off x="5661246" y="3749899"/>
            <a:ext cx="5654417" cy="648991"/>
          </a:xfrm>
          <a:prstGeom prst="rect">
            <a:avLst/>
          </a:prstGeom>
        </p:spPr>
        <p:txBody>
          <a:bodyPr anchor="ct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5" name="文本占位符 119"/>
          <p:cNvSpPr>
            <a:spLocks noGrp="1"/>
          </p:cNvSpPr>
          <p:nvPr>
            <p:ph type="body" sz="quarter" idx="61" hasCustomPrompt="1"/>
          </p:nvPr>
        </p:nvSpPr>
        <p:spPr>
          <a:xfrm>
            <a:off x="6463830" y="4793791"/>
            <a:ext cx="4851834" cy="648991"/>
          </a:xfrm>
          <a:prstGeom prst="rect">
            <a:avLst/>
          </a:prstGeom>
        </p:spPr>
        <p:txBody>
          <a:bodyPr anchor="ct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8" name="文本占位符 51"/>
          <p:cNvSpPr>
            <a:spLocks noGrp="1"/>
          </p:cNvSpPr>
          <p:nvPr>
            <p:ph type="body" sz="quarter" idx="56" hasCustomPrompt="1"/>
          </p:nvPr>
        </p:nvSpPr>
        <p:spPr>
          <a:xfrm>
            <a:off x="9676550" y="2969772"/>
            <a:ext cx="1038775" cy="735058"/>
          </a:xfrm>
          <a:prstGeom prst="rect">
            <a:avLst/>
          </a:prstGeom>
          <a:ln>
            <a:noFill/>
          </a:ln>
        </p:spPr>
        <p:txBody>
          <a:bodyPr anchor="ctr">
            <a:noAutofit/>
          </a:bodyPr>
          <a:lstStyle>
            <a:lvl1pPr marL="0" indent="0" algn="ctr">
              <a:buFontTx/>
              <a:buNone/>
              <a:defRPr sz="1800">
                <a:solidFill>
                  <a:schemeClr val="bg1"/>
                </a:solidFill>
                <a:latin typeface="+mj-ea"/>
                <a:ea typeface="+mj-ea"/>
              </a:defRPr>
            </a:lvl1pPr>
          </a:lstStyle>
          <a:p>
            <a:pPr lvl="0"/>
            <a:r>
              <a:rPr lang="zh-CN" altLang="en-US" dirty="0"/>
              <a:t>添加您的标题</a:t>
            </a:r>
          </a:p>
        </p:txBody>
      </p:sp>
      <p:sp>
        <p:nvSpPr>
          <p:cNvPr id="39" name="文本占位符 51"/>
          <p:cNvSpPr>
            <a:spLocks noGrp="1"/>
          </p:cNvSpPr>
          <p:nvPr>
            <p:ph type="body" sz="quarter" idx="57" hasCustomPrompt="1"/>
          </p:nvPr>
        </p:nvSpPr>
        <p:spPr>
          <a:xfrm>
            <a:off x="3669847" y="1549632"/>
            <a:ext cx="2257864" cy="379035"/>
          </a:xfrm>
          <a:prstGeom prst="rect">
            <a:avLst/>
          </a:prstGeom>
          <a:ln>
            <a:noFill/>
          </a:ln>
        </p:spPr>
        <p:txBody>
          <a:bodyPr>
            <a:normAutofit/>
          </a:bodyPr>
          <a:lstStyle>
            <a:lvl1pPr marL="0" indent="0" algn="l">
              <a:buFontTx/>
              <a:buNone/>
              <a:defRPr sz="1800">
                <a:solidFill>
                  <a:schemeClr val="accent2"/>
                </a:solidFill>
                <a:latin typeface="+mj-ea"/>
                <a:ea typeface="+mj-ea"/>
              </a:defRPr>
            </a:lvl1pPr>
          </a:lstStyle>
          <a:p>
            <a:pPr lvl="0"/>
            <a:r>
              <a:rPr lang="zh-CN" altLang="en-US" dirty="0"/>
              <a:t>请输入标题</a:t>
            </a:r>
          </a:p>
        </p:txBody>
      </p:sp>
      <p:sp>
        <p:nvSpPr>
          <p:cNvPr id="40" name="文本占位符 119"/>
          <p:cNvSpPr>
            <a:spLocks noGrp="1"/>
          </p:cNvSpPr>
          <p:nvPr>
            <p:ph type="body" sz="quarter" idx="58" hasCustomPrompt="1"/>
          </p:nvPr>
        </p:nvSpPr>
        <p:spPr>
          <a:xfrm>
            <a:off x="3669848" y="2011359"/>
            <a:ext cx="3181468"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latin typeface="+mn-ea"/>
                <a:ea typeface="+mn-ea"/>
              </a:defRPr>
            </a:lvl1pPr>
          </a:lstStyle>
          <a:p>
            <a:pPr lvl="0"/>
            <a:r>
              <a:rPr lang="zh-CN" altLang="en-US" dirty="0"/>
              <a:t>单击此处添加文字</a:t>
            </a:r>
            <a:endParaRPr lang="en-US" altLang="zh-CN" dirty="0"/>
          </a:p>
          <a:p>
            <a:pPr lvl="0"/>
            <a:r>
              <a:rPr lang="zh-CN" altLang="en-US" dirty="0"/>
              <a:t>单击此处添加文字</a:t>
            </a:r>
            <a:endParaRPr lang="en-US" altLang="zh-CN" dirty="0"/>
          </a:p>
        </p:txBody>
      </p:sp>
      <p:sp>
        <p:nvSpPr>
          <p:cNvPr id="41" name="文本占位符 51"/>
          <p:cNvSpPr>
            <a:spLocks noGrp="1"/>
          </p:cNvSpPr>
          <p:nvPr>
            <p:ph type="body" sz="quarter" idx="59" hasCustomPrompt="1"/>
          </p:nvPr>
        </p:nvSpPr>
        <p:spPr>
          <a:xfrm>
            <a:off x="1582916" y="4075024"/>
            <a:ext cx="2257864" cy="379035"/>
          </a:xfrm>
          <a:prstGeom prst="rect">
            <a:avLst/>
          </a:prstGeom>
          <a:ln>
            <a:noFill/>
          </a:ln>
        </p:spPr>
        <p:txBody>
          <a:bodyPr>
            <a:normAutofit/>
          </a:bodyPr>
          <a:lstStyle>
            <a:lvl1pPr marL="0" indent="0" algn="l">
              <a:buFontTx/>
              <a:buNone/>
              <a:defRPr sz="1800">
                <a:solidFill>
                  <a:schemeClr val="accent1"/>
                </a:solidFill>
                <a:latin typeface="+mj-ea"/>
                <a:ea typeface="+mj-ea"/>
              </a:defRPr>
            </a:lvl1pPr>
          </a:lstStyle>
          <a:p>
            <a:pPr lvl="0"/>
            <a:r>
              <a:rPr lang="zh-CN" altLang="en-US" dirty="0"/>
              <a:t>请输入标题</a:t>
            </a:r>
          </a:p>
        </p:txBody>
      </p:sp>
      <p:sp>
        <p:nvSpPr>
          <p:cNvPr id="42" name="文本占位符 119"/>
          <p:cNvSpPr>
            <a:spLocks noGrp="1"/>
          </p:cNvSpPr>
          <p:nvPr>
            <p:ph type="body" sz="quarter" idx="60" hasCustomPrompt="1"/>
          </p:nvPr>
        </p:nvSpPr>
        <p:spPr>
          <a:xfrm>
            <a:off x="1582917" y="4536751"/>
            <a:ext cx="3181468"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latin typeface="+mn-ea"/>
                <a:ea typeface="+mn-ea"/>
              </a:defRPr>
            </a:lvl1pPr>
          </a:lstStyle>
          <a:p>
            <a:pPr lvl="0"/>
            <a:r>
              <a:rPr lang="zh-CN" altLang="en-US" dirty="0"/>
              <a:t>单击此处添加文字</a:t>
            </a:r>
            <a:endParaRPr lang="en-US" altLang="zh-CN" dirty="0"/>
          </a:p>
          <a:p>
            <a:pPr lvl="0"/>
            <a:r>
              <a:rPr lang="zh-CN" altLang="en-US" dirty="0"/>
              <a:t>单击此处添加文字</a:t>
            </a:r>
            <a:endParaRPr lang="en-US" altLang="zh-CN" dirty="0"/>
          </a:p>
        </p:txBody>
      </p:sp>
      <p:sp>
        <p:nvSpPr>
          <p:cNvPr id="43" name="文本占位符 51"/>
          <p:cNvSpPr>
            <a:spLocks noGrp="1"/>
          </p:cNvSpPr>
          <p:nvPr>
            <p:ph type="body" sz="quarter" idx="61" hasCustomPrompt="1"/>
          </p:nvPr>
        </p:nvSpPr>
        <p:spPr>
          <a:xfrm>
            <a:off x="5700588" y="4078985"/>
            <a:ext cx="2257864" cy="379035"/>
          </a:xfrm>
          <a:prstGeom prst="rect">
            <a:avLst/>
          </a:prstGeom>
          <a:ln>
            <a:noFill/>
          </a:ln>
        </p:spPr>
        <p:txBody>
          <a:bodyPr>
            <a:normAutofit/>
          </a:bodyPr>
          <a:lstStyle>
            <a:lvl1pPr marL="0" indent="0" algn="l">
              <a:buFontTx/>
              <a:buNone/>
              <a:defRPr sz="1800">
                <a:solidFill>
                  <a:schemeClr val="accent3"/>
                </a:solidFill>
                <a:latin typeface="+mj-ea"/>
                <a:ea typeface="+mj-ea"/>
              </a:defRPr>
            </a:lvl1pPr>
          </a:lstStyle>
          <a:p>
            <a:pPr lvl="0"/>
            <a:r>
              <a:rPr lang="zh-CN" altLang="en-US" dirty="0"/>
              <a:t>请输入标题</a:t>
            </a:r>
          </a:p>
        </p:txBody>
      </p:sp>
      <p:sp>
        <p:nvSpPr>
          <p:cNvPr id="44" name="文本占位符 119"/>
          <p:cNvSpPr>
            <a:spLocks noGrp="1"/>
          </p:cNvSpPr>
          <p:nvPr>
            <p:ph type="body" sz="quarter" idx="62" hasCustomPrompt="1"/>
          </p:nvPr>
        </p:nvSpPr>
        <p:spPr>
          <a:xfrm>
            <a:off x="5700589" y="4540712"/>
            <a:ext cx="3181468"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latin typeface="+mn-ea"/>
                <a:ea typeface="+mn-ea"/>
              </a:defRPr>
            </a:lvl1pPr>
          </a:lstStyle>
          <a:p>
            <a:pPr lvl="0"/>
            <a:r>
              <a:rPr lang="zh-CN" altLang="en-US" dirty="0"/>
              <a:t>单击此处添加文字</a:t>
            </a:r>
            <a:endParaRPr lang="en-US" altLang="zh-CN" dirty="0"/>
          </a:p>
          <a:p>
            <a:pPr lvl="0"/>
            <a:r>
              <a:rPr lang="zh-CN" altLang="en-US" dirty="0"/>
              <a:t>单击此处添加文字</a:t>
            </a:r>
            <a:endParaRPr lang="en-US" altLang="zh-CN" dirty="0"/>
          </a:p>
        </p:txBody>
      </p:sp>
      <p:sp>
        <p:nvSpPr>
          <p:cNvPr id="45" name="文本占位符 51"/>
          <p:cNvSpPr>
            <a:spLocks noGrp="1"/>
          </p:cNvSpPr>
          <p:nvPr>
            <p:ph type="body" sz="quarter" idx="63" hasCustomPrompt="1"/>
          </p:nvPr>
        </p:nvSpPr>
        <p:spPr>
          <a:xfrm>
            <a:off x="7816034" y="1549632"/>
            <a:ext cx="2257864" cy="379035"/>
          </a:xfrm>
          <a:prstGeom prst="rect">
            <a:avLst/>
          </a:prstGeom>
          <a:ln>
            <a:noFill/>
          </a:ln>
        </p:spPr>
        <p:txBody>
          <a:bodyPr>
            <a:normAutofit/>
          </a:bodyPr>
          <a:lstStyle>
            <a:lvl1pPr marL="0" indent="0" algn="l">
              <a:buFontTx/>
              <a:buNone/>
              <a:defRPr sz="1800">
                <a:solidFill>
                  <a:schemeClr val="accent4"/>
                </a:solidFill>
                <a:latin typeface="+mj-ea"/>
                <a:ea typeface="+mj-ea"/>
              </a:defRPr>
            </a:lvl1pPr>
          </a:lstStyle>
          <a:p>
            <a:pPr lvl="0"/>
            <a:r>
              <a:rPr lang="zh-CN" altLang="en-US" dirty="0"/>
              <a:t>请输入标题</a:t>
            </a:r>
          </a:p>
        </p:txBody>
      </p:sp>
      <p:sp>
        <p:nvSpPr>
          <p:cNvPr id="46" name="文本占位符 119"/>
          <p:cNvSpPr>
            <a:spLocks noGrp="1"/>
          </p:cNvSpPr>
          <p:nvPr>
            <p:ph type="body" sz="quarter" idx="64" hasCustomPrompt="1"/>
          </p:nvPr>
        </p:nvSpPr>
        <p:spPr>
          <a:xfrm>
            <a:off x="7816035" y="2011359"/>
            <a:ext cx="3181468"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latin typeface="+mn-ea"/>
                <a:ea typeface="+mn-ea"/>
              </a:defRPr>
            </a:lvl1pPr>
          </a:lstStyle>
          <a:p>
            <a:pPr lvl="0"/>
            <a:r>
              <a:rPr lang="zh-CN" altLang="en-US" dirty="0"/>
              <a:t>单击此处添加文字</a:t>
            </a:r>
            <a:endParaRPr lang="en-US" altLang="zh-CN" dirty="0"/>
          </a:p>
          <a:p>
            <a:pPr lvl="0"/>
            <a:r>
              <a:rPr lang="zh-CN" altLang="en-US" dirty="0"/>
              <a:t>单击此处添加文字</a:t>
            </a:r>
            <a:endParaRPr lang="en-US" altLang="zh-CN" dirty="0"/>
          </a:p>
        </p:txBody>
      </p:sp>
      <p:sp>
        <p:nvSpPr>
          <p:cNvPr id="4" name="文本占位符 3"/>
          <p:cNvSpPr>
            <a:spLocks noGrp="1"/>
          </p:cNvSpPr>
          <p:nvPr>
            <p:ph type="body" sz="quarter" idx="65" hasCustomPrompt="1"/>
          </p:nvPr>
        </p:nvSpPr>
        <p:spPr>
          <a:xfrm>
            <a:off x="1217227" y="3128978"/>
            <a:ext cx="968057" cy="493304"/>
          </a:xfrm>
          <a:prstGeom prst="rect">
            <a:avLst/>
          </a:prstGeom>
        </p:spPr>
        <p:txBody>
          <a:bodyPr/>
          <a:lstStyle>
            <a:lvl1pPr marL="0" indent="0">
              <a:spcBef>
                <a:spcPts val="0"/>
              </a:spcBef>
              <a:buNone/>
              <a:defRPr sz="2400" b="1" i="1">
                <a:solidFill>
                  <a:schemeClr val="tx2"/>
                </a:solidFill>
                <a:latin typeface="+mj-ea"/>
                <a:ea typeface="+mj-ea"/>
              </a:defRPr>
            </a:lvl1pPr>
          </a:lstStyle>
          <a:p>
            <a:pPr lvl="0"/>
            <a:r>
              <a:rPr lang="en-US" altLang="zh-CN" dirty="0"/>
              <a:t>2018</a:t>
            </a:r>
            <a:endParaRPr lang="zh-CN" altLang="en-US" dirty="0"/>
          </a:p>
        </p:txBody>
      </p:sp>
      <p:sp>
        <p:nvSpPr>
          <p:cNvPr id="47" name="文本占位符 3"/>
          <p:cNvSpPr>
            <a:spLocks noGrp="1"/>
          </p:cNvSpPr>
          <p:nvPr>
            <p:ph type="body" sz="quarter" idx="66" hasCustomPrompt="1"/>
          </p:nvPr>
        </p:nvSpPr>
        <p:spPr>
          <a:xfrm>
            <a:off x="3256277" y="3123107"/>
            <a:ext cx="968057" cy="493304"/>
          </a:xfrm>
          <a:prstGeom prst="rect">
            <a:avLst/>
          </a:prstGeom>
        </p:spPr>
        <p:txBody>
          <a:bodyPr/>
          <a:lstStyle>
            <a:lvl1pPr marL="0" indent="0">
              <a:spcBef>
                <a:spcPts val="0"/>
              </a:spcBef>
              <a:buNone/>
              <a:defRPr sz="2400" b="1" i="1">
                <a:solidFill>
                  <a:schemeClr val="tx2"/>
                </a:solidFill>
                <a:latin typeface="+mj-ea"/>
                <a:ea typeface="+mj-ea"/>
              </a:defRPr>
            </a:lvl1pPr>
          </a:lstStyle>
          <a:p>
            <a:pPr lvl="0"/>
            <a:r>
              <a:rPr lang="en-US" altLang="zh-CN" dirty="0"/>
              <a:t>2019</a:t>
            </a:r>
            <a:endParaRPr lang="zh-CN" altLang="en-US" dirty="0"/>
          </a:p>
        </p:txBody>
      </p:sp>
      <p:sp>
        <p:nvSpPr>
          <p:cNvPr id="48" name="文本占位符 3"/>
          <p:cNvSpPr>
            <a:spLocks noGrp="1"/>
          </p:cNvSpPr>
          <p:nvPr>
            <p:ph type="body" sz="quarter" idx="67" hasCustomPrompt="1"/>
          </p:nvPr>
        </p:nvSpPr>
        <p:spPr>
          <a:xfrm>
            <a:off x="5342754" y="3128978"/>
            <a:ext cx="968057" cy="493304"/>
          </a:xfrm>
          <a:prstGeom prst="rect">
            <a:avLst/>
          </a:prstGeom>
        </p:spPr>
        <p:txBody>
          <a:bodyPr/>
          <a:lstStyle>
            <a:lvl1pPr marL="0" indent="0">
              <a:spcBef>
                <a:spcPts val="0"/>
              </a:spcBef>
              <a:buNone/>
              <a:defRPr sz="2400" b="1" i="1">
                <a:solidFill>
                  <a:schemeClr val="tx2"/>
                </a:solidFill>
                <a:latin typeface="+mj-ea"/>
                <a:ea typeface="+mj-ea"/>
              </a:defRPr>
            </a:lvl1pPr>
          </a:lstStyle>
          <a:p>
            <a:pPr lvl="0"/>
            <a:r>
              <a:rPr lang="en-US" altLang="zh-CN" dirty="0"/>
              <a:t>2020</a:t>
            </a:r>
            <a:endParaRPr lang="zh-CN" altLang="en-US" dirty="0"/>
          </a:p>
        </p:txBody>
      </p:sp>
      <p:sp>
        <p:nvSpPr>
          <p:cNvPr id="49" name="文本占位符 3"/>
          <p:cNvSpPr>
            <a:spLocks noGrp="1"/>
          </p:cNvSpPr>
          <p:nvPr>
            <p:ph type="body" sz="quarter" idx="68" hasCustomPrompt="1"/>
          </p:nvPr>
        </p:nvSpPr>
        <p:spPr>
          <a:xfrm>
            <a:off x="7415008" y="3128978"/>
            <a:ext cx="968057" cy="493304"/>
          </a:xfrm>
          <a:prstGeom prst="rect">
            <a:avLst/>
          </a:prstGeom>
        </p:spPr>
        <p:txBody>
          <a:bodyPr/>
          <a:lstStyle>
            <a:lvl1pPr marL="0" indent="0">
              <a:spcBef>
                <a:spcPts val="0"/>
              </a:spcBef>
              <a:buNone/>
              <a:defRPr sz="2400" b="1" i="1">
                <a:solidFill>
                  <a:schemeClr val="tx2"/>
                </a:solidFill>
                <a:latin typeface="+mj-ea"/>
                <a:ea typeface="+mj-ea"/>
              </a:defRPr>
            </a:lvl1pPr>
          </a:lstStyle>
          <a:p>
            <a:pPr lvl="0"/>
            <a:r>
              <a:rPr lang="en-US" altLang="zh-CN" dirty="0"/>
              <a:t>2021</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56" name="文本占位符 51"/>
          <p:cNvSpPr>
            <a:spLocks noGrp="1"/>
          </p:cNvSpPr>
          <p:nvPr>
            <p:ph type="body" sz="quarter" idx="57" hasCustomPrompt="1"/>
          </p:nvPr>
        </p:nvSpPr>
        <p:spPr>
          <a:xfrm>
            <a:off x="7750137" y="1287979"/>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57" name="文本占位符 119"/>
          <p:cNvSpPr>
            <a:spLocks noGrp="1"/>
          </p:cNvSpPr>
          <p:nvPr>
            <p:ph type="body" sz="quarter" idx="58" hasCustomPrompt="1"/>
          </p:nvPr>
        </p:nvSpPr>
        <p:spPr>
          <a:xfrm>
            <a:off x="7761543" y="1662864"/>
            <a:ext cx="4078017" cy="58168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58" name="文本占位符 51"/>
          <p:cNvSpPr>
            <a:spLocks noGrp="1"/>
          </p:cNvSpPr>
          <p:nvPr>
            <p:ph type="body" sz="quarter" idx="59" hasCustomPrompt="1"/>
          </p:nvPr>
        </p:nvSpPr>
        <p:spPr>
          <a:xfrm>
            <a:off x="8457419" y="2901836"/>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59" name="文本占位符 119"/>
          <p:cNvSpPr>
            <a:spLocks noGrp="1"/>
          </p:cNvSpPr>
          <p:nvPr>
            <p:ph type="body" sz="quarter" idx="60" hasCustomPrompt="1"/>
          </p:nvPr>
        </p:nvSpPr>
        <p:spPr>
          <a:xfrm>
            <a:off x="8468825" y="3276721"/>
            <a:ext cx="3465755" cy="58168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0" name="文本占位符 51"/>
          <p:cNvSpPr>
            <a:spLocks noGrp="1"/>
          </p:cNvSpPr>
          <p:nvPr>
            <p:ph type="body" sz="quarter" idx="61" hasCustomPrompt="1"/>
          </p:nvPr>
        </p:nvSpPr>
        <p:spPr>
          <a:xfrm>
            <a:off x="7760111" y="4425962"/>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61" name="文本占位符 119"/>
          <p:cNvSpPr>
            <a:spLocks noGrp="1"/>
          </p:cNvSpPr>
          <p:nvPr>
            <p:ph type="body" sz="quarter" idx="62" hasCustomPrompt="1"/>
          </p:nvPr>
        </p:nvSpPr>
        <p:spPr>
          <a:xfrm>
            <a:off x="7771517" y="4800847"/>
            <a:ext cx="4069384" cy="58168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2" name="文本占位符 51"/>
          <p:cNvSpPr>
            <a:spLocks noGrp="1"/>
          </p:cNvSpPr>
          <p:nvPr>
            <p:ph type="body" sz="quarter" idx="63" hasCustomPrompt="1"/>
          </p:nvPr>
        </p:nvSpPr>
        <p:spPr>
          <a:xfrm>
            <a:off x="2216564" y="1304637"/>
            <a:ext cx="2257864" cy="338172"/>
          </a:xfrm>
          <a:prstGeom prst="rect">
            <a:avLst/>
          </a:prstGeom>
          <a:ln>
            <a:noFill/>
          </a:ln>
        </p:spPr>
        <p:txBody>
          <a:bodyPr>
            <a:noAutofit/>
          </a:bodyPr>
          <a:lstStyle>
            <a:lvl1pPr marL="0" indent="0" algn="r">
              <a:buFontTx/>
              <a:buNone/>
              <a:defRPr sz="1600" b="1">
                <a:solidFill>
                  <a:schemeClr val="tx1"/>
                </a:solidFill>
                <a:latin typeface="+mj-ea"/>
                <a:ea typeface="+mj-ea"/>
              </a:defRPr>
            </a:lvl1pPr>
          </a:lstStyle>
          <a:p>
            <a:pPr lvl="0"/>
            <a:r>
              <a:rPr lang="zh-CN" altLang="en-US" dirty="0"/>
              <a:t>请输入标题</a:t>
            </a:r>
          </a:p>
        </p:txBody>
      </p:sp>
      <p:sp>
        <p:nvSpPr>
          <p:cNvPr id="63" name="文本占位符 119"/>
          <p:cNvSpPr>
            <a:spLocks noGrp="1"/>
          </p:cNvSpPr>
          <p:nvPr>
            <p:ph type="body" sz="quarter" idx="64" hasCustomPrompt="1"/>
          </p:nvPr>
        </p:nvSpPr>
        <p:spPr>
          <a:xfrm>
            <a:off x="390888" y="1679522"/>
            <a:ext cx="4083540" cy="581687"/>
          </a:xfrm>
          <a:prstGeom prst="rect">
            <a:avLst/>
          </a:prstGeom>
        </p:spPr>
        <p:txBody>
          <a:bodyPr>
            <a:no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6" name="文本占位符 51"/>
          <p:cNvSpPr>
            <a:spLocks noGrp="1"/>
          </p:cNvSpPr>
          <p:nvPr>
            <p:ph type="body" sz="quarter" idx="65" hasCustomPrompt="1"/>
          </p:nvPr>
        </p:nvSpPr>
        <p:spPr>
          <a:xfrm>
            <a:off x="1587248" y="2921791"/>
            <a:ext cx="2257864" cy="338172"/>
          </a:xfrm>
          <a:prstGeom prst="rect">
            <a:avLst/>
          </a:prstGeom>
          <a:ln>
            <a:noFill/>
          </a:ln>
        </p:spPr>
        <p:txBody>
          <a:bodyPr>
            <a:noAutofit/>
          </a:bodyPr>
          <a:lstStyle>
            <a:lvl1pPr marL="0" indent="0" algn="r">
              <a:buFontTx/>
              <a:buNone/>
              <a:defRPr sz="1600" b="1">
                <a:solidFill>
                  <a:schemeClr val="tx1"/>
                </a:solidFill>
                <a:latin typeface="+mj-ea"/>
                <a:ea typeface="+mj-ea"/>
              </a:defRPr>
            </a:lvl1pPr>
          </a:lstStyle>
          <a:p>
            <a:pPr lvl="0"/>
            <a:r>
              <a:rPr lang="zh-CN" altLang="en-US" dirty="0"/>
              <a:t>请输入标题</a:t>
            </a:r>
          </a:p>
        </p:txBody>
      </p:sp>
      <p:sp>
        <p:nvSpPr>
          <p:cNvPr id="67" name="文本占位符 119"/>
          <p:cNvSpPr>
            <a:spLocks noGrp="1"/>
          </p:cNvSpPr>
          <p:nvPr>
            <p:ph type="body" sz="quarter" idx="66" hasCustomPrompt="1"/>
          </p:nvPr>
        </p:nvSpPr>
        <p:spPr>
          <a:xfrm>
            <a:off x="390888" y="3296676"/>
            <a:ext cx="3454223" cy="581687"/>
          </a:xfrm>
          <a:prstGeom prst="rect">
            <a:avLst/>
          </a:prstGeom>
        </p:spPr>
        <p:txBody>
          <a:bodyPr>
            <a:no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8" name="文本占位符 51"/>
          <p:cNvSpPr>
            <a:spLocks noGrp="1"/>
          </p:cNvSpPr>
          <p:nvPr>
            <p:ph type="body" sz="quarter" idx="67" hasCustomPrompt="1"/>
          </p:nvPr>
        </p:nvSpPr>
        <p:spPr>
          <a:xfrm>
            <a:off x="2277746" y="4451820"/>
            <a:ext cx="2257864" cy="338172"/>
          </a:xfrm>
          <a:prstGeom prst="rect">
            <a:avLst/>
          </a:prstGeom>
          <a:ln>
            <a:noFill/>
          </a:ln>
        </p:spPr>
        <p:txBody>
          <a:bodyPr>
            <a:noAutofit/>
          </a:bodyPr>
          <a:lstStyle>
            <a:lvl1pPr marL="0" indent="0" algn="r">
              <a:buFontTx/>
              <a:buNone/>
              <a:defRPr sz="1600" b="1">
                <a:solidFill>
                  <a:schemeClr val="tx1"/>
                </a:solidFill>
                <a:latin typeface="+mj-ea"/>
                <a:ea typeface="+mj-ea"/>
              </a:defRPr>
            </a:lvl1pPr>
          </a:lstStyle>
          <a:p>
            <a:pPr lvl="0"/>
            <a:r>
              <a:rPr lang="zh-CN" altLang="en-US" dirty="0"/>
              <a:t>请输入标题</a:t>
            </a:r>
          </a:p>
        </p:txBody>
      </p:sp>
      <p:sp>
        <p:nvSpPr>
          <p:cNvPr id="69" name="文本占位符 119"/>
          <p:cNvSpPr>
            <a:spLocks noGrp="1"/>
          </p:cNvSpPr>
          <p:nvPr>
            <p:ph type="body" sz="quarter" idx="68" hasCustomPrompt="1"/>
          </p:nvPr>
        </p:nvSpPr>
        <p:spPr>
          <a:xfrm>
            <a:off x="380914" y="4826705"/>
            <a:ext cx="4154695" cy="581687"/>
          </a:xfrm>
          <a:prstGeom prst="rect">
            <a:avLst/>
          </a:prstGeom>
        </p:spPr>
        <p:txBody>
          <a:bodyPr>
            <a:no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30" name="文本占位符 51"/>
          <p:cNvSpPr>
            <a:spLocks noGrp="1"/>
          </p:cNvSpPr>
          <p:nvPr>
            <p:ph type="body" sz="quarter" idx="65" hasCustomPrompt="1"/>
          </p:nvPr>
        </p:nvSpPr>
        <p:spPr>
          <a:xfrm>
            <a:off x="1481383" y="1699446"/>
            <a:ext cx="2257864" cy="338172"/>
          </a:xfrm>
          <a:prstGeom prst="rect">
            <a:avLst/>
          </a:prstGeom>
          <a:ln>
            <a:noFill/>
          </a:ln>
        </p:spPr>
        <p:txBody>
          <a:bodyP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31" name="文本占位符 51"/>
          <p:cNvSpPr>
            <a:spLocks noGrp="1"/>
          </p:cNvSpPr>
          <p:nvPr>
            <p:ph type="body" sz="quarter" idx="66" hasCustomPrompt="1"/>
          </p:nvPr>
        </p:nvSpPr>
        <p:spPr>
          <a:xfrm>
            <a:off x="3764340" y="2210830"/>
            <a:ext cx="2257864" cy="338172"/>
          </a:xfrm>
          <a:prstGeom prst="rect">
            <a:avLst/>
          </a:prstGeom>
          <a:ln>
            <a:noFill/>
          </a:ln>
        </p:spPr>
        <p:txBody>
          <a:bodyP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32" name="文本占位符 51"/>
          <p:cNvSpPr>
            <a:spLocks noGrp="1"/>
          </p:cNvSpPr>
          <p:nvPr>
            <p:ph type="body" sz="quarter" idx="67" hasCustomPrompt="1"/>
          </p:nvPr>
        </p:nvSpPr>
        <p:spPr>
          <a:xfrm>
            <a:off x="6262373" y="1369142"/>
            <a:ext cx="2257864" cy="338172"/>
          </a:xfrm>
          <a:prstGeom prst="rect">
            <a:avLst/>
          </a:prstGeom>
          <a:ln>
            <a:noFill/>
          </a:ln>
        </p:spPr>
        <p:txBody>
          <a:bodyP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33" name="文本占位符 51"/>
          <p:cNvSpPr>
            <a:spLocks noGrp="1"/>
          </p:cNvSpPr>
          <p:nvPr>
            <p:ph type="body" sz="quarter" idx="68" hasCustomPrompt="1"/>
          </p:nvPr>
        </p:nvSpPr>
        <p:spPr>
          <a:xfrm>
            <a:off x="8621082" y="2456178"/>
            <a:ext cx="2257864" cy="338172"/>
          </a:xfrm>
          <a:prstGeom prst="rect">
            <a:avLst/>
          </a:prstGeom>
          <a:ln>
            <a:noFill/>
          </a:ln>
        </p:spPr>
        <p:txBody>
          <a:bodyP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34" name="文本占位符 119"/>
          <p:cNvSpPr>
            <a:spLocks noGrp="1"/>
          </p:cNvSpPr>
          <p:nvPr>
            <p:ph type="body" sz="quarter" idx="60" hasCustomPrompt="1"/>
          </p:nvPr>
        </p:nvSpPr>
        <p:spPr>
          <a:xfrm>
            <a:off x="1616926" y="2829399"/>
            <a:ext cx="1852098" cy="915396"/>
          </a:xfrm>
          <a:prstGeom prst="rect">
            <a:avLst/>
          </a:prstGeom>
        </p:spPr>
        <p:txBody>
          <a:bodyPr anchor="ctr">
            <a:normAutofit/>
          </a:bodyPr>
          <a:lstStyle>
            <a:lvl1pPr marL="0" marR="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latin typeface="+mn-ea"/>
                <a:ea typeface="+mn-ea"/>
              </a:defRPr>
            </a:lvl1pPr>
          </a:lstStyle>
          <a:p>
            <a:pPr lvl="0"/>
            <a:r>
              <a:rPr lang="zh-CN" altLang="en-US" dirty="0"/>
              <a:t>点击添加文字</a:t>
            </a:r>
            <a:endParaRPr lang="en-US" altLang="zh-CN" dirty="0"/>
          </a:p>
          <a:p>
            <a:pPr lvl="0"/>
            <a:r>
              <a:rPr lang="zh-CN" altLang="en-US" dirty="0"/>
              <a:t>点击添加文字</a:t>
            </a:r>
            <a:endParaRPr lang="en-US" altLang="zh-CN" dirty="0"/>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点击添加文字</a:t>
            </a:r>
            <a:endParaRPr lang="en-US" altLang="zh-CN" dirty="0"/>
          </a:p>
        </p:txBody>
      </p:sp>
      <p:sp>
        <p:nvSpPr>
          <p:cNvPr id="135" name="文本占位符 119"/>
          <p:cNvSpPr>
            <a:spLocks noGrp="1"/>
          </p:cNvSpPr>
          <p:nvPr>
            <p:ph type="body" sz="quarter" idx="69" hasCustomPrompt="1"/>
          </p:nvPr>
        </p:nvSpPr>
        <p:spPr>
          <a:xfrm>
            <a:off x="3945940" y="3547078"/>
            <a:ext cx="1852098" cy="1542542"/>
          </a:xfrm>
          <a:prstGeom prst="rect">
            <a:avLst/>
          </a:prstGeom>
        </p:spPr>
        <p:txBody>
          <a:bodyPr anchor="ctr">
            <a:normAutofit/>
          </a:bodyPr>
          <a:lstStyle>
            <a:lvl1pPr marL="0" marR="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latin typeface="+mn-ea"/>
                <a:ea typeface="+mn-ea"/>
              </a:defRPr>
            </a:lvl1pPr>
          </a:lstStyle>
          <a:p>
            <a:pPr lvl="0"/>
            <a:r>
              <a:rPr lang="zh-CN" altLang="en-US" dirty="0"/>
              <a:t>点击添加文字</a:t>
            </a:r>
            <a:endParaRPr lang="en-US" altLang="zh-CN" dirty="0"/>
          </a:p>
          <a:p>
            <a:pPr lvl="0"/>
            <a:r>
              <a:rPr lang="zh-CN" altLang="en-US" dirty="0"/>
              <a:t>点击添加文字</a:t>
            </a:r>
            <a:endParaRPr lang="en-US" altLang="zh-CN" dirty="0"/>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点击添加文字</a:t>
            </a:r>
            <a:endParaRPr lang="en-US" altLang="zh-CN" dirty="0"/>
          </a:p>
          <a:p>
            <a:pPr lvl="0"/>
            <a:r>
              <a:rPr lang="zh-CN" altLang="en-US" dirty="0"/>
              <a:t>点击添加文字</a:t>
            </a:r>
            <a:endParaRPr lang="en-US" altLang="zh-CN" dirty="0"/>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点击添加文字</a:t>
            </a:r>
            <a:endParaRPr lang="en-US" altLang="zh-CN" dirty="0"/>
          </a:p>
        </p:txBody>
      </p:sp>
      <p:sp>
        <p:nvSpPr>
          <p:cNvPr id="136" name="文本占位符 119"/>
          <p:cNvSpPr>
            <a:spLocks noGrp="1"/>
          </p:cNvSpPr>
          <p:nvPr>
            <p:ph type="body" sz="quarter" idx="70" hasCustomPrompt="1"/>
          </p:nvPr>
        </p:nvSpPr>
        <p:spPr>
          <a:xfrm>
            <a:off x="6529866" y="2551012"/>
            <a:ext cx="1852098" cy="1282176"/>
          </a:xfrm>
          <a:prstGeom prst="rect">
            <a:avLst/>
          </a:prstGeom>
        </p:spPr>
        <p:txBody>
          <a:bodyPr anchor="ctr">
            <a:normAutofit/>
          </a:bodyPr>
          <a:lstStyle>
            <a:lvl1pPr marL="0" marR="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latin typeface="+mn-ea"/>
                <a:ea typeface="+mn-ea"/>
              </a:defRPr>
            </a:lvl1pPr>
          </a:lstStyle>
          <a:p>
            <a:pPr lvl="0"/>
            <a:r>
              <a:rPr lang="zh-CN" altLang="en-US" dirty="0"/>
              <a:t>点击添加文字</a:t>
            </a:r>
            <a:endParaRPr lang="en-US" altLang="zh-CN" dirty="0"/>
          </a:p>
          <a:p>
            <a:pPr lvl="0"/>
            <a:r>
              <a:rPr lang="zh-CN" altLang="en-US" dirty="0"/>
              <a:t>点击添加文字</a:t>
            </a:r>
            <a:endParaRPr lang="en-US" altLang="zh-CN" dirty="0"/>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点击添加文字</a:t>
            </a:r>
            <a:endParaRPr lang="en-US" altLang="zh-CN" dirty="0"/>
          </a:p>
          <a:p>
            <a:pPr lvl="0"/>
            <a:r>
              <a:rPr lang="zh-CN" altLang="en-US" dirty="0"/>
              <a:t>点击添加文字</a:t>
            </a:r>
            <a:endParaRPr lang="en-US" altLang="zh-CN" dirty="0"/>
          </a:p>
        </p:txBody>
      </p:sp>
      <p:sp>
        <p:nvSpPr>
          <p:cNvPr id="137" name="文本占位符 119"/>
          <p:cNvSpPr>
            <a:spLocks noGrp="1"/>
          </p:cNvSpPr>
          <p:nvPr>
            <p:ph type="body" sz="quarter" idx="71" hasCustomPrompt="1"/>
          </p:nvPr>
        </p:nvSpPr>
        <p:spPr>
          <a:xfrm>
            <a:off x="8771421" y="3666735"/>
            <a:ext cx="1852098" cy="915396"/>
          </a:xfrm>
          <a:prstGeom prst="rect">
            <a:avLst/>
          </a:prstGeom>
        </p:spPr>
        <p:txBody>
          <a:bodyPr anchor="ctr">
            <a:normAutofit/>
          </a:bodyPr>
          <a:lstStyle>
            <a:lvl1pPr marL="0" marR="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latin typeface="+mn-ea"/>
                <a:ea typeface="+mn-ea"/>
              </a:defRPr>
            </a:lvl1pPr>
          </a:lstStyle>
          <a:p>
            <a:pPr lvl="0"/>
            <a:r>
              <a:rPr lang="zh-CN" altLang="en-US" dirty="0"/>
              <a:t>点击添加文字</a:t>
            </a:r>
            <a:endParaRPr lang="en-US" altLang="zh-CN" dirty="0"/>
          </a:p>
          <a:p>
            <a:pPr lvl="0"/>
            <a:r>
              <a:rPr lang="zh-CN" altLang="en-US" dirty="0"/>
              <a:t>点击添加文字</a:t>
            </a:r>
            <a:endParaRPr lang="en-US" altLang="zh-CN" dirty="0"/>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点击添加文字</a:t>
            </a:r>
            <a:endParaRPr lang="en-US" altLang="zh-CN"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40" name="文本占位符 51"/>
          <p:cNvSpPr>
            <a:spLocks noGrp="1"/>
          </p:cNvSpPr>
          <p:nvPr userDrawn="1">
            <p:ph type="body" sz="quarter" idx="18" hasCustomPrompt="1"/>
          </p:nvPr>
        </p:nvSpPr>
        <p:spPr>
          <a:xfrm>
            <a:off x="1580649" y="1397013"/>
            <a:ext cx="2257864" cy="311280"/>
          </a:xfrm>
          <a:prstGeom prst="rect">
            <a:avLst/>
          </a:prstGeom>
        </p:spPr>
        <p:txBody>
          <a:bodyPr>
            <a:normAutofit/>
          </a:bodyPr>
          <a:lstStyle>
            <a:lvl1pPr marL="0" indent="0" algn="r">
              <a:buFontTx/>
              <a:buNone/>
              <a:defRPr sz="1600">
                <a:latin typeface="+mj-ea"/>
                <a:ea typeface="+mj-ea"/>
              </a:defRPr>
            </a:lvl1pPr>
          </a:lstStyle>
          <a:p>
            <a:pPr lvl="0"/>
            <a:r>
              <a:rPr lang="zh-CN" altLang="en-US" dirty="0"/>
              <a:t>请输入标题</a:t>
            </a:r>
          </a:p>
        </p:txBody>
      </p:sp>
      <p:sp>
        <p:nvSpPr>
          <p:cNvPr id="41" name="文本占位符 51"/>
          <p:cNvSpPr>
            <a:spLocks noGrp="1"/>
          </p:cNvSpPr>
          <p:nvPr userDrawn="1">
            <p:ph type="body" sz="quarter" idx="19" hasCustomPrompt="1"/>
          </p:nvPr>
        </p:nvSpPr>
        <p:spPr>
          <a:xfrm>
            <a:off x="694481" y="1811745"/>
            <a:ext cx="3154018" cy="556413"/>
          </a:xfrm>
          <a:prstGeom prst="rect">
            <a:avLst/>
          </a:prstGeom>
        </p:spPr>
        <p:txBody>
          <a:bodyPr>
            <a:normAutofit/>
          </a:bodyPr>
          <a:lstStyle>
            <a:lvl1pPr marL="0" indent="0" algn="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42" name="文本占位符 51"/>
          <p:cNvSpPr>
            <a:spLocks noGrp="1"/>
          </p:cNvSpPr>
          <p:nvPr userDrawn="1">
            <p:ph type="body" sz="quarter" idx="55" hasCustomPrompt="1"/>
          </p:nvPr>
        </p:nvSpPr>
        <p:spPr>
          <a:xfrm>
            <a:off x="2190931" y="2906863"/>
            <a:ext cx="2257864" cy="311280"/>
          </a:xfrm>
          <a:prstGeom prst="rect">
            <a:avLst/>
          </a:prstGeom>
        </p:spPr>
        <p:txBody>
          <a:bodyPr>
            <a:normAutofit/>
          </a:bodyPr>
          <a:lstStyle>
            <a:lvl1pPr marL="0" indent="0" algn="r">
              <a:buFontTx/>
              <a:buNone/>
              <a:defRPr sz="1600">
                <a:latin typeface="+mj-ea"/>
                <a:ea typeface="+mj-ea"/>
              </a:defRPr>
            </a:lvl1pPr>
          </a:lstStyle>
          <a:p>
            <a:pPr lvl="0"/>
            <a:r>
              <a:rPr lang="zh-CN" altLang="en-US" dirty="0"/>
              <a:t>请输入标题</a:t>
            </a:r>
          </a:p>
        </p:txBody>
      </p:sp>
      <p:sp>
        <p:nvSpPr>
          <p:cNvPr id="43" name="文本占位符 51"/>
          <p:cNvSpPr>
            <a:spLocks noGrp="1"/>
          </p:cNvSpPr>
          <p:nvPr userDrawn="1">
            <p:ph type="body" sz="quarter" idx="56" hasCustomPrompt="1"/>
          </p:nvPr>
        </p:nvSpPr>
        <p:spPr>
          <a:xfrm>
            <a:off x="1304763" y="3321595"/>
            <a:ext cx="3154018" cy="556413"/>
          </a:xfrm>
          <a:prstGeom prst="rect">
            <a:avLst/>
          </a:prstGeom>
        </p:spPr>
        <p:txBody>
          <a:bodyPr>
            <a:normAutofit/>
          </a:bodyPr>
          <a:lstStyle>
            <a:lvl1pPr marL="0" indent="0" algn="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44" name="文本占位符 51"/>
          <p:cNvSpPr>
            <a:spLocks noGrp="1"/>
          </p:cNvSpPr>
          <p:nvPr userDrawn="1">
            <p:ph type="body" sz="quarter" idx="57" hasCustomPrompt="1"/>
          </p:nvPr>
        </p:nvSpPr>
        <p:spPr>
          <a:xfrm>
            <a:off x="1439637" y="4416713"/>
            <a:ext cx="2257864" cy="311280"/>
          </a:xfrm>
          <a:prstGeom prst="rect">
            <a:avLst/>
          </a:prstGeom>
        </p:spPr>
        <p:txBody>
          <a:bodyPr>
            <a:normAutofit/>
          </a:bodyPr>
          <a:lstStyle>
            <a:lvl1pPr marL="0" indent="0" algn="r">
              <a:buFontTx/>
              <a:buNone/>
              <a:defRPr sz="1600">
                <a:latin typeface="+mj-ea"/>
                <a:ea typeface="+mj-ea"/>
              </a:defRPr>
            </a:lvl1pPr>
          </a:lstStyle>
          <a:p>
            <a:pPr lvl="0"/>
            <a:r>
              <a:rPr lang="zh-CN" altLang="en-US" dirty="0"/>
              <a:t>请输入标题</a:t>
            </a:r>
          </a:p>
        </p:txBody>
      </p:sp>
      <p:sp>
        <p:nvSpPr>
          <p:cNvPr id="45" name="文本占位符 51"/>
          <p:cNvSpPr>
            <a:spLocks noGrp="1"/>
          </p:cNvSpPr>
          <p:nvPr userDrawn="1">
            <p:ph type="body" sz="quarter" idx="58" hasCustomPrompt="1"/>
          </p:nvPr>
        </p:nvSpPr>
        <p:spPr>
          <a:xfrm>
            <a:off x="553469" y="4831445"/>
            <a:ext cx="3154018" cy="556413"/>
          </a:xfrm>
          <a:prstGeom prst="rect">
            <a:avLst/>
          </a:prstGeom>
        </p:spPr>
        <p:txBody>
          <a:bodyPr>
            <a:normAutofit/>
          </a:bodyPr>
          <a:lstStyle>
            <a:lvl1pPr marL="0" indent="0" algn="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46" name="文本占位符 51"/>
          <p:cNvSpPr>
            <a:spLocks noGrp="1"/>
          </p:cNvSpPr>
          <p:nvPr userDrawn="1">
            <p:ph type="body" sz="quarter" idx="59" hasCustomPrompt="1"/>
          </p:nvPr>
        </p:nvSpPr>
        <p:spPr>
          <a:xfrm>
            <a:off x="7822495" y="1397013"/>
            <a:ext cx="2257864" cy="311280"/>
          </a:xfrm>
          <a:prstGeom prst="rect">
            <a:avLst/>
          </a:prstGeom>
        </p:spPr>
        <p:txBody>
          <a:bodyPr>
            <a:normAutofit/>
          </a:bodyPr>
          <a:lstStyle>
            <a:lvl1pPr marL="0" indent="0" algn="l">
              <a:buFontTx/>
              <a:buNone/>
              <a:defRPr sz="1600">
                <a:latin typeface="+mj-ea"/>
                <a:ea typeface="+mj-ea"/>
              </a:defRPr>
            </a:lvl1pPr>
          </a:lstStyle>
          <a:p>
            <a:pPr lvl="0"/>
            <a:r>
              <a:rPr lang="zh-CN" altLang="en-US" dirty="0"/>
              <a:t>请输入标题</a:t>
            </a:r>
          </a:p>
        </p:txBody>
      </p:sp>
      <p:sp>
        <p:nvSpPr>
          <p:cNvPr id="47" name="文本占位符 51"/>
          <p:cNvSpPr>
            <a:spLocks noGrp="1"/>
          </p:cNvSpPr>
          <p:nvPr userDrawn="1">
            <p:ph type="body" sz="quarter" idx="60" hasCustomPrompt="1"/>
          </p:nvPr>
        </p:nvSpPr>
        <p:spPr>
          <a:xfrm>
            <a:off x="7822495" y="1811745"/>
            <a:ext cx="3154018" cy="556413"/>
          </a:xfrm>
          <a:prstGeom prst="rect">
            <a:avLst/>
          </a:prstGeom>
        </p:spPr>
        <p:txBody>
          <a:bodyPr>
            <a:normAutofit/>
          </a:bodyPr>
          <a:lstStyle>
            <a:lvl1pPr marL="0" indent="0" algn="l">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48" name="文本占位符 51"/>
          <p:cNvSpPr>
            <a:spLocks noGrp="1"/>
          </p:cNvSpPr>
          <p:nvPr userDrawn="1">
            <p:ph type="body" sz="quarter" idx="61" hasCustomPrompt="1"/>
          </p:nvPr>
        </p:nvSpPr>
        <p:spPr>
          <a:xfrm>
            <a:off x="8615210" y="2906863"/>
            <a:ext cx="2257864" cy="311280"/>
          </a:xfrm>
          <a:prstGeom prst="rect">
            <a:avLst/>
          </a:prstGeom>
        </p:spPr>
        <p:txBody>
          <a:bodyPr>
            <a:normAutofit/>
          </a:bodyPr>
          <a:lstStyle>
            <a:lvl1pPr marL="0" indent="0" algn="l">
              <a:buFontTx/>
              <a:buNone/>
              <a:defRPr sz="1600">
                <a:latin typeface="+mj-ea"/>
                <a:ea typeface="+mj-ea"/>
              </a:defRPr>
            </a:lvl1pPr>
          </a:lstStyle>
          <a:p>
            <a:pPr lvl="0"/>
            <a:r>
              <a:rPr lang="zh-CN" altLang="en-US" dirty="0"/>
              <a:t>请输入标题</a:t>
            </a:r>
          </a:p>
        </p:txBody>
      </p:sp>
      <p:sp>
        <p:nvSpPr>
          <p:cNvPr id="49" name="文本占位符 51"/>
          <p:cNvSpPr>
            <a:spLocks noGrp="1"/>
          </p:cNvSpPr>
          <p:nvPr userDrawn="1">
            <p:ph type="body" sz="quarter" idx="62" hasCustomPrompt="1"/>
          </p:nvPr>
        </p:nvSpPr>
        <p:spPr>
          <a:xfrm>
            <a:off x="8615210" y="3321595"/>
            <a:ext cx="3154018" cy="556413"/>
          </a:xfrm>
          <a:prstGeom prst="rect">
            <a:avLst/>
          </a:prstGeom>
        </p:spPr>
        <p:txBody>
          <a:bodyPr>
            <a:normAutofit/>
          </a:bodyPr>
          <a:lstStyle>
            <a:lvl1pPr marL="0" indent="0" algn="l">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50" name="文本占位符 51"/>
          <p:cNvSpPr>
            <a:spLocks noGrp="1"/>
          </p:cNvSpPr>
          <p:nvPr userDrawn="1">
            <p:ph type="body" sz="quarter" idx="63" hasCustomPrompt="1"/>
          </p:nvPr>
        </p:nvSpPr>
        <p:spPr>
          <a:xfrm>
            <a:off x="7719056" y="4414572"/>
            <a:ext cx="2257864" cy="311280"/>
          </a:xfrm>
          <a:prstGeom prst="rect">
            <a:avLst/>
          </a:prstGeom>
        </p:spPr>
        <p:txBody>
          <a:bodyPr>
            <a:normAutofit/>
          </a:bodyPr>
          <a:lstStyle>
            <a:lvl1pPr marL="0" indent="0" algn="l">
              <a:buFontTx/>
              <a:buNone/>
              <a:defRPr sz="1600">
                <a:latin typeface="+mj-ea"/>
                <a:ea typeface="+mj-ea"/>
              </a:defRPr>
            </a:lvl1pPr>
          </a:lstStyle>
          <a:p>
            <a:pPr lvl="0"/>
            <a:r>
              <a:rPr lang="zh-CN" altLang="en-US" dirty="0"/>
              <a:t>请输入标题</a:t>
            </a:r>
          </a:p>
        </p:txBody>
      </p:sp>
      <p:sp>
        <p:nvSpPr>
          <p:cNvPr id="51" name="文本占位符 51"/>
          <p:cNvSpPr>
            <a:spLocks noGrp="1"/>
          </p:cNvSpPr>
          <p:nvPr userDrawn="1">
            <p:ph type="body" sz="quarter" idx="64" hasCustomPrompt="1"/>
          </p:nvPr>
        </p:nvSpPr>
        <p:spPr>
          <a:xfrm>
            <a:off x="7719056" y="4829304"/>
            <a:ext cx="3154018" cy="556413"/>
          </a:xfrm>
          <a:prstGeom prst="rect">
            <a:avLst/>
          </a:prstGeom>
        </p:spPr>
        <p:txBody>
          <a:bodyPr>
            <a:normAutofit/>
          </a:bodyPr>
          <a:lstStyle>
            <a:lvl1pPr marL="0" indent="0" algn="l">
              <a:buFontTx/>
              <a:buNone/>
              <a:defRPr sz="1400">
                <a:solidFill>
                  <a:schemeClr val="tx2"/>
                </a:solidFill>
                <a:latin typeface="+mn-ea"/>
                <a:ea typeface="+mn-ea"/>
              </a:defRPr>
            </a:lvl1pPr>
          </a:lstStyle>
          <a:p>
            <a:r>
              <a:rPr lang="zh-CN" altLang="en-US" sz="1400" b="0" dirty="0"/>
              <a:t>请在此添加相关文字内在此添加相关文字内容</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46" name="图片占位符 3"/>
          <p:cNvSpPr>
            <a:spLocks noGrp="1"/>
          </p:cNvSpPr>
          <p:nvPr>
            <p:ph type="pic" sz="quarter" idx="55" hasCustomPrompt="1"/>
          </p:nvPr>
        </p:nvSpPr>
        <p:spPr>
          <a:xfrm>
            <a:off x="907754" y="1643822"/>
            <a:ext cx="2087787" cy="2087787"/>
          </a:xfrm>
          <a:prstGeom prst="ellipse">
            <a:avLst/>
          </a:prstGeom>
          <a:effectLst>
            <a:innerShdw blurRad="63500" dist="50800" dir="13500000">
              <a:prstClr val="black">
                <a:alpha val="50000"/>
              </a:prstClr>
            </a:innerShdw>
          </a:effectLst>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47" name="图片占位符 3"/>
          <p:cNvSpPr>
            <a:spLocks noGrp="1"/>
          </p:cNvSpPr>
          <p:nvPr>
            <p:ph type="pic" sz="quarter" idx="56" hasCustomPrompt="1"/>
          </p:nvPr>
        </p:nvSpPr>
        <p:spPr>
          <a:xfrm>
            <a:off x="9326086" y="1643822"/>
            <a:ext cx="2087787" cy="2087787"/>
          </a:xfrm>
          <a:prstGeom prst="ellipse">
            <a:avLst/>
          </a:prstGeom>
          <a:effectLst>
            <a:innerShdw blurRad="63500" dist="50800" dir="13500000">
              <a:prstClr val="black">
                <a:alpha val="50000"/>
              </a:prstClr>
            </a:innerShdw>
          </a:effectLst>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48" name="图片占位符 3"/>
          <p:cNvSpPr>
            <a:spLocks noGrp="1"/>
          </p:cNvSpPr>
          <p:nvPr>
            <p:ph type="pic" sz="quarter" idx="57" hasCustomPrompt="1"/>
          </p:nvPr>
        </p:nvSpPr>
        <p:spPr>
          <a:xfrm>
            <a:off x="5116920" y="1643822"/>
            <a:ext cx="2087787" cy="2087787"/>
          </a:xfrm>
          <a:prstGeom prst="ellipse">
            <a:avLst/>
          </a:prstGeom>
          <a:effectLst>
            <a:innerShdw blurRad="63500" dist="50800" dir="13500000">
              <a:prstClr val="black">
                <a:alpha val="50000"/>
              </a:prstClr>
            </a:innerShdw>
          </a:effectLst>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49" name="图片占位符 3"/>
          <p:cNvSpPr>
            <a:spLocks noGrp="1"/>
          </p:cNvSpPr>
          <p:nvPr>
            <p:ph type="pic" sz="quarter" idx="58" hasCustomPrompt="1"/>
          </p:nvPr>
        </p:nvSpPr>
        <p:spPr>
          <a:xfrm>
            <a:off x="7221503" y="1643822"/>
            <a:ext cx="2087787" cy="2087787"/>
          </a:xfrm>
          <a:prstGeom prst="ellipse">
            <a:avLst/>
          </a:prstGeom>
          <a:effectLst>
            <a:innerShdw blurRad="63500" dist="50800" dir="13500000">
              <a:prstClr val="black">
                <a:alpha val="50000"/>
              </a:prstClr>
            </a:innerShdw>
          </a:effectLst>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50" name="图片占位符 3"/>
          <p:cNvSpPr>
            <a:spLocks noGrp="1"/>
          </p:cNvSpPr>
          <p:nvPr>
            <p:ph type="pic" sz="quarter" idx="59" hasCustomPrompt="1"/>
          </p:nvPr>
        </p:nvSpPr>
        <p:spPr>
          <a:xfrm>
            <a:off x="3012337" y="1643822"/>
            <a:ext cx="2087787" cy="2087787"/>
          </a:xfrm>
          <a:prstGeom prst="ellipse">
            <a:avLst/>
          </a:prstGeom>
          <a:effectLst>
            <a:innerShdw blurRad="63500" dist="50800" dir="13500000">
              <a:prstClr val="black">
                <a:alpha val="50000"/>
              </a:prstClr>
            </a:innerShdw>
          </a:effectLst>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51" name="文本占位符 51"/>
          <p:cNvSpPr>
            <a:spLocks noGrp="1"/>
          </p:cNvSpPr>
          <p:nvPr>
            <p:ph type="body" sz="quarter" idx="18" hasCustomPrompt="1"/>
          </p:nvPr>
        </p:nvSpPr>
        <p:spPr>
          <a:xfrm>
            <a:off x="1103464" y="4026021"/>
            <a:ext cx="1696367"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52" name="文本占位符 51"/>
          <p:cNvSpPr>
            <a:spLocks noGrp="1"/>
          </p:cNvSpPr>
          <p:nvPr>
            <p:ph type="body" sz="quarter" idx="19" hasCustomPrompt="1"/>
          </p:nvPr>
        </p:nvSpPr>
        <p:spPr>
          <a:xfrm>
            <a:off x="1084156" y="4615994"/>
            <a:ext cx="10097591" cy="1056371"/>
          </a:xfrm>
          <a:prstGeom prst="rect">
            <a:avLst/>
          </a:prstGeom>
        </p:spPr>
        <p:txBody>
          <a:bodyPr>
            <a:normAutofit/>
          </a:bodyPr>
          <a:lstStyle>
            <a:lvl1pPr marL="0" indent="0" algn="ctr">
              <a:lnSpc>
                <a:spcPct val="130000"/>
              </a:lnSpc>
              <a:spcBef>
                <a:spcPts val="0"/>
              </a:spcBef>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53" name="文本占位符 51"/>
          <p:cNvSpPr>
            <a:spLocks noGrp="1"/>
          </p:cNvSpPr>
          <p:nvPr>
            <p:ph type="body" sz="quarter" idx="60" hasCustomPrompt="1"/>
          </p:nvPr>
        </p:nvSpPr>
        <p:spPr>
          <a:xfrm>
            <a:off x="3198943" y="4026021"/>
            <a:ext cx="1696367"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55" name="文本占位符 51"/>
          <p:cNvSpPr>
            <a:spLocks noGrp="1"/>
          </p:cNvSpPr>
          <p:nvPr>
            <p:ph type="body" sz="quarter" idx="62" hasCustomPrompt="1"/>
          </p:nvPr>
        </p:nvSpPr>
        <p:spPr>
          <a:xfrm>
            <a:off x="5294422" y="4026021"/>
            <a:ext cx="1696367"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56" name="文本占位符 51"/>
          <p:cNvSpPr>
            <a:spLocks noGrp="1"/>
          </p:cNvSpPr>
          <p:nvPr>
            <p:ph type="body" sz="quarter" idx="63" hasCustomPrompt="1"/>
          </p:nvPr>
        </p:nvSpPr>
        <p:spPr>
          <a:xfrm>
            <a:off x="7389901" y="4026021"/>
            <a:ext cx="1696367"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57" name="文本占位符 51"/>
          <p:cNvSpPr>
            <a:spLocks noGrp="1"/>
          </p:cNvSpPr>
          <p:nvPr>
            <p:ph type="body" sz="quarter" idx="64" hasCustomPrompt="1"/>
          </p:nvPr>
        </p:nvSpPr>
        <p:spPr>
          <a:xfrm>
            <a:off x="9485381" y="4026021"/>
            <a:ext cx="1696367"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6" name="文本占位符 51"/>
          <p:cNvSpPr>
            <a:spLocks noGrp="1"/>
          </p:cNvSpPr>
          <p:nvPr>
            <p:ph type="body" sz="quarter" idx="65" hasCustomPrompt="1"/>
          </p:nvPr>
        </p:nvSpPr>
        <p:spPr>
          <a:xfrm>
            <a:off x="3154591" y="1233614"/>
            <a:ext cx="1714477"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38" name="文本占位符 51"/>
          <p:cNvSpPr>
            <a:spLocks noGrp="1"/>
          </p:cNvSpPr>
          <p:nvPr>
            <p:ph type="body" sz="quarter" idx="60" hasCustomPrompt="1"/>
          </p:nvPr>
        </p:nvSpPr>
        <p:spPr>
          <a:xfrm>
            <a:off x="3166214" y="1820135"/>
            <a:ext cx="2388579" cy="881125"/>
          </a:xfrm>
          <a:prstGeom prst="rect">
            <a:avLst/>
          </a:prstGeom>
        </p:spPr>
        <p:txBody>
          <a:bodyPr>
            <a:normAutofit/>
          </a:bodyPr>
          <a:lstStyle>
            <a:lvl1pPr marL="0" indent="0" algn="l" defTabSz="914400" rtl="0" eaLnBrk="1" latinLnBrk="0" hangingPunct="1">
              <a:lnSpc>
                <a:spcPct val="130000"/>
              </a:lnSpc>
              <a:spcBef>
                <a:spcPts val="0"/>
              </a:spcBef>
              <a:buFontTx/>
              <a:buNone/>
              <a:defRPr lang="zh-CN" altLang="en-US" sz="1400" b="0" kern="1200" dirty="0">
                <a:solidFill>
                  <a:schemeClr val="tx2"/>
                </a:solidFill>
                <a:latin typeface="+mn-ea"/>
                <a:ea typeface="+mn-ea"/>
                <a:cs typeface="+mn-cs"/>
              </a:defRPr>
            </a:lvl1pPr>
          </a:lstStyle>
          <a:p>
            <a:r>
              <a:rPr lang="zh-CN" altLang="en-US" sz="1400" b="0" dirty="0"/>
              <a:t>请在此添加相关文字内在此添加相关文字内容</a:t>
            </a:r>
          </a:p>
        </p:txBody>
      </p:sp>
      <p:sp>
        <p:nvSpPr>
          <p:cNvPr id="39" name="文本占位符 51"/>
          <p:cNvSpPr>
            <a:spLocks noGrp="1"/>
          </p:cNvSpPr>
          <p:nvPr>
            <p:ph type="body" sz="quarter" idx="66" hasCustomPrompt="1"/>
          </p:nvPr>
        </p:nvSpPr>
        <p:spPr>
          <a:xfrm>
            <a:off x="7214689" y="1233614"/>
            <a:ext cx="1714477" cy="338172"/>
          </a:xfrm>
          <a:prstGeom prst="rect">
            <a:avLst/>
          </a:prstGeom>
          <a:ln>
            <a:noFill/>
          </a:ln>
        </p:spPr>
        <p:txBody>
          <a:bodyPr>
            <a:noAutofit/>
          </a:bodyPr>
          <a:lstStyle>
            <a:lvl1pPr marL="0" indent="0" algn="r">
              <a:buFontTx/>
              <a:buNone/>
              <a:defRPr sz="1600" b="1">
                <a:solidFill>
                  <a:schemeClr val="tx1"/>
                </a:solidFill>
                <a:latin typeface="+mj-ea"/>
                <a:ea typeface="+mj-ea"/>
              </a:defRPr>
            </a:lvl1pPr>
          </a:lstStyle>
          <a:p>
            <a:pPr lvl="0"/>
            <a:r>
              <a:rPr lang="zh-CN" altLang="en-US" dirty="0"/>
              <a:t>请输入标题</a:t>
            </a:r>
          </a:p>
        </p:txBody>
      </p:sp>
      <p:sp>
        <p:nvSpPr>
          <p:cNvPr id="40" name="文本占位符 51"/>
          <p:cNvSpPr>
            <a:spLocks noGrp="1"/>
          </p:cNvSpPr>
          <p:nvPr>
            <p:ph type="body" sz="quarter" idx="67" hasCustomPrompt="1"/>
          </p:nvPr>
        </p:nvSpPr>
        <p:spPr>
          <a:xfrm>
            <a:off x="6540587" y="1820135"/>
            <a:ext cx="2388579" cy="881125"/>
          </a:xfrm>
          <a:prstGeom prst="rect">
            <a:avLst/>
          </a:prstGeom>
        </p:spPr>
        <p:txBody>
          <a:bodyPr>
            <a:normAutofit/>
          </a:bodyPr>
          <a:lstStyle>
            <a:lvl1pPr marL="0" indent="0" algn="r" defTabSz="914400" rtl="0" eaLnBrk="1" latinLnBrk="0" hangingPunct="1">
              <a:lnSpc>
                <a:spcPct val="130000"/>
              </a:lnSpc>
              <a:spcBef>
                <a:spcPts val="0"/>
              </a:spcBef>
              <a:buFontTx/>
              <a:buNone/>
              <a:defRPr lang="zh-CN" altLang="en-US" sz="1400" b="0" kern="1200" dirty="0">
                <a:solidFill>
                  <a:schemeClr val="tx2"/>
                </a:solidFill>
                <a:latin typeface="+mn-ea"/>
                <a:ea typeface="+mn-ea"/>
                <a:cs typeface="+mn-cs"/>
              </a:defRPr>
            </a:lvl1pPr>
          </a:lstStyle>
          <a:p>
            <a:r>
              <a:rPr lang="zh-CN" altLang="en-US" sz="1400" b="0" dirty="0"/>
              <a:t>请在此添加相关文字内在此添加相关文字内容</a:t>
            </a:r>
          </a:p>
        </p:txBody>
      </p:sp>
      <p:sp>
        <p:nvSpPr>
          <p:cNvPr id="41" name="文本占位符 51"/>
          <p:cNvSpPr>
            <a:spLocks noGrp="1"/>
          </p:cNvSpPr>
          <p:nvPr>
            <p:ph type="body" sz="quarter" idx="68" hasCustomPrompt="1"/>
          </p:nvPr>
        </p:nvSpPr>
        <p:spPr>
          <a:xfrm>
            <a:off x="3206532" y="4376510"/>
            <a:ext cx="2388579" cy="881125"/>
          </a:xfrm>
          <a:prstGeom prst="rect">
            <a:avLst/>
          </a:prstGeom>
        </p:spPr>
        <p:txBody>
          <a:bodyPr>
            <a:normAutofit/>
          </a:bodyPr>
          <a:lstStyle>
            <a:lvl1pPr marL="0" indent="0" algn="l">
              <a:lnSpc>
                <a:spcPct val="130000"/>
              </a:lnSpc>
              <a:spcBef>
                <a:spcPts val="0"/>
              </a:spcBef>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42" name="文本占位符 51"/>
          <p:cNvSpPr>
            <a:spLocks noGrp="1"/>
          </p:cNvSpPr>
          <p:nvPr>
            <p:ph type="body" sz="quarter" idx="69" hasCustomPrompt="1"/>
          </p:nvPr>
        </p:nvSpPr>
        <p:spPr>
          <a:xfrm>
            <a:off x="6580905" y="4376510"/>
            <a:ext cx="2388579" cy="881125"/>
          </a:xfrm>
          <a:prstGeom prst="rect">
            <a:avLst/>
          </a:prstGeom>
        </p:spPr>
        <p:txBody>
          <a:bodyPr>
            <a:normAutofit/>
          </a:bodyPr>
          <a:lstStyle>
            <a:lvl1pPr marL="0" indent="0" algn="r" defTabSz="914400" rtl="0" eaLnBrk="1" latinLnBrk="0" hangingPunct="1">
              <a:lnSpc>
                <a:spcPct val="130000"/>
              </a:lnSpc>
              <a:spcBef>
                <a:spcPts val="0"/>
              </a:spcBef>
              <a:buFontTx/>
              <a:buNone/>
              <a:defRPr lang="zh-CN" altLang="en-US" sz="1400" b="0" kern="1200" dirty="0">
                <a:solidFill>
                  <a:schemeClr val="tx2"/>
                </a:solidFill>
                <a:latin typeface="+mn-ea"/>
                <a:ea typeface="+mn-ea"/>
                <a:cs typeface="+mn-cs"/>
              </a:defRPr>
            </a:lvl1pPr>
          </a:lstStyle>
          <a:p>
            <a:r>
              <a:rPr lang="zh-CN" altLang="en-US" sz="1400" b="0" dirty="0"/>
              <a:t>请在此添加相关文字内在此添加相关文字内容</a:t>
            </a:r>
          </a:p>
        </p:txBody>
      </p:sp>
      <p:sp>
        <p:nvSpPr>
          <p:cNvPr id="43" name="文本占位符 51"/>
          <p:cNvSpPr>
            <a:spLocks noGrp="1"/>
          </p:cNvSpPr>
          <p:nvPr>
            <p:ph type="body" sz="quarter" idx="70" hasCustomPrompt="1"/>
          </p:nvPr>
        </p:nvSpPr>
        <p:spPr>
          <a:xfrm>
            <a:off x="3206532" y="5482146"/>
            <a:ext cx="1714477"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44" name="文本占位符 51"/>
          <p:cNvSpPr>
            <a:spLocks noGrp="1"/>
          </p:cNvSpPr>
          <p:nvPr>
            <p:ph type="body" sz="quarter" idx="71" hasCustomPrompt="1"/>
          </p:nvPr>
        </p:nvSpPr>
        <p:spPr>
          <a:xfrm>
            <a:off x="7266630" y="5482146"/>
            <a:ext cx="1714477" cy="338172"/>
          </a:xfrm>
          <a:prstGeom prst="rect">
            <a:avLst/>
          </a:prstGeom>
          <a:ln>
            <a:noFill/>
          </a:ln>
        </p:spPr>
        <p:txBody>
          <a:bodyPr>
            <a:noAutofit/>
          </a:bodyPr>
          <a:lstStyle>
            <a:lvl1pPr marL="0" indent="0" algn="r">
              <a:buFontTx/>
              <a:buNone/>
              <a:defRPr sz="1600" b="1">
                <a:solidFill>
                  <a:schemeClr val="tx1"/>
                </a:solidFill>
                <a:latin typeface="+mj-ea"/>
                <a:ea typeface="+mj-ea"/>
              </a:defRPr>
            </a:lvl1pPr>
          </a:lstStyle>
          <a:p>
            <a:pPr lvl="0"/>
            <a:r>
              <a:rPr lang="zh-CN" altLang="en-US" dirty="0"/>
              <a:t>请输入标题</a:t>
            </a:r>
          </a:p>
        </p:txBody>
      </p:sp>
      <p:sp>
        <p:nvSpPr>
          <p:cNvPr id="15" name="文本占位符 14"/>
          <p:cNvSpPr>
            <a:spLocks noGrp="1"/>
          </p:cNvSpPr>
          <p:nvPr>
            <p:ph type="body" sz="quarter" idx="72" hasCustomPrompt="1"/>
          </p:nvPr>
        </p:nvSpPr>
        <p:spPr>
          <a:xfrm>
            <a:off x="4949" y="2846593"/>
            <a:ext cx="12187051" cy="1412496"/>
          </a:xfrm>
          <a:prstGeom prst="rect">
            <a:avLst/>
          </a:prstGeom>
          <a:solidFill>
            <a:srgbClr val="595959"/>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2800">
                <a:solidFill>
                  <a:schemeClr val="bg1"/>
                </a:solidFill>
                <a:latin typeface="+mj-ea"/>
                <a:ea typeface="+mj-ea"/>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3200" b="1" dirty="0">
                <a:solidFill>
                  <a:schemeClr val="bg1"/>
                </a:solidFill>
                <a:latin typeface="微软雅黑" panose="020B0503020204020204" pitchFamily="34" charset="-122"/>
              </a:rPr>
              <a:t>20XX</a:t>
            </a:r>
            <a:r>
              <a:rPr lang="zh-CN" altLang="en-US" sz="3200" b="1" dirty="0">
                <a:solidFill>
                  <a:schemeClr val="bg1"/>
                </a:solidFill>
                <a:latin typeface="微软雅黑" panose="020B0503020204020204" pitchFamily="34" charset="-122"/>
              </a:rPr>
              <a:t>年</a:t>
            </a:r>
            <a:r>
              <a:rPr lang="en-US" altLang="zh-CN" sz="3200" b="1" dirty="0">
                <a:solidFill>
                  <a:schemeClr val="bg1"/>
                </a:solidFill>
                <a:latin typeface="微软雅黑" panose="020B0503020204020204" pitchFamily="34" charset="-122"/>
              </a:rPr>
              <a:t>X</a:t>
            </a:r>
            <a:r>
              <a:rPr lang="zh-CN" altLang="en-US" sz="3200" b="1" dirty="0">
                <a:solidFill>
                  <a:schemeClr val="bg1"/>
                </a:solidFill>
                <a:latin typeface="微软雅黑" panose="020B0503020204020204" pitchFamily="34" charset="-122"/>
              </a:rPr>
              <a:t>月，我们的工作简述</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10" name="文本占位符 51"/>
          <p:cNvSpPr>
            <a:spLocks noGrp="1"/>
          </p:cNvSpPr>
          <p:nvPr>
            <p:ph type="body" sz="quarter" idx="65" hasCustomPrompt="1"/>
          </p:nvPr>
        </p:nvSpPr>
        <p:spPr>
          <a:xfrm>
            <a:off x="1876034" y="2625389"/>
            <a:ext cx="2074518" cy="495118"/>
          </a:xfrm>
          <a:prstGeom prst="rect">
            <a:avLst/>
          </a:prstGeom>
          <a:ln>
            <a:noFill/>
          </a:ln>
        </p:spPr>
        <p:txBody>
          <a:bodyPr anchor="ct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11" name="文本占位符 51"/>
          <p:cNvSpPr>
            <a:spLocks noGrp="1"/>
          </p:cNvSpPr>
          <p:nvPr>
            <p:ph type="body" sz="quarter" idx="66" hasCustomPrompt="1"/>
          </p:nvPr>
        </p:nvSpPr>
        <p:spPr>
          <a:xfrm>
            <a:off x="7936256" y="1307594"/>
            <a:ext cx="2074518" cy="495118"/>
          </a:xfrm>
          <a:prstGeom prst="rect">
            <a:avLst/>
          </a:prstGeom>
          <a:ln>
            <a:noFill/>
          </a:ln>
        </p:spPr>
        <p:txBody>
          <a:bodyPr anchor="ct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12" name="文本占位符 51"/>
          <p:cNvSpPr>
            <a:spLocks noGrp="1"/>
          </p:cNvSpPr>
          <p:nvPr>
            <p:ph type="body" sz="quarter" idx="67" hasCustomPrompt="1"/>
          </p:nvPr>
        </p:nvSpPr>
        <p:spPr>
          <a:xfrm>
            <a:off x="7836448" y="4897731"/>
            <a:ext cx="2510167" cy="495118"/>
          </a:xfrm>
          <a:prstGeom prst="rect">
            <a:avLst/>
          </a:prstGeom>
          <a:ln>
            <a:noFill/>
          </a:ln>
        </p:spPr>
        <p:txBody>
          <a:bodyPr anchor="ct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六幅图文">
    <p:spTree>
      <p:nvGrpSpPr>
        <p:cNvPr id="1" name=""/>
        <p:cNvGrpSpPr/>
        <p:nvPr/>
      </p:nvGrpSpPr>
      <p:grpSpPr>
        <a:xfrm>
          <a:off x="0" y="0"/>
          <a:ext cx="0" cy="0"/>
          <a:chOff x="0" y="0"/>
          <a:chExt cx="0" cy="0"/>
        </a:xfrm>
      </p:grpSpPr>
      <p:sp>
        <p:nvSpPr>
          <p:cNvPr id="84" name="Text Placeholder 3"/>
          <p:cNvSpPr>
            <a:spLocks noGrp="1"/>
          </p:cNvSpPr>
          <p:nvPr>
            <p:ph type="body" sz="half" idx="38" hasCustomPrompt="1"/>
          </p:nvPr>
        </p:nvSpPr>
        <p:spPr>
          <a:xfrm>
            <a:off x="5235488" y="2406312"/>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85" name="Text Placeholder 3"/>
          <p:cNvSpPr>
            <a:spLocks noGrp="1"/>
          </p:cNvSpPr>
          <p:nvPr>
            <p:ph type="body" sz="half" idx="39" hasCustomPrompt="1"/>
          </p:nvPr>
        </p:nvSpPr>
        <p:spPr>
          <a:xfrm>
            <a:off x="4433257" y="3400045"/>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86" name="Text Placeholder 3"/>
          <p:cNvSpPr>
            <a:spLocks noGrp="1"/>
          </p:cNvSpPr>
          <p:nvPr>
            <p:ph type="body" sz="half" idx="40" hasCustomPrompt="1"/>
          </p:nvPr>
        </p:nvSpPr>
        <p:spPr>
          <a:xfrm>
            <a:off x="5244191" y="4376848"/>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87" name="Text Placeholder 3"/>
          <p:cNvSpPr>
            <a:spLocks noGrp="1"/>
          </p:cNvSpPr>
          <p:nvPr>
            <p:ph type="body" sz="half" idx="41" hasCustomPrompt="1"/>
          </p:nvPr>
        </p:nvSpPr>
        <p:spPr>
          <a:xfrm>
            <a:off x="6661513" y="2406312"/>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88" name="Text Placeholder 3"/>
          <p:cNvSpPr>
            <a:spLocks noGrp="1"/>
          </p:cNvSpPr>
          <p:nvPr>
            <p:ph type="body" sz="half" idx="42" hasCustomPrompt="1"/>
          </p:nvPr>
        </p:nvSpPr>
        <p:spPr>
          <a:xfrm>
            <a:off x="7462432" y="3400045"/>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89" name="Text Placeholder 3"/>
          <p:cNvSpPr>
            <a:spLocks noGrp="1"/>
          </p:cNvSpPr>
          <p:nvPr>
            <p:ph type="body" sz="half" idx="43" hasCustomPrompt="1"/>
          </p:nvPr>
        </p:nvSpPr>
        <p:spPr>
          <a:xfrm>
            <a:off x="6653267" y="4376848"/>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90" name="Text Placeholder 3"/>
          <p:cNvSpPr>
            <a:spLocks noGrp="1"/>
          </p:cNvSpPr>
          <p:nvPr>
            <p:ph type="body" sz="half" idx="44"/>
          </p:nvPr>
        </p:nvSpPr>
        <p:spPr>
          <a:xfrm>
            <a:off x="2082800" y="1787337"/>
            <a:ext cx="1676400" cy="192780"/>
          </a:xfrm>
          <a:prstGeom prst="rect">
            <a:avLst/>
          </a:prstGeom>
        </p:spPr>
        <p:txBody>
          <a:bodyPr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91" name="Text Placeholder 3"/>
          <p:cNvSpPr>
            <a:spLocks noGrp="1"/>
          </p:cNvSpPr>
          <p:nvPr>
            <p:ph type="body" sz="half" idx="45"/>
          </p:nvPr>
        </p:nvSpPr>
        <p:spPr>
          <a:xfrm>
            <a:off x="2082800" y="5133787"/>
            <a:ext cx="1676400" cy="192780"/>
          </a:xfrm>
          <a:prstGeom prst="rect">
            <a:avLst/>
          </a:prstGeom>
        </p:spPr>
        <p:txBody>
          <a:bodyPr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99" name="Text Placeholder 3"/>
          <p:cNvSpPr>
            <a:spLocks noGrp="1"/>
          </p:cNvSpPr>
          <p:nvPr>
            <p:ph type="body" sz="half" idx="47"/>
          </p:nvPr>
        </p:nvSpPr>
        <p:spPr>
          <a:xfrm>
            <a:off x="8420100" y="1787337"/>
            <a:ext cx="1676400" cy="192780"/>
          </a:xfrm>
          <a:prstGeom prst="rect">
            <a:avLst/>
          </a:prstGeom>
        </p:spPr>
        <p:txBody>
          <a:bodyPr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00" name="Text Placeholder 3"/>
          <p:cNvSpPr>
            <a:spLocks noGrp="1"/>
          </p:cNvSpPr>
          <p:nvPr>
            <p:ph type="body" sz="half" idx="48"/>
          </p:nvPr>
        </p:nvSpPr>
        <p:spPr>
          <a:xfrm>
            <a:off x="8420100" y="5133787"/>
            <a:ext cx="1676400" cy="192780"/>
          </a:xfrm>
          <a:prstGeom prst="rect">
            <a:avLst/>
          </a:prstGeom>
        </p:spPr>
        <p:txBody>
          <a:bodyPr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01" name="Text Placeholder 3"/>
          <p:cNvSpPr>
            <a:spLocks noGrp="1"/>
          </p:cNvSpPr>
          <p:nvPr>
            <p:ph type="body" sz="half" idx="49"/>
          </p:nvPr>
        </p:nvSpPr>
        <p:spPr>
          <a:xfrm>
            <a:off x="11046693" y="2904493"/>
            <a:ext cx="273625" cy="1299202"/>
          </a:xfrm>
          <a:prstGeom prst="rect">
            <a:avLst/>
          </a:prstGeom>
        </p:spPr>
        <p:txBody>
          <a:bodyPr vert="eaVert"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02" name="Picture Placeholder 7"/>
          <p:cNvSpPr>
            <a:spLocks noGrp="1"/>
          </p:cNvSpPr>
          <p:nvPr>
            <p:ph type="pic" sz="quarter" idx="50" hasCustomPrompt="1"/>
          </p:nvPr>
        </p:nvSpPr>
        <p:spPr>
          <a:xfrm>
            <a:off x="2296156" y="2086928"/>
            <a:ext cx="1260000" cy="1088136"/>
          </a:xfrm>
          <a:prstGeom prst="hexagon">
            <a:avLst/>
          </a:prstGeom>
          <a:ln w="28575">
            <a:solidFill>
              <a:schemeClr val="accent1"/>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dirty="0"/>
          </a:p>
        </p:txBody>
      </p:sp>
      <p:sp>
        <p:nvSpPr>
          <p:cNvPr id="103" name="Picture Placeholder 7"/>
          <p:cNvSpPr>
            <a:spLocks noGrp="1"/>
          </p:cNvSpPr>
          <p:nvPr>
            <p:ph type="pic" sz="quarter" idx="51" hasCustomPrompt="1"/>
          </p:nvPr>
        </p:nvSpPr>
        <p:spPr>
          <a:xfrm>
            <a:off x="1369057" y="3010852"/>
            <a:ext cx="1260000" cy="1088136"/>
          </a:xfrm>
          <a:prstGeom prst="hexagon">
            <a:avLst/>
          </a:prstGeom>
          <a:ln w="28575">
            <a:solidFill>
              <a:schemeClr val="accent3"/>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altLang="zh-CN" dirty="0"/>
          </a:p>
        </p:txBody>
      </p:sp>
      <p:sp>
        <p:nvSpPr>
          <p:cNvPr id="104" name="Picture Placeholder 7"/>
          <p:cNvSpPr>
            <a:spLocks noGrp="1"/>
          </p:cNvSpPr>
          <p:nvPr>
            <p:ph type="pic" sz="quarter" idx="52" hasCustomPrompt="1"/>
          </p:nvPr>
        </p:nvSpPr>
        <p:spPr>
          <a:xfrm>
            <a:off x="2296161" y="3934780"/>
            <a:ext cx="1260000" cy="1088136"/>
          </a:xfrm>
          <a:prstGeom prst="hexagon">
            <a:avLst/>
          </a:prstGeom>
          <a:ln w="28575">
            <a:solidFill>
              <a:schemeClr val="accent5"/>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altLang="zh-CN" dirty="0"/>
          </a:p>
        </p:txBody>
      </p:sp>
      <p:sp>
        <p:nvSpPr>
          <p:cNvPr id="105" name="Picture Placeholder 7"/>
          <p:cNvSpPr>
            <a:spLocks noGrp="1"/>
          </p:cNvSpPr>
          <p:nvPr>
            <p:ph type="pic" sz="quarter" idx="53" hasCustomPrompt="1"/>
          </p:nvPr>
        </p:nvSpPr>
        <p:spPr>
          <a:xfrm>
            <a:off x="8633455" y="2086928"/>
            <a:ext cx="1260000" cy="1088136"/>
          </a:xfrm>
          <a:prstGeom prst="hexagon">
            <a:avLst/>
          </a:prstGeom>
          <a:ln w="28575">
            <a:solidFill>
              <a:schemeClr val="accent2"/>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altLang="zh-CN" dirty="0"/>
          </a:p>
        </p:txBody>
      </p:sp>
      <p:cxnSp>
        <p:nvCxnSpPr>
          <p:cNvPr id="60" name="直接连接符 59"/>
          <p:cNvCxnSpPr>
            <a:stCxn id="63"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3"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64" name="矩形 6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65" name="直接连接符 64"/>
          <p:cNvCxnSpPr>
            <a:endCxn id="64"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108"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106" name="Picture Placeholder 7"/>
          <p:cNvSpPr>
            <a:spLocks noGrp="1"/>
          </p:cNvSpPr>
          <p:nvPr>
            <p:ph type="pic" sz="quarter" idx="54" hasCustomPrompt="1"/>
          </p:nvPr>
        </p:nvSpPr>
        <p:spPr>
          <a:xfrm>
            <a:off x="9554211" y="3010852"/>
            <a:ext cx="1260000" cy="1088136"/>
          </a:xfrm>
          <a:prstGeom prst="hexagon">
            <a:avLst/>
          </a:prstGeom>
          <a:ln w="28575">
            <a:solidFill>
              <a:schemeClr val="accent4"/>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altLang="zh-CN" dirty="0"/>
          </a:p>
        </p:txBody>
      </p:sp>
      <p:sp>
        <p:nvSpPr>
          <p:cNvPr id="107" name="Picture Placeholder 7"/>
          <p:cNvSpPr>
            <a:spLocks noGrp="1"/>
          </p:cNvSpPr>
          <p:nvPr>
            <p:ph type="pic" sz="quarter" idx="55" hasCustomPrompt="1"/>
          </p:nvPr>
        </p:nvSpPr>
        <p:spPr>
          <a:xfrm>
            <a:off x="8633460" y="3934780"/>
            <a:ext cx="1260000" cy="1088136"/>
          </a:xfrm>
          <a:prstGeom prst="hexagon">
            <a:avLst/>
          </a:prstGeom>
          <a:ln w="28575">
            <a:solidFill>
              <a:schemeClr val="accent6"/>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altLang="zh-CN" dirty="0"/>
          </a:p>
        </p:txBody>
      </p:sp>
      <p:sp>
        <p:nvSpPr>
          <p:cNvPr id="53" name="Text Placeholder 3"/>
          <p:cNvSpPr>
            <a:spLocks noGrp="1"/>
          </p:cNvSpPr>
          <p:nvPr>
            <p:ph type="body" sz="half" idx="37"/>
          </p:nvPr>
        </p:nvSpPr>
        <p:spPr>
          <a:xfrm>
            <a:off x="5063067" y="3055909"/>
            <a:ext cx="2133600" cy="192780"/>
          </a:xfrm>
          <a:prstGeom prst="rect">
            <a:avLst/>
          </a:prstGeom>
        </p:spPr>
        <p:txBody>
          <a:bodyPr wrap="square" lIns="0" tIns="0" rIns="0" bIns="0" anchor="ctr">
            <a:noAutofit/>
          </a:bodyPr>
          <a:lstStyle>
            <a:lvl1pPr marL="0" indent="0" algn="ctr">
              <a:buNone/>
              <a:defRPr sz="16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4" name="文本占位符 2"/>
          <p:cNvSpPr>
            <a:spLocks noGrp="1"/>
          </p:cNvSpPr>
          <p:nvPr>
            <p:ph type="body" sz="quarter" idx="61"/>
          </p:nvPr>
        </p:nvSpPr>
        <p:spPr>
          <a:xfrm>
            <a:off x="5090809" y="3303436"/>
            <a:ext cx="2073984" cy="887153"/>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
        <p:nvSpPr>
          <p:cNvPr id="55" name="Text Placeholder 3"/>
          <p:cNvSpPr>
            <a:spLocks noGrp="1"/>
          </p:cNvSpPr>
          <p:nvPr>
            <p:ph type="body" sz="half" idx="62"/>
          </p:nvPr>
        </p:nvSpPr>
        <p:spPr>
          <a:xfrm>
            <a:off x="854078" y="2909809"/>
            <a:ext cx="273625" cy="1299202"/>
          </a:xfrm>
          <a:prstGeom prst="rect">
            <a:avLst/>
          </a:prstGeom>
        </p:spPr>
        <p:txBody>
          <a:bodyPr vert="eaVert"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1_自定义版式">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00" name="文本占位符 51"/>
          <p:cNvSpPr>
            <a:spLocks noGrp="1"/>
          </p:cNvSpPr>
          <p:nvPr userDrawn="1">
            <p:ph type="body" sz="quarter" idx="65" hasCustomPrompt="1"/>
          </p:nvPr>
        </p:nvSpPr>
        <p:spPr>
          <a:xfrm>
            <a:off x="5588000" y="1252416"/>
            <a:ext cx="4462305" cy="500013"/>
          </a:xfrm>
          <a:prstGeom prst="rect">
            <a:avLst/>
          </a:prstGeom>
          <a:ln>
            <a:noFill/>
          </a:ln>
        </p:spPr>
        <p:txBody>
          <a:bodyPr>
            <a:noAutofit/>
          </a:bodyPr>
          <a:lstStyle>
            <a:lvl1pPr marL="0" indent="0" algn="r">
              <a:buFontTx/>
              <a:buNone/>
              <a:defRPr lang="zh-CN" altLang="en-US" sz="2800" b="1" kern="1200" dirty="0">
                <a:solidFill>
                  <a:schemeClr val="accent3"/>
                </a:solidFill>
                <a:latin typeface="微软雅黑" panose="020B0503020204020204" pitchFamily="34" charset="-122"/>
                <a:ea typeface="微软雅黑" panose="020B0503020204020204" pitchFamily="34" charset="-122"/>
                <a:cs typeface="+mn-cs"/>
              </a:defRPr>
            </a:lvl1pPr>
          </a:lstStyle>
          <a:p>
            <a:pPr lvl="0"/>
            <a:r>
              <a:rPr lang="zh-CN" altLang="en-US" dirty="0"/>
              <a:t>请输入标题</a:t>
            </a:r>
          </a:p>
        </p:txBody>
      </p:sp>
      <p:sp>
        <p:nvSpPr>
          <p:cNvPr id="201" name="文本占位符 51"/>
          <p:cNvSpPr>
            <a:spLocks noGrp="1"/>
          </p:cNvSpPr>
          <p:nvPr>
            <p:ph type="body" sz="quarter" idx="66" hasCustomPrompt="1"/>
          </p:nvPr>
        </p:nvSpPr>
        <p:spPr>
          <a:xfrm>
            <a:off x="6075013" y="1957902"/>
            <a:ext cx="3975292" cy="381258"/>
          </a:xfrm>
          <a:prstGeom prst="rect">
            <a:avLst/>
          </a:prstGeom>
          <a:noFill/>
          <a:ln>
            <a:noFill/>
          </a:ln>
        </p:spPr>
        <p:txBody>
          <a:bodyPr wrap="square" rtlCol="0">
            <a:spAutoFit/>
          </a:bodyPr>
          <a:lstStyle>
            <a:lvl1pPr marL="0" indent="0">
              <a:buNone/>
              <a:defRPr lang="zh-CN" altLang="en-US" sz="1600" kern="0" dirty="0">
                <a:solidFill>
                  <a:sysClr val="windowText" lastClr="000000">
                    <a:lumMod val="65000"/>
                    <a:lumOff val="35000"/>
                  </a:sysClr>
                </a:solidFill>
                <a:latin typeface="微软雅黑" panose="020B0503020204020204" pitchFamily="34" charset="-122"/>
                <a:ea typeface="微软雅黑" panose="020B0503020204020204" pitchFamily="34" charset="-122"/>
              </a:defRPr>
            </a:lvl1pPr>
          </a:lstStyle>
          <a:p>
            <a:pPr marL="0" lvl="0" algn="r">
              <a:lnSpc>
                <a:spcPct val="130000"/>
              </a:lnSpc>
            </a:pPr>
            <a:r>
              <a:rPr lang="zh-CN" altLang="en-US" dirty="0"/>
              <a:t>请输入您的副标题</a:t>
            </a:r>
          </a:p>
        </p:txBody>
      </p:sp>
      <p:sp>
        <p:nvSpPr>
          <p:cNvPr id="202" name="文本占位符 51"/>
          <p:cNvSpPr>
            <a:spLocks noGrp="1"/>
          </p:cNvSpPr>
          <p:nvPr>
            <p:ph type="body" sz="quarter" idx="68" hasCustomPrompt="1"/>
          </p:nvPr>
        </p:nvSpPr>
        <p:spPr>
          <a:xfrm>
            <a:off x="2803115" y="4287754"/>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03" name="文本占位符 51"/>
          <p:cNvSpPr>
            <a:spLocks noGrp="1"/>
          </p:cNvSpPr>
          <p:nvPr>
            <p:ph type="body" sz="quarter" idx="69" hasCustomPrompt="1"/>
          </p:nvPr>
        </p:nvSpPr>
        <p:spPr>
          <a:xfrm>
            <a:off x="3997698" y="4460840"/>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04" name="文本占位符 51"/>
          <p:cNvSpPr>
            <a:spLocks noGrp="1"/>
          </p:cNvSpPr>
          <p:nvPr>
            <p:ph type="body" sz="quarter" idx="70" hasCustomPrompt="1"/>
          </p:nvPr>
        </p:nvSpPr>
        <p:spPr>
          <a:xfrm>
            <a:off x="4804881" y="3388529"/>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05" name="文本占位符 51"/>
          <p:cNvSpPr>
            <a:spLocks noGrp="1"/>
          </p:cNvSpPr>
          <p:nvPr>
            <p:ph type="body" sz="quarter" idx="71" hasCustomPrompt="1"/>
          </p:nvPr>
        </p:nvSpPr>
        <p:spPr>
          <a:xfrm>
            <a:off x="1918321" y="3229875"/>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06" name="文本占位符 51"/>
          <p:cNvSpPr>
            <a:spLocks noGrp="1"/>
          </p:cNvSpPr>
          <p:nvPr>
            <p:ph type="body" sz="quarter" idx="72" hasCustomPrompt="1"/>
          </p:nvPr>
        </p:nvSpPr>
        <p:spPr>
          <a:xfrm>
            <a:off x="2302219" y="2049208"/>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07" name="文本占位符 51"/>
          <p:cNvSpPr>
            <a:spLocks noGrp="1"/>
          </p:cNvSpPr>
          <p:nvPr>
            <p:ph type="body" sz="quarter" idx="73" hasCustomPrompt="1"/>
          </p:nvPr>
        </p:nvSpPr>
        <p:spPr>
          <a:xfrm>
            <a:off x="3500159" y="1452966"/>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10" name="图片占位符 209"/>
          <p:cNvSpPr>
            <a:spLocks noGrp="1"/>
          </p:cNvSpPr>
          <p:nvPr>
            <p:ph type="pic" sz="quarter" idx="74"/>
          </p:nvPr>
        </p:nvSpPr>
        <p:spPr>
          <a:xfrm>
            <a:off x="6562596" y="3897054"/>
            <a:ext cx="982773" cy="847218"/>
          </a:xfrm>
          <a:prstGeom prst="hexagon">
            <a:avLst/>
          </a:prstGeom>
        </p:spPr>
        <p:txBody>
          <a:bodyPr/>
          <a:lstStyle>
            <a:lvl1pPr marL="0" indent="0" algn="ctr">
              <a:buNone/>
              <a:defRPr sz="1200"/>
            </a:lvl1pPr>
          </a:lstStyle>
          <a:p>
            <a:endParaRPr lang="zh-CN" altLang="en-US" dirty="0"/>
          </a:p>
        </p:txBody>
      </p:sp>
      <p:sp>
        <p:nvSpPr>
          <p:cNvPr id="211" name="图片占位符 209"/>
          <p:cNvSpPr>
            <a:spLocks noGrp="1"/>
          </p:cNvSpPr>
          <p:nvPr>
            <p:ph type="pic" sz="quarter" idx="75"/>
          </p:nvPr>
        </p:nvSpPr>
        <p:spPr>
          <a:xfrm>
            <a:off x="7218606" y="2746355"/>
            <a:ext cx="1811218" cy="1561395"/>
          </a:xfrm>
          <a:prstGeom prst="hexagon">
            <a:avLst/>
          </a:prstGeom>
        </p:spPr>
        <p:txBody>
          <a:bodyPr/>
          <a:lstStyle>
            <a:lvl1pPr marL="0" indent="0" algn="ctr">
              <a:buNone/>
              <a:defRPr sz="1200"/>
            </a:lvl1pPr>
          </a:lstStyle>
          <a:p>
            <a:endParaRPr lang="zh-CN" altLang="en-US" dirty="0"/>
          </a:p>
        </p:txBody>
      </p:sp>
      <p:sp>
        <p:nvSpPr>
          <p:cNvPr id="212" name="图片占位符 209"/>
          <p:cNvSpPr>
            <a:spLocks noGrp="1"/>
          </p:cNvSpPr>
          <p:nvPr>
            <p:ph type="pic" sz="quarter" idx="76"/>
          </p:nvPr>
        </p:nvSpPr>
        <p:spPr>
          <a:xfrm>
            <a:off x="8928325" y="2883477"/>
            <a:ext cx="748004" cy="635262"/>
          </a:xfrm>
          <a:prstGeom prst="hexagon">
            <a:avLst/>
          </a:prstGeom>
        </p:spPr>
        <p:txBody>
          <a:bodyPr/>
          <a:lstStyle>
            <a:lvl1pPr marL="0" indent="0" algn="ctr">
              <a:buNone/>
              <a:defRPr sz="1200"/>
            </a:lvl1pPr>
          </a:lstStyle>
          <a:p>
            <a:endParaRPr lang="zh-CN" altLang="en-US" dirty="0"/>
          </a:p>
        </p:txBody>
      </p:sp>
      <p:sp>
        <p:nvSpPr>
          <p:cNvPr id="213" name="图片占位符 209"/>
          <p:cNvSpPr>
            <a:spLocks noGrp="1"/>
          </p:cNvSpPr>
          <p:nvPr>
            <p:ph type="pic" sz="quarter" idx="77"/>
          </p:nvPr>
        </p:nvSpPr>
        <p:spPr>
          <a:xfrm>
            <a:off x="8704186" y="3759148"/>
            <a:ext cx="1336952" cy="1152545"/>
          </a:xfrm>
          <a:prstGeom prst="hexagon">
            <a:avLst/>
          </a:prstGeom>
        </p:spPr>
        <p:txBody>
          <a:bodyPr/>
          <a:lstStyle>
            <a:lvl1pPr marL="0" indent="0" algn="ctr">
              <a:buNone/>
              <a:defRPr sz="1200"/>
            </a:lvl1pPr>
          </a:lstStyle>
          <a:p>
            <a:endParaRPr lang="zh-CN" altLang="en-US" dirty="0"/>
          </a:p>
        </p:txBody>
      </p:sp>
      <p:sp>
        <p:nvSpPr>
          <p:cNvPr id="36" name="文本占位符 51"/>
          <p:cNvSpPr>
            <a:spLocks noGrp="1"/>
          </p:cNvSpPr>
          <p:nvPr>
            <p:ph type="body" sz="quarter" idx="78" hasCustomPrompt="1"/>
          </p:nvPr>
        </p:nvSpPr>
        <p:spPr>
          <a:xfrm>
            <a:off x="4306277" y="3391212"/>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
        <p:nvSpPr>
          <p:cNvPr id="37" name="文本占位符 51"/>
          <p:cNvSpPr>
            <a:spLocks noGrp="1"/>
          </p:cNvSpPr>
          <p:nvPr>
            <p:ph type="body" sz="quarter" idx="79" hasCustomPrompt="1"/>
          </p:nvPr>
        </p:nvSpPr>
        <p:spPr>
          <a:xfrm>
            <a:off x="3959859" y="3757422"/>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
        <p:nvSpPr>
          <p:cNvPr id="38" name="文本占位符 51"/>
          <p:cNvSpPr>
            <a:spLocks noGrp="1"/>
          </p:cNvSpPr>
          <p:nvPr>
            <p:ph type="body" sz="quarter" idx="80" hasCustomPrompt="1"/>
          </p:nvPr>
        </p:nvSpPr>
        <p:spPr>
          <a:xfrm>
            <a:off x="3492451" y="3718872"/>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
        <p:nvSpPr>
          <p:cNvPr id="39" name="文本占位符 51"/>
          <p:cNvSpPr>
            <a:spLocks noGrp="1"/>
          </p:cNvSpPr>
          <p:nvPr>
            <p:ph type="body" sz="quarter" idx="81" hasCustomPrompt="1"/>
          </p:nvPr>
        </p:nvSpPr>
        <p:spPr>
          <a:xfrm>
            <a:off x="3229580" y="3346845"/>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
        <p:nvSpPr>
          <p:cNvPr id="40" name="文本占位符 51"/>
          <p:cNvSpPr>
            <a:spLocks noGrp="1"/>
          </p:cNvSpPr>
          <p:nvPr>
            <p:ph type="body" sz="quarter" idx="82" hasCustomPrompt="1"/>
          </p:nvPr>
        </p:nvSpPr>
        <p:spPr>
          <a:xfrm>
            <a:off x="3321451" y="2913258"/>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
        <p:nvSpPr>
          <p:cNvPr id="41" name="文本占位符 51"/>
          <p:cNvSpPr>
            <a:spLocks noGrp="1"/>
          </p:cNvSpPr>
          <p:nvPr>
            <p:ph type="body" sz="quarter" idx="83" hasCustomPrompt="1"/>
          </p:nvPr>
        </p:nvSpPr>
        <p:spPr>
          <a:xfrm>
            <a:off x="3785248" y="2729765"/>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单标题-空白页">
    <p:spTree>
      <p:nvGrpSpPr>
        <p:cNvPr id="1" name=""/>
        <p:cNvGrpSpPr/>
        <p:nvPr/>
      </p:nvGrpSpPr>
      <p:grpSpPr>
        <a:xfrm>
          <a:off x="0" y="0"/>
          <a:ext cx="0" cy="0"/>
          <a:chOff x="0" y="0"/>
          <a:chExt cx="0" cy="0"/>
        </a:xfrm>
      </p:grpSpPr>
      <p:cxnSp>
        <p:nvCxnSpPr>
          <p:cNvPr id="12" name="直接连接符 11"/>
          <p:cNvCxnSpPr>
            <a:stCxn id="8"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8"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 name="矩形 1"/>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cxnSp>
        <p:nvCxnSpPr>
          <p:cNvPr id="13" name="直接连接符 12"/>
          <p:cNvCxnSpPr>
            <a:endCxn id="2"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14"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单标题+单图+描述-浅色背景">
    <p:spTree>
      <p:nvGrpSpPr>
        <p:cNvPr id="1" name=""/>
        <p:cNvGrpSpPr/>
        <p:nvPr/>
      </p:nvGrpSpPr>
      <p:grpSpPr>
        <a:xfrm>
          <a:off x="0" y="0"/>
          <a:ext cx="0" cy="0"/>
          <a:chOff x="0" y="0"/>
          <a:chExt cx="0" cy="0"/>
        </a:xfrm>
      </p:grpSpPr>
      <p:sp>
        <p:nvSpPr>
          <p:cNvPr id="5" name="Picture Placeholder 7"/>
          <p:cNvSpPr>
            <a:spLocks noGrp="1"/>
          </p:cNvSpPr>
          <p:nvPr>
            <p:ph type="pic" sz="quarter" idx="53" hasCustomPrompt="1"/>
          </p:nvPr>
        </p:nvSpPr>
        <p:spPr>
          <a:xfrm>
            <a:off x="0" y="0"/>
            <a:ext cx="12192000" cy="3924300"/>
          </a:xfrm>
          <a:prstGeom prst="rect">
            <a:avLst/>
          </a:prstGeom>
          <a:ln w="3175">
            <a:noFill/>
          </a:ln>
        </p:spPr>
        <p:txBody>
          <a:bodyPr wrap="none" tIns="0" bIns="1005840" anchor="b"/>
          <a:lstStyle>
            <a:lvl1pPr algn="ctr" rtl="0">
              <a:buNone/>
              <a:defRPr sz="1800" b="1" baseline="0">
                <a:solidFill>
                  <a:schemeClr val="tx1">
                    <a:lumMod val="50000"/>
                    <a:lumOff val="50000"/>
                  </a:schemeClr>
                </a:solidFill>
              </a:defRPr>
            </a:lvl1pPr>
          </a:lstStyle>
          <a:p>
            <a:r>
              <a:rPr lang="zh-CN" altLang="en-US" dirty="0"/>
              <a:t>点击图标添加图片</a:t>
            </a:r>
            <a:endParaRPr lang="en-US" altLang="zh-CN" dirty="0"/>
          </a:p>
        </p:txBody>
      </p:sp>
      <p:cxnSp>
        <p:nvCxnSpPr>
          <p:cNvPr id="11" name="直接连接符 10"/>
          <p:cNvCxnSpPr>
            <a:endCxn id="10"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bwMode="auto">
          <a:xfrm flipV="1">
            <a:off x="6002019" y="812776"/>
            <a:ext cx="6194215" cy="9678"/>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title"/>
          </p:nvPr>
        </p:nvSpPr>
        <p:spPr>
          <a:xfrm>
            <a:off x="1715589" y="577769"/>
            <a:ext cx="4286430" cy="502766"/>
          </a:xfrm>
          <a:prstGeom prst="rect">
            <a:avLst/>
          </a:prstGeom>
          <a:no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0" name="矩形 9"/>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单标题+单图+描述-深色背景">
    <p:bg>
      <p:bgRef idx="1001">
        <a:schemeClr val="bg1"/>
      </p:bgRef>
    </p:bg>
    <p:spTree>
      <p:nvGrpSpPr>
        <p:cNvPr id="1" name=""/>
        <p:cNvGrpSpPr/>
        <p:nvPr/>
      </p:nvGrpSpPr>
      <p:grpSpPr>
        <a:xfrm>
          <a:off x="0" y="0"/>
          <a:ext cx="0" cy="0"/>
          <a:chOff x="0" y="0"/>
          <a:chExt cx="0" cy="0"/>
        </a:xfrm>
      </p:grpSpPr>
      <p:sp>
        <p:nvSpPr>
          <p:cNvPr id="5" name="Picture Placeholder 7"/>
          <p:cNvSpPr>
            <a:spLocks noGrp="1"/>
          </p:cNvSpPr>
          <p:nvPr>
            <p:ph type="pic" sz="quarter" idx="53" hasCustomPrompt="1"/>
          </p:nvPr>
        </p:nvSpPr>
        <p:spPr>
          <a:xfrm>
            <a:off x="0" y="0"/>
            <a:ext cx="12192000" cy="3924300"/>
          </a:xfrm>
          <a:prstGeom prst="rect">
            <a:avLst/>
          </a:prstGeom>
          <a:ln w="3175">
            <a:noFill/>
          </a:ln>
        </p:spPr>
        <p:txBody>
          <a:bodyPr wrap="none" tIns="0" bIns="1005840" anchor="b"/>
          <a:lstStyle>
            <a:lvl1pPr algn="ctr" rtl="0">
              <a:buNone/>
              <a:defRPr sz="1800" b="1" baseline="0">
                <a:solidFill>
                  <a:schemeClr val="tx1">
                    <a:lumMod val="50000"/>
                    <a:lumOff val="50000"/>
                  </a:schemeClr>
                </a:solidFill>
              </a:defRPr>
            </a:lvl1pPr>
          </a:lstStyle>
          <a:p>
            <a:r>
              <a:rPr lang="zh-CN" altLang="en-US" dirty="0"/>
              <a:t>点击图标添加图片</a:t>
            </a:r>
            <a:endParaRPr lang="en-US" altLang="zh-CN" dirty="0"/>
          </a:p>
        </p:txBody>
      </p:sp>
      <p:cxnSp>
        <p:nvCxnSpPr>
          <p:cNvPr id="8" name="直接连接符 7"/>
          <p:cNvCxnSpPr>
            <a:stCxn id="9" idx="1"/>
          </p:cNvCxnSpPr>
          <p:nvPr userDrawn="1"/>
        </p:nvCxnSpPr>
        <p:spPr bwMode="auto">
          <a:xfrm flipV="1">
            <a:off x="1715589" y="812776"/>
            <a:ext cx="10480645" cy="163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title"/>
          </p:nvPr>
        </p:nvSpPr>
        <p:spPr>
          <a:xfrm>
            <a:off x="1715589" y="577769"/>
            <a:ext cx="4286430" cy="502766"/>
          </a:xfrm>
          <a:prstGeom prst="rect">
            <a:avLst/>
          </a:prstGeom>
          <a:noFill/>
          <a:ln>
            <a:noFill/>
          </a:ln>
        </p:spPr>
        <p:txBody>
          <a:bodyPr wrap="none">
            <a:spAutoFit/>
          </a:bodyPr>
          <a:lstStyle>
            <a:lvl1pPr algn="l">
              <a:defRPr lang="zh-CN" altLang="en-US" sz="2665" b="1">
                <a:solidFill>
                  <a:schemeClr val="bg1"/>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0" name="矩形 9"/>
          <p:cNvSpPr/>
          <p:nvPr userDrawn="1"/>
        </p:nvSpPr>
        <p:spPr bwMode="auto">
          <a:xfrm>
            <a:off x="1097280" y="546522"/>
            <a:ext cx="560070" cy="560070"/>
          </a:xfrm>
          <a:prstGeom prst="rect">
            <a:avLst/>
          </a:prstGeom>
          <a:solidFill>
            <a:schemeClr val="bg1"/>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cxnSp>
        <p:nvCxnSpPr>
          <p:cNvPr id="11" name="直接连接符 10"/>
          <p:cNvCxnSpPr>
            <a:endCxn id="10" idx="1"/>
          </p:cNvCxnSpPr>
          <p:nvPr userDrawn="1"/>
        </p:nvCxnSpPr>
        <p:spPr bwMode="auto">
          <a:xfrm>
            <a:off x="0" y="812775"/>
            <a:ext cx="1097280" cy="137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20" name="文本占位符 119"/>
          <p:cNvSpPr>
            <a:spLocks noGrp="1"/>
          </p:cNvSpPr>
          <p:nvPr userDrawn="1">
            <p:ph type="body" sz="quarter" idx="55" hasCustomPrompt="1"/>
          </p:nvPr>
        </p:nvSpPr>
        <p:spPr>
          <a:xfrm>
            <a:off x="1331613" y="1262764"/>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1" name="文本占位符 119"/>
          <p:cNvSpPr>
            <a:spLocks noGrp="1"/>
          </p:cNvSpPr>
          <p:nvPr userDrawn="1">
            <p:ph type="body" sz="quarter" idx="56" hasCustomPrompt="1"/>
          </p:nvPr>
        </p:nvSpPr>
        <p:spPr>
          <a:xfrm>
            <a:off x="6103499" y="1262764"/>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2" name="文本占位符 119"/>
          <p:cNvSpPr>
            <a:spLocks noGrp="1"/>
          </p:cNvSpPr>
          <p:nvPr userDrawn="1">
            <p:ph type="body" sz="quarter" idx="57" hasCustomPrompt="1"/>
          </p:nvPr>
        </p:nvSpPr>
        <p:spPr>
          <a:xfrm>
            <a:off x="3767941" y="5282906"/>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3" name="文本占位符 119"/>
          <p:cNvSpPr>
            <a:spLocks noGrp="1"/>
          </p:cNvSpPr>
          <p:nvPr userDrawn="1">
            <p:ph type="body" sz="quarter" idx="58" hasCustomPrompt="1"/>
          </p:nvPr>
        </p:nvSpPr>
        <p:spPr>
          <a:xfrm>
            <a:off x="8747300" y="5282906"/>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Tree>
    <p:extLst>
      <p:ext uri="{BB962C8B-B14F-4D97-AF65-F5344CB8AC3E}">
        <p14:creationId xmlns:p14="http://schemas.microsoft.com/office/powerpoint/2010/main" val="21636737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单图-上下留白">
    <p:bg>
      <p:bgRef idx="1001">
        <a:schemeClr val="bg1"/>
      </p:bgRef>
    </p:bg>
    <p:spTree>
      <p:nvGrpSpPr>
        <p:cNvPr id="1" name=""/>
        <p:cNvGrpSpPr/>
        <p:nvPr/>
      </p:nvGrpSpPr>
      <p:grpSpPr>
        <a:xfrm>
          <a:off x="0" y="0"/>
          <a:ext cx="0" cy="0"/>
          <a:chOff x="0" y="0"/>
          <a:chExt cx="0" cy="0"/>
        </a:xfrm>
      </p:grpSpPr>
      <p:sp>
        <p:nvSpPr>
          <p:cNvPr id="7" name="Picture Placeholder 7"/>
          <p:cNvSpPr>
            <a:spLocks noGrp="1"/>
          </p:cNvSpPr>
          <p:nvPr>
            <p:ph type="pic" sz="quarter" idx="53" hasCustomPrompt="1"/>
          </p:nvPr>
        </p:nvSpPr>
        <p:spPr>
          <a:xfrm>
            <a:off x="0" y="899161"/>
            <a:ext cx="12192000" cy="4877910"/>
          </a:xfrm>
          <a:prstGeom prst="rect">
            <a:avLst/>
          </a:prstGeom>
          <a:ln w="3175">
            <a:noFill/>
          </a:ln>
        </p:spPr>
        <p:txBody>
          <a:bodyPr wrap="none" tIns="0" bIns="540000" anchor="ctr"/>
          <a:lstStyle>
            <a:lvl1pPr algn="ctr" rtl="0">
              <a:buNone/>
              <a:defRPr sz="1600" b="1" baseline="0">
                <a:solidFill>
                  <a:schemeClr val="tx1">
                    <a:lumMod val="50000"/>
                    <a:lumOff val="50000"/>
                  </a:schemeClr>
                </a:solidFill>
              </a:defRPr>
            </a:lvl1pPr>
          </a:lstStyle>
          <a:p>
            <a:r>
              <a:rPr lang="zh-CN" altLang="en-US" dirty="0"/>
              <a:t>点击图标添加背景图片</a:t>
            </a:r>
            <a:endParaRPr lang="en-US" dirty="0"/>
          </a:p>
        </p:txBody>
      </p:sp>
      <p:sp>
        <p:nvSpPr>
          <p:cNvPr id="6" name="文本占位符 10"/>
          <p:cNvSpPr>
            <a:spLocks noGrp="1"/>
          </p:cNvSpPr>
          <p:nvPr>
            <p:ph type="body" sz="quarter" idx="10" hasCustomPrompt="1"/>
          </p:nvPr>
        </p:nvSpPr>
        <p:spPr>
          <a:xfrm>
            <a:off x="2367742" y="2594184"/>
            <a:ext cx="7456516" cy="542324"/>
          </a:xfrm>
          <a:prstGeom prst="rect">
            <a:avLst/>
          </a:prstGeom>
          <a:noFill/>
          <a:ln>
            <a:noFill/>
          </a:ln>
        </p:spPr>
        <p:txBody>
          <a:bodyPr lIns="36000" tIns="0" rIns="36000" bIns="0">
            <a:normAutofit/>
          </a:bodyPr>
          <a:lstStyle>
            <a:lvl1pPr marL="4445" indent="0" algn="ctr">
              <a:spcBef>
                <a:spcPts val="0"/>
              </a:spcBef>
              <a:buNone/>
              <a:defRPr kumimoji="1" lang="zh-CN" altLang="en-US" sz="3600" kern="1200" dirty="0">
                <a:solidFill>
                  <a:srgbClr val="004A8F"/>
                </a:solidFill>
                <a:latin typeface="+mj-ea"/>
                <a:ea typeface="+mj-ea"/>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zh-CN" altLang="en-US" dirty="0"/>
              <a:t>单击此处编辑母版标题文字</a:t>
            </a:r>
          </a:p>
        </p:txBody>
      </p:sp>
      <p:sp>
        <p:nvSpPr>
          <p:cNvPr id="8" name="标题 1"/>
          <p:cNvSpPr>
            <a:spLocks noGrp="1"/>
          </p:cNvSpPr>
          <p:nvPr>
            <p:ph type="title" hasCustomPrompt="1"/>
          </p:nvPr>
        </p:nvSpPr>
        <p:spPr>
          <a:xfrm>
            <a:off x="2382085" y="3387847"/>
            <a:ext cx="7182297" cy="461665"/>
          </a:xfrm>
          <a:prstGeom prst="rect">
            <a:avLst/>
          </a:prstGeom>
          <a:noFill/>
          <a:ln>
            <a:noFill/>
          </a:ln>
        </p:spPr>
        <p:txBody>
          <a:bodyPr>
            <a:normAutofit/>
          </a:bodyPr>
          <a:lstStyle>
            <a:lvl1pPr>
              <a:defRPr kumimoji="1" lang="zh-CN" altLang="en-US" sz="2400" kern="1200" dirty="0">
                <a:solidFill>
                  <a:srgbClr val="004A8F"/>
                </a:solidFill>
                <a:latin typeface="微软雅黑" panose="020B0503020204020204" pitchFamily="34" charset="-122"/>
                <a:ea typeface="微软雅黑" panose="020B0503020204020204" pitchFamily="34" charset="-122"/>
                <a:cs typeface="+mn-cs"/>
              </a:defRPr>
            </a:lvl1pPr>
          </a:lstStyle>
          <a:p>
            <a:pPr marL="457200" lvl="0" indent="-452755" eaLnBrk="1" hangingPunct="1">
              <a:buFont typeface="Arial" panose="020B0604020202020204" pitchFamily="34" charset="0"/>
              <a:buNone/>
            </a:pPr>
            <a:r>
              <a:rPr lang="zh-CN" altLang="en-US" dirty="0"/>
              <a:t>单击此处编辑母版副标题文字</a:t>
            </a:r>
          </a:p>
        </p:txBody>
      </p:sp>
      <p:cxnSp>
        <p:nvCxnSpPr>
          <p:cNvPr id="13" name="直接连接符 12"/>
          <p:cNvCxnSpPr/>
          <p:nvPr userDrawn="1"/>
        </p:nvCxnSpPr>
        <p:spPr>
          <a:xfrm>
            <a:off x="5791200" y="3182651"/>
            <a:ext cx="609600" cy="0"/>
          </a:xfrm>
          <a:prstGeom prst="line">
            <a:avLst/>
          </a:prstGeom>
          <a:ln w="38100">
            <a:solidFill>
              <a:srgbClr val="004A8F"/>
            </a:solidFill>
          </a:ln>
        </p:spPr>
        <p:style>
          <a:lnRef idx="1">
            <a:schemeClr val="accent1"/>
          </a:lnRef>
          <a:fillRef idx="0">
            <a:schemeClr val="accent1"/>
          </a:fillRef>
          <a:effectRef idx="0">
            <a:schemeClr val="accent1"/>
          </a:effectRef>
          <a:fontRef idx="minor">
            <a:schemeClr val="tx1"/>
          </a:fontRef>
        </p:style>
      </p:cxnSp>
      <p:pic>
        <p:nvPicPr>
          <p:cNvPr id="9" name="图片 8" descr="宝信软件logo-高"/>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027246" y="215180"/>
            <a:ext cx="1867574" cy="4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095938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首页-深色背景">
    <p:bg>
      <p:bgRef idx="1001">
        <a:schemeClr val="bg2"/>
      </p:bgRef>
    </p:bg>
    <p:spTree>
      <p:nvGrpSpPr>
        <p:cNvPr id="1" name=""/>
        <p:cNvGrpSpPr/>
        <p:nvPr/>
      </p:nvGrpSpPr>
      <p:grpSpPr>
        <a:xfrm>
          <a:off x="0" y="0"/>
          <a:ext cx="0" cy="0"/>
          <a:chOff x="0" y="0"/>
          <a:chExt cx="0" cy="0"/>
        </a:xfrm>
      </p:grpSpPr>
      <p:sp>
        <p:nvSpPr>
          <p:cNvPr id="7" name="Picture Placeholder 7"/>
          <p:cNvSpPr>
            <a:spLocks noGrp="1"/>
          </p:cNvSpPr>
          <p:nvPr>
            <p:ph type="pic" sz="quarter" idx="53" hasCustomPrompt="1"/>
          </p:nvPr>
        </p:nvSpPr>
        <p:spPr>
          <a:xfrm>
            <a:off x="0" y="0"/>
            <a:ext cx="12192000" cy="6858000"/>
          </a:xfrm>
          <a:prstGeom prst="rect">
            <a:avLst/>
          </a:prstGeom>
          <a:ln w="3175">
            <a:noFill/>
          </a:ln>
        </p:spPr>
        <p:txBody>
          <a:bodyPr wrap="none" tIns="0" bIns="1005840" anchor="ctr"/>
          <a:lstStyle>
            <a:lvl1pPr algn="ctr" rtl="0">
              <a:buNone/>
              <a:defRPr sz="1800" b="1" baseline="0">
                <a:solidFill>
                  <a:schemeClr val="tx1">
                    <a:lumMod val="50000"/>
                    <a:lumOff val="50000"/>
                  </a:schemeClr>
                </a:solidFill>
              </a:defRPr>
            </a:lvl1p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点击图标添加图片</a:t>
            </a:r>
            <a:endParaRPr lang="en-US" dirty="0"/>
          </a:p>
        </p:txBody>
      </p:sp>
      <p:sp>
        <p:nvSpPr>
          <p:cNvPr id="8" name="标题 7"/>
          <p:cNvSpPr>
            <a:spLocks noGrp="1"/>
          </p:cNvSpPr>
          <p:nvPr>
            <p:ph type="title" hasCustomPrompt="1"/>
          </p:nvPr>
        </p:nvSpPr>
        <p:spPr>
          <a:xfrm>
            <a:off x="838200" y="2102485"/>
            <a:ext cx="10515600" cy="815975"/>
          </a:xfrm>
          <a:prstGeom prst="rect">
            <a:avLst/>
          </a:prstGeom>
        </p:spPr>
        <p:txBody>
          <a:bodyPr anchor="ctr">
            <a:normAutofit/>
          </a:bodyPr>
          <a:lstStyle>
            <a:lvl1pPr>
              <a:defRPr b="1">
                <a:effectLst>
                  <a:outerShdw blurRad="38100" dist="38100" dir="2700000" algn="tl">
                    <a:srgbClr val="000000">
                      <a:alpha val="43137"/>
                    </a:srgbClr>
                  </a:outerShdw>
                </a:effectLst>
              </a:defRPr>
            </a:lvl1pPr>
          </a:lstStyle>
          <a:p>
            <a:r>
              <a:rPr lang="zh-CN" altLang="en-US" dirty="0"/>
              <a:t>单击此处编辑母版标题文字</a:t>
            </a:r>
          </a:p>
        </p:txBody>
      </p:sp>
      <p:sp>
        <p:nvSpPr>
          <p:cNvPr id="11" name="文本占位符 10"/>
          <p:cNvSpPr>
            <a:spLocks noGrp="1"/>
          </p:cNvSpPr>
          <p:nvPr>
            <p:ph type="body" sz="quarter" idx="54" hasCustomPrompt="1"/>
          </p:nvPr>
        </p:nvSpPr>
        <p:spPr>
          <a:xfrm>
            <a:off x="838200" y="2918460"/>
            <a:ext cx="10515600" cy="563563"/>
          </a:xfrm>
          <a:prstGeom prst="rect">
            <a:avLst/>
          </a:prstGeom>
        </p:spPr>
        <p:txBody>
          <a:bodyPr anchor="ctr">
            <a:normAutofit/>
          </a:bodyPr>
          <a:lstStyle>
            <a:lvl1pPr marL="0" indent="0" algn="ctr">
              <a:buNone/>
              <a:defRPr sz="2800" b="1">
                <a:effectLst>
                  <a:outerShdw blurRad="38100" dist="38100" dir="2700000" algn="tl">
                    <a:srgbClr val="000000">
                      <a:alpha val="43137"/>
                    </a:srgbClr>
                  </a:outerShdw>
                </a:effectLst>
              </a:defRPr>
            </a:lvl1pPr>
          </a:lstStyle>
          <a:p>
            <a:pPr lvl="0"/>
            <a:r>
              <a:rPr lang="zh-CN" altLang="en-US" dirty="0"/>
              <a:t>单击此处编辑母版副标题文字</a:t>
            </a:r>
          </a:p>
        </p:txBody>
      </p:sp>
      <p:sp>
        <p:nvSpPr>
          <p:cNvPr id="17" name="文本占位符 16"/>
          <p:cNvSpPr>
            <a:spLocks noGrp="1"/>
          </p:cNvSpPr>
          <p:nvPr>
            <p:ph type="body" sz="quarter" idx="55" hasCustomPrompt="1"/>
          </p:nvPr>
        </p:nvSpPr>
        <p:spPr>
          <a:xfrm>
            <a:off x="4152900" y="4264025"/>
            <a:ext cx="3886200" cy="2019300"/>
          </a:xfrm>
          <a:prstGeom prst="rect">
            <a:avLst/>
          </a:prstGeom>
        </p:spPr>
        <p:txBody>
          <a:bodyPr anchor="ctr">
            <a:normAutofit/>
          </a:bodyPr>
          <a:lstStyle>
            <a:lvl1pPr marL="0" indent="0" algn="ctr">
              <a:buFontTx/>
              <a:buNone/>
              <a:defRPr sz="1800">
                <a:solidFill>
                  <a:schemeClr val="tx2"/>
                </a:solidFill>
              </a:defRPr>
            </a:lvl1pPr>
            <a:lvl2pPr marL="457200" indent="0" algn="ctr">
              <a:buFontTx/>
              <a:buNone/>
              <a:defRPr sz="1800">
                <a:solidFill>
                  <a:schemeClr val="tx2"/>
                </a:solidFill>
              </a:defRPr>
            </a:lvl2pPr>
            <a:lvl3pPr marL="914400" indent="0" algn="ctr">
              <a:buFontTx/>
              <a:buNone/>
              <a:defRPr sz="1800">
                <a:solidFill>
                  <a:schemeClr val="tx2"/>
                </a:solidFill>
              </a:defRPr>
            </a:lvl3pPr>
            <a:lvl4pPr marL="1371600" indent="0" algn="ctr">
              <a:buFontTx/>
              <a:buNone/>
              <a:defRPr sz="1800">
                <a:solidFill>
                  <a:schemeClr val="tx2"/>
                </a:solidFill>
              </a:defRPr>
            </a:lvl4pPr>
          </a:lstStyle>
          <a:p>
            <a:pPr lvl="0"/>
            <a:r>
              <a:rPr lang="zh-CN" altLang="en-US" dirty="0"/>
              <a:t>演讲人姓名、职位头衔、公司、日期等信息。建议分行显示，居中对齐</a:t>
            </a:r>
          </a:p>
        </p:txBody>
      </p:sp>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首页-浅色背景">
    <p:bg>
      <p:bgRef idx="1001">
        <a:schemeClr val="bg1"/>
      </p:bgRef>
    </p:bg>
    <p:spTree>
      <p:nvGrpSpPr>
        <p:cNvPr id="1" name=""/>
        <p:cNvGrpSpPr/>
        <p:nvPr/>
      </p:nvGrpSpPr>
      <p:grpSpPr>
        <a:xfrm>
          <a:off x="0" y="0"/>
          <a:ext cx="0" cy="0"/>
          <a:chOff x="0" y="0"/>
          <a:chExt cx="0" cy="0"/>
        </a:xfrm>
      </p:grpSpPr>
      <p:sp>
        <p:nvSpPr>
          <p:cNvPr id="7" name="Picture Placeholder 7"/>
          <p:cNvSpPr>
            <a:spLocks noGrp="1"/>
          </p:cNvSpPr>
          <p:nvPr>
            <p:ph type="pic" sz="quarter" idx="53" hasCustomPrompt="1"/>
          </p:nvPr>
        </p:nvSpPr>
        <p:spPr>
          <a:xfrm>
            <a:off x="0" y="0"/>
            <a:ext cx="12192000" cy="6858000"/>
          </a:xfrm>
          <a:prstGeom prst="rect">
            <a:avLst/>
          </a:prstGeom>
          <a:ln w="3175">
            <a:noFill/>
          </a:ln>
        </p:spPr>
        <p:txBody>
          <a:bodyPr wrap="none" tIns="0" bIns="540000" anchor="ctr"/>
          <a:lstStyle>
            <a:lvl1pPr algn="ctr" rtl="0">
              <a:buNone/>
              <a:defRPr sz="1600" b="1" baseline="0">
                <a:solidFill>
                  <a:schemeClr val="tx1">
                    <a:lumMod val="50000"/>
                    <a:lumOff val="50000"/>
                  </a:schemeClr>
                </a:solidFill>
              </a:defRPr>
            </a:lvl1pPr>
          </a:lstStyle>
          <a:p>
            <a:r>
              <a:rPr lang="zh-CN" altLang="en-US" dirty="0"/>
              <a:t>点击图标添加图片</a:t>
            </a:r>
            <a:endParaRPr lang="en-US" altLang="zh-CN" dirty="0"/>
          </a:p>
        </p:txBody>
      </p:sp>
      <p:sp>
        <p:nvSpPr>
          <p:cNvPr id="3" name="标题 7"/>
          <p:cNvSpPr>
            <a:spLocks noGrp="1"/>
          </p:cNvSpPr>
          <p:nvPr>
            <p:ph type="title" hasCustomPrompt="1"/>
          </p:nvPr>
        </p:nvSpPr>
        <p:spPr>
          <a:xfrm>
            <a:off x="838200" y="1584325"/>
            <a:ext cx="10515600" cy="815975"/>
          </a:xfrm>
          <a:prstGeom prst="rect">
            <a:avLst/>
          </a:prstGeom>
        </p:spPr>
        <p:txBody>
          <a:bodyPr anchor="ctr">
            <a:normAutofit/>
          </a:bodyPr>
          <a:lstStyle>
            <a:lvl1pPr>
              <a:defRPr b="1">
                <a:solidFill>
                  <a:schemeClr val="accent1">
                    <a:lumMod val="50000"/>
                  </a:schemeClr>
                </a:solidFill>
                <a:effectLst/>
              </a:defRPr>
            </a:lvl1pPr>
          </a:lstStyle>
          <a:p>
            <a:r>
              <a:rPr lang="zh-CN" altLang="en-US" dirty="0"/>
              <a:t>单击此处编辑母版标题文字</a:t>
            </a:r>
          </a:p>
        </p:txBody>
      </p:sp>
      <p:sp>
        <p:nvSpPr>
          <p:cNvPr id="4" name="文本占位符 10"/>
          <p:cNvSpPr>
            <a:spLocks noGrp="1"/>
          </p:cNvSpPr>
          <p:nvPr>
            <p:ph type="body" sz="quarter" idx="54" hasCustomPrompt="1"/>
          </p:nvPr>
        </p:nvSpPr>
        <p:spPr>
          <a:xfrm>
            <a:off x="838200" y="2400300"/>
            <a:ext cx="10515600" cy="563563"/>
          </a:xfrm>
          <a:prstGeom prst="rect">
            <a:avLst/>
          </a:prstGeom>
        </p:spPr>
        <p:txBody>
          <a:bodyPr anchor="ctr">
            <a:normAutofit/>
          </a:bodyPr>
          <a:lstStyle>
            <a:lvl1pPr marL="0" indent="0" algn="ctr">
              <a:buNone/>
              <a:defRPr sz="2800" b="1">
                <a:solidFill>
                  <a:schemeClr val="tx2"/>
                </a:solidFill>
                <a:effectLst/>
              </a:defRPr>
            </a:lvl1pPr>
          </a:lstStyle>
          <a:p>
            <a:pPr lvl="0"/>
            <a:r>
              <a:rPr lang="zh-CN" altLang="en-US" dirty="0"/>
              <a:t>单击此处编辑母版副标题文字</a:t>
            </a:r>
          </a:p>
        </p:txBody>
      </p:sp>
      <p:sp>
        <p:nvSpPr>
          <p:cNvPr id="5" name="文本占位符 16"/>
          <p:cNvSpPr>
            <a:spLocks noGrp="1"/>
          </p:cNvSpPr>
          <p:nvPr>
            <p:ph type="body" sz="quarter" idx="55" hasCustomPrompt="1"/>
          </p:nvPr>
        </p:nvSpPr>
        <p:spPr>
          <a:xfrm>
            <a:off x="4152900" y="4264025"/>
            <a:ext cx="3886200" cy="2019300"/>
          </a:xfrm>
          <a:prstGeom prst="rect">
            <a:avLst/>
          </a:prstGeom>
        </p:spPr>
        <p:txBody>
          <a:bodyPr anchor="ctr">
            <a:normAutofit/>
          </a:bodyPr>
          <a:lstStyle>
            <a:lvl1pPr marL="0" indent="0" algn="ctr">
              <a:buFontTx/>
              <a:buNone/>
              <a:defRPr sz="1800">
                <a:solidFill>
                  <a:schemeClr val="tx2"/>
                </a:solidFill>
              </a:defRPr>
            </a:lvl1pPr>
            <a:lvl2pPr marL="457200" indent="0" algn="ctr">
              <a:buFontTx/>
              <a:buNone/>
              <a:defRPr sz="1800">
                <a:solidFill>
                  <a:schemeClr val="tx2"/>
                </a:solidFill>
              </a:defRPr>
            </a:lvl2pPr>
            <a:lvl3pPr marL="914400" indent="0" algn="ctr">
              <a:buFontTx/>
              <a:buNone/>
              <a:defRPr sz="1800">
                <a:solidFill>
                  <a:schemeClr val="tx2"/>
                </a:solidFill>
              </a:defRPr>
            </a:lvl3pPr>
            <a:lvl4pPr marL="1371600" indent="0" algn="ctr">
              <a:buFontTx/>
              <a:buNone/>
              <a:defRPr sz="1800">
                <a:solidFill>
                  <a:schemeClr val="tx2"/>
                </a:solidFill>
              </a:defRPr>
            </a:lvl4pPr>
          </a:lstStyle>
          <a:p>
            <a:pPr lvl="0"/>
            <a:r>
              <a:rPr lang="zh-CN" altLang="en-US" dirty="0"/>
              <a:t>演讲人姓名、职位头衔、公司、日期等信息。建议分行显示，居中对齐</a:t>
            </a:r>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单图-目录/感谢">
    <p:bg>
      <p:bgRef idx="1001">
        <a:schemeClr val="bg1"/>
      </p:bgRef>
    </p:bg>
    <p:spTree>
      <p:nvGrpSpPr>
        <p:cNvPr id="1" name=""/>
        <p:cNvGrpSpPr/>
        <p:nvPr/>
      </p:nvGrpSpPr>
      <p:grpSpPr>
        <a:xfrm>
          <a:off x="0" y="0"/>
          <a:ext cx="0" cy="0"/>
          <a:chOff x="0" y="0"/>
          <a:chExt cx="0" cy="0"/>
        </a:xfrm>
      </p:grpSpPr>
      <p:sp>
        <p:nvSpPr>
          <p:cNvPr id="7" name="Picture Placeholder 7"/>
          <p:cNvSpPr>
            <a:spLocks noGrp="1"/>
          </p:cNvSpPr>
          <p:nvPr>
            <p:ph type="pic" sz="quarter" idx="53" hasCustomPrompt="1"/>
          </p:nvPr>
        </p:nvSpPr>
        <p:spPr>
          <a:xfrm>
            <a:off x="0" y="0"/>
            <a:ext cx="12192000" cy="6858000"/>
          </a:xfrm>
          <a:prstGeom prst="rect">
            <a:avLst/>
          </a:prstGeom>
          <a:ln w="3175">
            <a:noFill/>
          </a:ln>
        </p:spPr>
        <p:txBody>
          <a:bodyPr wrap="none" tIns="0" bIns="540000" anchor="ctr"/>
          <a:lstStyle>
            <a:lvl1pPr algn="ctr" rtl="0">
              <a:buNone/>
              <a:defRPr sz="1600" b="1" baseline="0">
                <a:solidFill>
                  <a:schemeClr val="tx1">
                    <a:lumMod val="50000"/>
                    <a:lumOff val="50000"/>
                  </a:schemeClr>
                </a:solidFill>
              </a:defRPr>
            </a:lvl1pPr>
          </a:lstStyle>
          <a:p>
            <a:r>
              <a:rPr lang="zh-CN" altLang="en-US" dirty="0"/>
              <a:t>点击图标添加图片</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单图-上下留白">
    <p:bg>
      <p:bgRef idx="1001">
        <a:schemeClr val="bg1"/>
      </p:bgRef>
    </p:bg>
    <p:spTree>
      <p:nvGrpSpPr>
        <p:cNvPr id="1" name=""/>
        <p:cNvGrpSpPr/>
        <p:nvPr/>
      </p:nvGrpSpPr>
      <p:grpSpPr>
        <a:xfrm>
          <a:off x="0" y="0"/>
          <a:ext cx="0" cy="0"/>
          <a:chOff x="0" y="0"/>
          <a:chExt cx="0" cy="0"/>
        </a:xfrm>
      </p:grpSpPr>
      <p:sp>
        <p:nvSpPr>
          <p:cNvPr id="7" name="Picture Placeholder 7"/>
          <p:cNvSpPr>
            <a:spLocks noGrp="1"/>
          </p:cNvSpPr>
          <p:nvPr>
            <p:ph type="pic" sz="quarter" idx="53" hasCustomPrompt="1"/>
          </p:nvPr>
        </p:nvSpPr>
        <p:spPr>
          <a:xfrm>
            <a:off x="0" y="899161"/>
            <a:ext cx="12192000" cy="4877910"/>
          </a:xfrm>
          <a:prstGeom prst="rect">
            <a:avLst/>
          </a:prstGeom>
          <a:ln w="3175">
            <a:noFill/>
          </a:ln>
        </p:spPr>
        <p:txBody>
          <a:bodyPr wrap="none" tIns="0" bIns="540000" anchor="ctr"/>
          <a:lstStyle>
            <a:lvl1pPr algn="ctr" rtl="0">
              <a:buNone/>
              <a:defRPr sz="1600" b="1" baseline="0">
                <a:solidFill>
                  <a:schemeClr val="tx1">
                    <a:lumMod val="50000"/>
                    <a:lumOff val="50000"/>
                  </a:schemeClr>
                </a:solidFill>
              </a:defRPr>
            </a:lvl1pPr>
          </a:lstStyle>
          <a:p>
            <a:r>
              <a:rPr lang="zh-CN" altLang="en-US" dirty="0"/>
              <a:t>点击图标添加背景图片</a:t>
            </a:r>
            <a:endParaRPr lang="en-US" dirty="0"/>
          </a:p>
        </p:txBody>
      </p:sp>
      <p:sp>
        <p:nvSpPr>
          <p:cNvPr id="6" name="文本占位符 10"/>
          <p:cNvSpPr>
            <a:spLocks noGrp="1"/>
          </p:cNvSpPr>
          <p:nvPr>
            <p:ph type="body" sz="quarter" idx="10" hasCustomPrompt="1"/>
          </p:nvPr>
        </p:nvSpPr>
        <p:spPr>
          <a:xfrm>
            <a:off x="2367742" y="2594184"/>
            <a:ext cx="7456516" cy="542324"/>
          </a:xfrm>
          <a:prstGeom prst="rect">
            <a:avLst/>
          </a:prstGeom>
          <a:noFill/>
          <a:ln>
            <a:noFill/>
          </a:ln>
        </p:spPr>
        <p:txBody>
          <a:bodyPr lIns="36000" tIns="0" rIns="36000" bIns="0">
            <a:normAutofit/>
          </a:bodyPr>
          <a:lstStyle>
            <a:lvl1pPr marL="4445" indent="0" algn="ctr">
              <a:spcBef>
                <a:spcPts val="0"/>
              </a:spcBef>
              <a:buNone/>
              <a:defRPr kumimoji="1" lang="zh-CN" altLang="en-US" sz="3600" kern="1200" dirty="0">
                <a:solidFill>
                  <a:srgbClr val="004A8F"/>
                </a:solidFill>
                <a:latin typeface="+mj-ea"/>
                <a:ea typeface="+mj-ea"/>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zh-CN" altLang="en-US" dirty="0"/>
              <a:t>单击此处编辑母版标题文字</a:t>
            </a:r>
          </a:p>
        </p:txBody>
      </p:sp>
      <p:sp>
        <p:nvSpPr>
          <p:cNvPr id="8" name="标题 1"/>
          <p:cNvSpPr>
            <a:spLocks noGrp="1"/>
          </p:cNvSpPr>
          <p:nvPr>
            <p:ph type="title" hasCustomPrompt="1"/>
          </p:nvPr>
        </p:nvSpPr>
        <p:spPr>
          <a:xfrm>
            <a:off x="2382085" y="3387847"/>
            <a:ext cx="7182297" cy="461665"/>
          </a:xfrm>
          <a:prstGeom prst="rect">
            <a:avLst/>
          </a:prstGeom>
          <a:noFill/>
          <a:ln>
            <a:noFill/>
          </a:ln>
        </p:spPr>
        <p:txBody>
          <a:bodyPr>
            <a:normAutofit/>
          </a:bodyPr>
          <a:lstStyle>
            <a:lvl1pPr>
              <a:defRPr kumimoji="1" lang="zh-CN" altLang="en-US" sz="2400" kern="1200" dirty="0">
                <a:solidFill>
                  <a:srgbClr val="004A8F"/>
                </a:solidFill>
                <a:latin typeface="微软雅黑" panose="020B0503020204020204" pitchFamily="34" charset="-122"/>
                <a:ea typeface="微软雅黑" panose="020B0503020204020204" pitchFamily="34" charset="-122"/>
                <a:cs typeface="+mn-cs"/>
              </a:defRPr>
            </a:lvl1pPr>
          </a:lstStyle>
          <a:p>
            <a:pPr marL="457200" lvl="0" indent="-452755" eaLnBrk="1" hangingPunct="1">
              <a:buFont typeface="Arial" panose="020B0604020202020204" pitchFamily="34" charset="0"/>
              <a:buNone/>
            </a:pPr>
            <a:r>
              <a:rPr lang="zh-CN" altLang="en-US" dirty="0"/>
              <a:t>单击此处编辑母版副标题文字</a:t>
            </a:r>
          </a:p>
        </p:txBody>
      </p:sp>
      <p:cxnSp>
        <p:nvCxnSpPr>
          <p:cNvPr id="13" name="直接连接符 12"/>
          <p:cNvCxnSpPr/>
          <p:nvPr userDrawn="1"/>
        </p:nvCxnSpPr>
        <p:spPr>
          <a:xfrm>
            <a:off x="5791200" y="3182651"/>
            <a:ext cx="609600" cy="0"/>
          </a:xfrm>
          <a:prstGeom prst="line">
            <a:avLst/>
          </a:prstGeom>
          <a:ln w="38100">
            <a:solidFill>
              <a:srgbClr val="004A8F"/>
            </a:solidFill>
          </a:ln>
        </p:spPr>
        <p:style>
          <a:lnRef idx="1">
            <a:schemeClr val="accent1"/>
          </a:lnRef>
          <a:fillRef idx="0">
            <a:schemeClr val="accent1"/>
          </a:fillRef>
          <a:effectRef idx="0">
            <a:schemeClr val="accent1"/>
          </a:effectRef>
          <a:fontRef idx="minor">
            <a:schemeClr val="tx1"/>
          </a:fontRef>
        </p:style>
      </p:cxnSp>
      <p:pic>
        <p:nvPicPr>
          <p:cNvPr id="9" name="图片 8" descr="宝信软件logo-高"/>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027246" y="215180"/>
            <a:ext cx="1867574" cy="4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单标题-四幅图文">
    <p:spTree>
      <p:nvGrpSpPr>
        <p:cNvPr id="1" name=""/>
        <p:cNvGrpSpPr/>
        <p:nvPr/>
      </p:nvGrpSpPr>
      <p:grpSpPr>
        <a:xfrm>
          <a:off x="0" y="0"/>
          <a:ext cx="0" cy="0"/>
          <a:chOff x="0" y="0"/>
          <a:chExt cx="0" cy="0"/>
        </a:xfrm>
      </p:grpSpPr>
      <p:sp>
        <p:nvSpPr>
          <p:cNvPr id="22" name="Picture Placeholder 7"/>
          <p:cNvSpPr>
            <a:spLocks noGrp="1"/>
          </p:cNvSpPr>
          <p:nvPr>
            <p:ph type="pic" sz="quarter" idx="53" hasCustomPrompt="1"/>
          </p:nvPr>
        </p:nvSpPr>
        <p:spPr>
          <a:xfrm>
            <a:off x="3926461" y="1674749"/>
            <a:ext cx="1865745" cy="1693164"/>
          </a:xfrm>
          <a:prstGeom prst="hexagon">
            <a:avLst/>
          </a:prstGeom>
          <a:ln w="57150">
            <a:solidFill>
              <a:schemeClr val="accent1"/>
            </a:solidFill>
          </a:ln>
          <a:effectLst>
            <a:innerShdw blurRad="114300">
              <a:prstClr val="black"/>
            </a:innerShdw>
          </a:effectLst>
        </p:spPr>
        <p:txBody>
          <a:bodyPr wrap="none" tIns="0" bIns="274320" anchor="b"/>
          <a:lstStyle>
            <a:lvl1pPr algn="ctr" rtl="0">
              <a:buNone/>
              <a:defRPr sz="1000" b="1" i="1" baseline="0">
                <a:solidFill>
                  <a:schemeClr val="tx1">
                    <a:lumMod val="50000"/>
                    <a:lumOff val="50000"/>
                  </a:schemeClr>
                </a:solidFill>
              </a:defRPr>
            </a:lvl1pPr>
          </a:lstStyle>
          <a:p>
            <a:r>
              <a:rPr lang="en-US" dirty="0"/>
              <a:t>Click Icon To Add Image</a:t>
            </a:r>
          </a:p>
        </p:txBody>
      </p:sp>
      <p:sp>
        <p:nvSpPr>
          <p:cNvPr id="23" name="Picture Placeholder 7"/>
          <p:cNvSpPr>
            <a:spLocks noGrp="1"/>
          </p:cNvSpPr>
          <p:nvPr>
            <p:ph type="pic" sz="quarter" idx="58" hasCustomPrompt="1"/>
          </p:nvPr>
        </p:nvSpPr>
        <p:spPr>
          <a:xfrm>
            <a:off x="6399795" y="1674749"/>
            <a:ext cx="1865745" cy="1693164"/>
          </a:xfrm>
          <a:prstGeom prst="hexagon">
            <a:avLst/>
          </a:prstGeom>
          <a:ln w="57150">
            <a:solidFill>
              <a:schemeClr val="accent2"/>
            </a:solidFill>
          </a:ln>
          <a:effectLst>
            <a:innerShdw blurRad="114300">
              <a:prstClr val="black"/>
            </a:innerShdw>
          </a:effectLst>
        </p:spPr>
        <p:txBody>
          <a:bodyPr wrap="none" tIns="0" bIns="274320" anchor="b"/>
          <a:lstStyle>
            <a:lvl1pPr algn="ctr" rtl="0">
              <a:buNone/>
              <a:defRPr sz="1000" b="1" i="1" baseline="0">
                <a:solidFill>
                  <a:schemeClr val="tx1">
                    <a:lumMod val="50000"/>
                    <a:lumOff val="50000"/>
                  </a:schemeClr>
                </a:solidFill>
              </a:defRPr>
            </a:lvl1pPr>
          </a:lstStyle>
          <a:p>
            <a:r>
              <a:rPr lang="en-US" dirty="0"/>
              <a:t>Click Icon To Add Image</a:t>
            </a:r>
          </a:p>
        </p:txBody>
      </p:sp>
      <p:sp>
        <p:nvSpPr>
          <p:cNvPr id="26" name="Picture Placeholder 7"/>
          <p:cNvSpPr>
            <a:spLocks noGrp="1"/>
          </p:cNvSpPr>
          <p:nvPr>
            <p:ph type="pic" sz="quarter" idx="61" hasCustomPrompt="1"/>
          </p:nvPr>
        </p:nvSpPr>
        <p:spPr>
          <a:xfrm>
            <a:off x="3926461" y="3534156"/>
            <a:ext cx="1865745" cy="1693164"/>
          </a:xfrm>
          <a:prstGeom prst="hexagon">
            <a:avLst/>
          </a:prstGeom>
          <a:ln w="57150">
            <a:solidFill>
              <a:schemeClr val="accent4"/>
            </a:solidFill>
          </a:ln>
          <a:effectLst>
            <a:innerShdw blurRad="114300">
              <a:prstClr val="black"/>
            </a:innerShdw>
          </a:effectLst>
        </p:spPr>
        <p:txBody>
          <a:bodyPr wrap="none" tIns="0" bIns="274320" anchor="b"/>
          <a:lstStyle>
            <a:lvl1pPr algn="ctr" rtl="0">
              <a:buNone/>
              <a:defRPr sz="1000" b="1" i="1" baseline="0">
                <a:solidFill>
                  <a:schemeClr val="tx1">
                    <a:lumMod val="50000"/>
                    <a:lumOff val="50000"/>
                  </a:schemeClr>
                </a:solidFill>
              </a:defRPr>
            </a:lvl1pPr>
          </a:lstStyle>
          <a:p>
            <a:r>
              <a:rPr lang="en-US" dirty="0"/>
              <a:t>Click Icon To Add Image</a:t>
            </a:r>
          </a:p>
        </p:txBody>
      </p:sp>
      <p:cxnSp>
        <p:nvCxnSpPr>
          <p:cNvPr id="30" name="直接连接符 29"/>
          <p:cNvCxnSpPr>
            <a:stCxn id="33"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4" name="矩形 3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5" name="直接连接符 34"/>
          <p:cNvCxnSpPr>
            <a:endCxn id="34"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6"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27" name="Picture Placeholder 7"/>
          <p:cNvSpPr>
            <a:spLocks noGrp="1"/>
          </p:cNvSpPr>
          <p:nvPr>
            <p:ph type="pic" sz="quarter" idx="62" hasCustomPrompt="1"/>
          </p:nvPr>
        </p:nvSpPr>
        <p:spPr>
          <a:xfrm>
            <a:off x="6399795" y="3534156"/>
            <a:ext cx="1865745" cy="1693164"/>
          </a:xfrm>
          <a:prstGeom prst="hexagon">
            <a:avLst/>
          </a:prstGeom>
          <a:ln w="57150">
            <a:solidFill>
              <a:schemeClr val="accent3"/>
            </a:solidFill>
          </a:ln>
          <a:effectLst>
            <a:innerShdw blurRad="114300">
              <a:prstClr val="black"/>
            </a:innerShdw>
          </a:effectLst>
        </p:spPr>
        <p:txBody>
          <a:bodyPr wrap="none" tIns="0" bIns="274320" anchor="b"/>
          <a:lstStyle>
            <a:lvl1pPr algn="ctr" rtl="0">
              <a:buNone/>
              <a:defRPr sz="1000" b="1" i="1" baseline="0">
                <a:solidFill>
                  <a:schemeClr val="tx1">
                    <a:lumMod val="50000"/>
                    <a:lumOff val="50000"/>
                  </a:schemeClr>
                </a:solidFill>
              </a:defRPr>
            </a:lvl1pPr>
          </a:lstStyle>
          <a:p>
            <a:r>
              <a:rPr lang="en-US" dirty="0"/>
              <a:t>Click Icon To Add Image</a:t>
            </a:r>
          </a:p>
        </p:txBody>
      </p:sp>
      <p:sp>
        <p:nvSpPr>
          <p:cNvPr id="28" name="Text Placeholder 3"/>
          <p:cNvSpPr>
            <a:spLocks noGrp="1"/>
          </p:cNvSpPr>
          <p:nvPr>
            <p:ph type="body" sz="half" idx="51"/>
          </p:nvPr>
        </p:nvSpPr>
        <p:spPr>
          <a:xfrm>
            <a:off x="1231900" y="1867281"/>
            <a:ext cx="2133600" cy="192780"/>
          </a:xfrm>
          <a:prstGeom prst="rect">
            <a:avLst/>
          </a:prstGeom>
        </p:spPr>
        <p:txBody>
          <a:bodyPr wrap="square" lIns="0" tIns="0" rIns="0" bIns="0" anchor="ctr">
            <a:normAutofit/>
          </a:bodyPr>
          <a:lstStyle>
            <a:lvl1pPr marL="0" indent="0" algn="r" rtl="0">
              <a:buNone/>
              <a:defRPr sz="16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Text Placeholder 3"/>
          <p:cNvSpPr>
            <a:spLocks noGrp="1"/>
          </p:cNvSpPr>
          <p:nvPr>
            <p:ph type="body" sz="half" idx="57"/>
          </p:nvPr>
        </p:nvSpPr>
        <p:spPr>
          <a:xfrm>
            <a:off x="8813800" y="1867281"/>
            <a:ext cx="2133600" cy="192780"/>
          </a:xfrm>
          <a:prstGeom prst="rect">
            <a:avLst/>
          </a:prstGeom>
        </p:spPr>
        <p:txBody>
          <a:bodyPr wrap="square" lIns="0" tIns="0" rIns="0" bIns="0" anchor="ctr">
            <a:normAutofit/>
          </a:bodyPr>
          <a:lstStyle>
            <a:lvl1pPr marL="0" indent="0" algn="l" rtl="0">
              <a:buNone/>
              <a:defRPr sz="16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1" name="Text Placeholder 3"/>
          <p:cNvSpPr>
            <a:spLocks noGrp="1"/>
          </p:cNvSpPr>
          <p:nvPr>
            <p:ph type="body" sz="half" idx="59"/>
          </p:nvPr>
        </p:nvSpPr>
        <p:spPr>
          <a:xfrm>
            <a:off x="1231900" y="3726688"/>
            <a:ext cx="2133600" cy="192780"/>
          </a:xfrm>
          <a:prstGeom prst="rect">
            <a:avLst/>
          </a:prstGeom>
        </p:spPr>
        <p:txBody>
          <a:bodyPr wrap="square" lIns="0" tIns="0" rIns="0" bIns="0" anchor="ctr">
            <a:normAutofit/>
          </a:bodyPr>
          <a:lstStyle>
            <a:lvl1pPr marL="0" indent="0" algn="r" rtl="0">
              <a:buNone/>
              <a:defRPr sz="16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2" name="Text Placeholder 3"/>
          <p:cNvSpPr>
            <a:spLocks noGrp="1"/>
          </p:cNvSpPr>
          <p:nvPr>
            <p:ph type="body" sz="half" idx="60"/>
          </p:nvPr>
        </p:nvSpPr>
        <p:spPr>
          <a:xfrm>
            <a:off x="8813800" y="3726688"/>
            <a:ext cx="2133600" cy="192780"/>
          </a:xfrm>
          <a:prstGeom prst="rect">
            <a:avLst/>
          </a:prstGeom>
        </p:spPr>
        <p:txBody>
          <a:bodyPr wrap="square" lIns="0" tIns="0" rIns="0" bIns="0" anchor="ctr">
            <a:normAutofit/>
          </a:bodyPr>
          <a:lstStyle>
            <a:lvl1pPr marL="0" indent="0" algn="l" rtl="0">
              <a:buNone/>
              <a:defRPr sz="16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3" name="文本占位符 2"/>
          <p:cNvSpPr>
            <a:spLocks noGrp="1"/>
          </p:cNvSpPr>
          <p:nvPr>
            <p:ph type="body" sz="quarter" idx="64"/>
          </p:nvPr>
        </p:nvSpPr>
        <p:spPr>
          <a:xfrm>
            <a:off x="1231899" y="2144721"/>
            <a:ext cx="2146301" cy="1106479"/>
          </a:xfrm>
          <a:prstGeom prst="rect">
            <a:avLst/>
          </a:prstGeom>
        </p:spPr>
        <p:txBody>
          <a:bodyPr>
            <a:normAutofit/>
          </a:bodyPr>
          <a:lstStyle>
            <a:lvl1pPr marL="0" indent="0" algn="r">
              <a:lnSpc>
                <a:spcPct val="130000"/>
              </a:lnSpc>
              <a:spcBef>
                <a:spcPts val="0"/>
              </a:spcBef>
              <a:buNone/>
              <a:defRPr sz="1400">
                <a:solidFill>
                  <a:schemeClr val="tx2"/>
                </a:solidFill>
              </a:defRPr>
            </a:lvl1pPr>
          </a:lstStyle>
          <a:p>
            <a:pPr lvl="0"/>
            <a:endParaRPr lang="zh-CN" altLang="en-US" dirty="0"/>
          </a:p>
        </p:txBody>
      </p:sp>
      <p:sp>
        <p:nvSpPr>
          <p:cNvPr id="44" name="文本占位符 2"/>
          <p:cNvSpPr>
            <a:spLocks noGrp="1"/>
          </p:cNvSpPr>
          <p:nvPr>
            <p:ph type="body" sz="quarter" idx="65"/>
          </p:nvPr>
        </p:nvSpPr>
        <p:spPr>
          <a:xfrm>
            <a:off x="8808720" y="2144721"/>
            <a:ext cx="2146301" cy="1106479"/>
          </a:xfrm>
          <a:prstGeom prst="rect">
            <a:avLst/>
          </a:prstGeom>
        </p:spPr>
        <p:txBody>
          <a:bodyPr>
            <a:normAutofit/>
          </a:bodyPr>
          <a:lstStyle>
            <a:lvl1pPr marL="0" indent="0" algn="l">
              <a:lnSpc>
                <a:spcPct val="130000"/>
              </a:lnSpc>
              <a:spcBef>
                <a:spcPts val="0"/>
              </a:spcBef>
              <a:buNone/>
              <a:defRPr sz="1400">
                <a:solidFill>
                  <a:schemeClr val="tx2"/>
                </a:solidFill>
              </a:defRPr>
            </a:lvl1pPr>
          </a:lstStyle>
          <a:p>
            <a:pPr lvl="0"/>
            <a:endParaRPr lang="zh-CN" altLang="en-US" dirty="0"/>
          </a:p>
        </p:txBody>
      </p:sp>
      <p:sp>
        <p:nvSpPr>
          <p:cNvPr id="45" name="文本占位符 2"/>
          <p:cNvSpPr>
            <a:spLocks noGrp="1"/>
          </p:cNvSpPr>
          <p:nvPr>
            <p:ph type="body" sz="quarter" idx="66"/>
          </p:nvPr>
        </p:nvSpPr>
        <p:spPr>
          <a:xfrm>
            <a:off x="1219199" y="4013529"/>
            <a:ext cx="2146301" cy="1106479"/>
          </a:xfrm>
          <a:prstGeom prst="rect">
            <a:avLst/>
          </a:prstGeom>
        </p:spPr>
        <p:txBody>
          <a:bodyPr>
            <a:normAutofit/>
          </a:bodyPr>
          <a:lstStyle>
            <a:lvl1pPr marL="0" indent="0" algn="r">
              <a:lnSpc>
                <a:spcPct val="130000"/>
              </a:lnSpc>
              <a:spcBef>
                <a:spcPts val="0"/>
              </a:spcBef>
              <a:buNone/>
              <a:defRPr sz="1400">
                <a:solidFill>
                  <a:schemeClr val="tx2"/>
                </a:solidFill>
              </a:defRPr>
            </a:lvl1pPr>
          </a:lstStyle>
          <a:p>
            <a:pPr lvl="0"/>
            <a:endParaRPr lang="zh-CN" altLang="en-US" dirty="0"/>
          </a:p>
        </p:txBody>
      </p:sp>
      <p:sp>
        <p:nvSpPr>
          <p:cNvPr id="46" name="文本占位符 2"/>
          <p:cNvSpPr>
            <a:spLocks noGrp="1"/>
          </p:cNvSpPr>
          <p:nvPr>
            <p:ph type="body" sz="quarter" idx="67"/>
          </p:nvPr>
        </p:nvSpPr>
        <p:spPr>
          <a:xfrm>
            <a:off x="8796020" y="4013529"/>
            <a:ext cx="2146301" cy="1106479"/>
          </a:xfrm>
          <a:prstGeom prst="rect">
            <a:avLst/>
          </a:prstGeom>
        </p:spPr>
        <p:txBody>
          <a:bodyPr>
            <a:normAutofit/>
          </a:bodyPr>
          <a:lstStyle>
            <a:lvl1pPr marL="0" indent="0" algn="l">
              <a:lnSpc>
                <a:spcPct val="130000"/>
              </a:lnSpc>
              <a:spcBef>
                <a:spcPts val="0"/>
              </a:spcBef>
              <a:buNone/>
              <a:defRPr sz="1400">
                <a:solidFill>
                  <a:schemeClr val="tx2"/>
                </a:solidFill>
              </a:defRPr>
            </a:lvl1pPr>
          </a:lstStyle>
          <a:p>
            <a:pPr lvl="0"/>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单标题-左图右文">
    <p:spTree>
      <p:nvGrpSpPr>
        <p:cNvPr id="1" name=""/>
        <p:cNvGrpSpPr/>
        <p:nvPr/>
      </p:nvGrpSpPr>
      <p:grpSpPr>
        <a:xfrm>
          <a:off x="0" y="0"/>
          <a:ext cx="0" cy="0"/>
          <a:chOff x="0" y="0"/>
          <a:chExt cx="0" cy="0"/>
        </a:xfrm>
      </p:grpSpPr>
      <p:cxnSp>
        <p:nvCxnSpPr>
          <p:cNvPr id="15" name="直接连接符 14"/>
          <p:cNvCxnSpPr>
            <a:stCxn id="19"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19"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0" name="矩形 19"/>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1" name="直接连接符 20"/>
          <p:cNvCxnSpPr>
            <a:endCxn id="20"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2"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12" name="Text Placeholder 3"/>
          <p:cNvSpPr>
            <a:spLocks noGrp="1"/>
          </p:cNvSpPr>
          <p:nvPr>
            <p:ph type="body" sz="half" idx="57"/>
          </p:nvPr>
        </p:nvSpPr>
        <p:spPr>
          <a:xfrm>
            <a:off x="6587489" y="2013214"/>
            <a:ext cx="4803755" cy="369332"/>
          </a:xfrm>
          <a:prstGeom prst="rect">
            <a:avLst/>
          </a:prstGeom>
        </p:spPr>
        <p:txBody>
          <a:bodyPr wrap="square" lIns="0" tIns="0" rIns="0" bIns="0" anchor="ctr">
            <a:normAutofit/>
          </a:bodyPr>
          <a:lstStyle>
            <a:lvl1pPr marL="0" indent="0" algn="l" rtl="0">
              <a:buNone/>
              <a:defRPr sz="24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3" name="内容占位符 2"/>
          <p:cNvSpPr>
            <a:spLocks noGrp="1"/>
          </p:cNvSpPr>
          <p:nvPr>
            <p:ph sz="quarter" idx="65" hasCustomPrompt="1"/>
          </p:nvPr>
        </p:nvSpPr>
        <p:spPr>
          <a:xfrm>
            <a:off x="744451" y="1650624"/>
            <a:ext cx="5541818" cy="4024004"/>
          </a:xfrm>
          <a:prstGeom prst="rect">
            <a:avLst/>
          </a:prstGeom>
        </p:spPr>
        <p:txBody>
          <a:bodyPr tIns="1152000" anchor="ctr"/>
          <a:lstStyle>
            <a:lvl1pPr marL="0" indent="0" algn="ctr">
              <a:spcBef>
                <a:spcPts val="0"/>
              </a:spcBef>
              <a:buNone/>
              <a:defRPr sz="1800" b="1">
                <a:solidFill>
                  <a:schemeClr val="tx2"/>
                </a:solidFill>
              </a:defRPr>
            </a:lvl1pPr>
          </a:lstStyle>
          <a:p>
            <a:pPr lvl="0"/>
            <a:r>
              <a:rPr lang="zh-CN" altLang="en-US" dirty="0"/>
              <a:t>点击添加内容</a:t>
            </a:r>
          </a:p>
        </p:txBody>
      </p:sp>
      <p:sp>
        <p:nvSpPr>
          <p:cNvPr id="14" name="文本占位符 2"/>
          <p:cNvSpPr>
            <a:spLocks noGrp="1"/>
          </p:cNvSpPr>
          <p:nvPr>
            <p:ph type="body" sz="quarter" idx="66"/>
          </p:nvPr>
        </p:nvSpPr>
        <p:spPr>
          <a:xfrm>
            <a:off x="6573190" y="2594248"/>
            <a:ext cx="4832351" cy="2813673"/>
          </a:xfrm>
          <a:prstGeom prst="rect">
            <a:avLst/>
          </a:prstGeom>
        </p:spPr>
        <p:txBody>
          <a:bodyPr>
            <a:normAutofit/>
          </a:bodyPr>
          <a:lstStyle>
            <a:lvl1pPr marL="0" indent="0" algn="l">
              <a:lnSpc>
                <a:spcPct val="130000"/>
              </a:lnSpc>
              <a:spcBef>
                <a:spcPts val="0"/>
              </a:spcBef>
              <a:buNone/>
              <a:defRPr sz="2200">
                <a:solidFill>
                  <a:schemeClr val="tx2"/>
                </a:solidFill>
              </a:defRPr>
            </a:lvl1pPr>
          </a:lstStyle>
          <a:p>
            <a:pPr lvl="0"/>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单标题-左文右图">
    <p:spTree>
      <p:nvGrpSpPr>
        <p:cNvPr id="1" name=""/>
        <p:cNvGrpSpPr/>
        <p:nvPr/>
      </p:nvGrpSpPr>
      <p:grpSpPr>
        <a:xfrm>
          <a:off x="0" y="0"/>
          <a:ext cx="0" cy="0"/>
          <a:chOff x="0" y="0"/>
          <a:chExt cx="0" cy="0"/>
        </a:xfrm>
      </p:grpSpPr>
      <p:cxnSp>
        <p:nvCxnSpPr>
          <p:cNvPr id="15" name="直接连接符 14"/>
          <p:cNvCxnSpPr>
            <a:stCxn id="19"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19"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0" name="矩形 19"/>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1" name="直接连接符 20"/>
          <p:cNvCxnSpPr>
            <a:endCxn id="20"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2"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12" name="内容占位符 2"/>
          <p:cNvSpPr>
            <a:spLocks noGrp="1"/>
          </p:cNvSpPr>
          <p:nvPr>
            <p:ph sz="quarter" idx="65" hasCustomPrompt="1"/>
          </p:nvPr>
        </p:nvSpPr>
        <p:spPr>
          <a:xfrm>
            <a:off x="5936211" y="1635384"/>
            <a:ext cx="5541818" cy="4024004"/>
          </a:xfrm>
          <a:prstGeom prst="rect">
            <a:avLst/>
          </a:prstGeom>
        </p:spPr>
        <p:txBody>
          <a:bodyPr tIns="1152000" anchor="ctr"/>
          <a:lstStyle>
            <a:lvl1pPr marL="0" indent="0" algn="ctr">
              <a:spcBef>
                <a:spcPts val="0"/>
              </a:spcBef>
              <a:buNone/>
              <a:defRPr sz="1800" b="1">
                <a:solidFill>
                  <a:schemeClr val="tx2"/>
                </a:solidFill>
              </a:defRPr>
            </a:lvl1pPr>
          </a:lstStyle>
          <a:p>
            <a:pPr lvl="0"/>
            <a:r>
              <a:rPr lang="zh-CN" altLang="en-US" dirty="0"/>
              <a:t>点击添加内容</a:t>
            </a:r>
          </a:p>
        </p:txBody>
      </p:sp>
      <p:sp>
        <p:nvSpPr>
          <p:cNvPr id="13" name="Text Placeholder 3"/>
          <p:cNvSpPr>
            <a:spLocks noGrp="1"/>
          </p:cNvSpPr>
          <p:nvPr>
            <p:ph type="body" sz="half" idx="57"/>
          </p:nvPr>
        </p:nvSpPr>
        <p:spPr>
          <a:xfrm>
            <a:off x="765809" y="2013214"/>
            <a:ext cx="4803755" cy="369332"/>
          </a:xfrm>
          <a:prstGeom prst="rect">
            <a:avLst/>
          </a:prstGeom>
        </p:spPr>
        <p:txBody>
          <a:bodyPr wrap="square" lIns="0" tIns="0" rIns="0" bIns="0" anchor="ctr">
            <a:normAutofit/>
          </a:bodyPr>
          <a:lstStyle>
            <a:lvl1pPr marL="0" indent="0" algn="r" rtl="0">
              <a:buNone/>
              <a:defRPr sz="24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4" name="文本占位符 2"/>
          <p:cNvSpPr>
            <a:spLocks noGrp="1"/>
          </p:cNvSpPr>
          <p:nvPr>
            <p:ph type="body" sz="quarter" idx="66"/>
          </p:nvPr>
        </p:nvSpPr>
        <p:spPr>
          <a:xfrm>
            <a:off x="751510" y="2594248"/>
            <a:ext cx="4832351" cy="2813673"/>
          </a:xfrm>
          <a:prstGeom prst="rect">
            <a:avLst/>
          </a:prstGeom>
        </p:spPr>
        <p:txBody>
          <a:bodyPr>
            <a:normAutofit/>
          </a:bodyPr>
          <a:lstStyle>
            <a:lvl1pPr marL="0" indent="0" algn="r">
              <a:lnSpc>
                <a:spcPct val="130000"/>
              </a:lnSpc>
              <a:spcBef>
                <a:spcPts val="0"/>
              </a:spcBef>
              <a:buNone/>
              <a:defRPr sz="2200">
                <a:solidFill>
                  <a:schemeClr val="tx2"/>
                </a:solidFill>
              </a:defRPr>
            </a:lvl1pPr>
          </a:lstStyle>
          <a:p>
            <a:pPr lvl="0"/>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单标题-左右双图">
    <p:spTree>
      <p:nvGrpSpPr>
        <p:cNvPr id="1" name=""/>
        <p:cNvGrpSpPr/>
        <p:nvPr/>
      </p:nvGrpSpPr>
      <p:grpSpPr>
        <a:xfrm>
          <a:off x="0" y="0"/>
          <a:ext cx="0" cy="0"/>
          <a:chOff x="0" y="0"/>
          <a:chExt cx="0" cy="0"/>
        </a:xfrm>
      </p:grpSpPr>
      <p:cxnSp>
        <p:nvCxnSpPr>
          <p:cNvPr id="18" name="直接连接符 17"/>
          <p:cNvCxnSpPr>
            <a:stCxn id="20"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1" name="矩形 2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2" name="直接连接符 21"/>
          <p:cNvCxnSpPr>
            <a:endCxn id="21"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3"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16" name="Text Placeholder 3"/>
          <p:cNvSpPr>
            <a:spLocks noGrp="1"/>
          </p:cNvSpPr>
          <p:nvPr>
            <p:ph type="body" sz="half" idx="57"/>
          </p:nvPr>
        </p:nvSpPr>
        <p:spPr>
          <a:xfrm>
            <a:off x="3927716" y="1645577"/>
            <a:ext cx="4367050" cy="369332"/>
          </a:xfrm>
          <a:prstGeom prst="rect">
            <a:avLst/>
          </a:prstGeom>
        </p:spPr>
        <p:txBody>
          <a:bodyPr wrap="square" lIns="0" tIns="0" rIns="0" bIns="0" anchor="ctr">
            <a:normAutofit/>
          </a:bodyPr>
          <a:lstStyle>
            <a:lvl1pPr marL="0" indent="0" algn="ctr" rtl="0">
              <a:buNone/>
              <a:defRPr sz="24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9" name="文本占位符 2"/>
          <p:cNvSpPr>
            <a:spLocks noGrp="1"/>
          </p:cNvSpPr>
          <p:nvPr>
            <p:ph type="body" sz="quarter" idx="66"/>
          </p:nvPr>
        </p:nvSpPr>
        <p:spPr>
          <a:xfrm>
            <a:off x="3914717" y="2226611"/>
            <a:ext cx="4393046" cy="2813673"/>
          </a:xfrm>
          <a:prstGeom prst="rect">
            <a:avLst/>
          </a:prstGeom>
        </p:spPr>
        <p:txBody>
          <a:bodyPr>
            <a:normAutofit/>
          </a:bodyPr>
          <a:lstStyle>
            <a:lvl1pPr marL="0" indent="0" algn="ctr">
              <a:lnSpc>
                <a:spcPct val="130000"/>
              </a:lnSpc>
              <a:spcBef>
                <a:spcPts val="600"/>
              </a:spcBef>
              <a:buNone/>
              <a:defRPr sz="2200">
                <a:solidFill>
                  <a:schemeClr val="tx2"/>
                </a:solidFill>
              </a:defRPr>
            </a:lvl1pPr>
          </a:lstStyle>
          <a:p>
            <a:pPr lvl="0"/>
            <a:endParaRPr lang="zh-CN" altLang="en-US" dirty="0"/>
          </a:p>
        </p:txBody>
      </p:sp>
      <p:sp>
        <p:nvSpPr>
          <p:cNvPr id="3" name="内容占位符 2"/>
          <p:cNvSpPr>
            <a:spLocks noGrp="1"/>
          </p:cNvSpPr>
          <p:nvPr>
            <p:ph sz="quarter" idx="67" hasCustomPrompt="1"/>
          </p:nvPr>
        </p:nvSpPr>
        <p:spPr>
          <a:xfrm>
            <a:off x="243841" y="2303576"/>
            <a:ext cx="3430015" cy="2659742"/>
          </a:xfrm>
          <a:prstGeom prst="rect">
            <a:avLst/>
          </a:prstGeom>
        </p:spPr>
        <p:txBody>
          <a:bodyPr/>
          <a:lstStyle>
            <a:lvl1pPr marL="0" indent="0" algn="ctr">
              <a:buNone/>
              <a:defRPr lang="zh-CN" altLang="en-US" sz="1600" b="1" kern="1200" dirty="0">
                <a:solidFill>
                  <a:schemeClr val="tx1">
                    <a:lumMod val="50000"/>
                    <a:lumOff val="50000"/>
                  </a:schemeClr>
                </a:solidFill>
                <a:latin typeface="+mn-lt"/>
                <a:ea typeface="+mn-ea"/>
                <a:cs typeface="+mn-cs"/>
              </a:defRPr>
            </a:lvl1pPr>
          </a:lstStyle>
          <a:p>
            <a:pPr lvl="0"/>
            <a:r>
              <a:rPr lang="zh-CN" altLang="en-US" sz="1600" b="1" kern="1200" dirty="0">
                <a:solidFill>
                  <a:schemeClr val="tx1">
                    <a:lumMod val="50000"/>
                    <a:lumOff val="50000"/>
                  </a:schemeClr>
                </a:solidFill>
                <a:latin typeface="+mn-lt"/>
                <a:ea typeface="+mn-ea"/>
                <a:cs typeface="+mn-cs"/>
              </a:rPr>
              <a:t>点击插入对象</a:t>
            </a:r>
            <a:endParaRPr lang="zh-CN" altLang="en-US" dirty="0"/>
          </a:p>
        </p:txBody>
      </p:sp>
      <p:sp>
        <p:nvSpPr>
          <p:cNvPr id="17" name="内容占位符 2"/>
          <p:cNvSpPr>
            <a:spLocks noGrp="1"/>
          </p:cNvSpPr>
          <p:nvPr>
            <p:ph sz="quarter" idx="68" hasCustomPrompt="1"/>
          </p:nvPr>
        </p:nvSpPr>
        <p:spPr>
          <a:xfrm>
            <a:off x="8518144" y="2303576"/>
            <a:ext cx="3430015" cy="2659742"/>
          </a:xfrm>
          <a:prstGeom prst="rect">
            <a:avLst/>
          </a:prstGeom>
        </p:spPr>
        <p:txBody>
          <a:bodyPr/>
          <a:lstStyle>
            <a:lvl1pPr marL="0" indent="0" algn="ctr">
              <a:buNone/>
              <a:defRPr lang="zh-CN" altLang="en-US" sz="1600" b="1" kern="1200" dirty="0">
                <a:solidFill>
                  <a:schemeClr val="tx1">
                    <a:lumMod val="50000"/>
                    <a:lumOff val="50000"/>
                  </a:schemeClr>
                </a:solidFill>
                <a:latin typeface="+mn-lt"/>
                <a:ea typeface="+mn-ea"/>
                <a:cs typeface="+mn-cs"/>
              </a:defRPr>
            </a:lvl1pPr>
          </a:lstStyle>
          <a:p>
            <a:pPr lvl="0"/>
            <a:r>
              <a:rPr lang="zh-CN" altLang="en-US" sz="1600" b="1" kern="1200" dirty="0">
                <a:solidFill>
                  <a:schemeClr val="tx1">
                    <a:lumMod val="50000"/>
                    <a:lumOff val="50000"/>
                  </a:schemeClr>
                </a:solidFill>
                <a:latin typeface="+mn-lt"/>
                <a:ea typeface="+mn-ea"/>
                <a:cs typeface="+mn-cs"/>
              </a:rPr>
              <a:t>点击插入对象</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单标题-左右双图">
    <p:bg>
      <p:bgRef idx="1001">
        <a:schemeClr val="bg1"/>
      </p:bgRef>
    </p:bg>
    <p:spTree>
      <p:nvGrpSpPr>
        <p:cNvPr id="1" name=""/>
        <p:cNvGrpSpPr/>
        <p:nvPr/>
      </p:nvGrpSpPr>
      <p:grpSpPr>
        <a:xfrm>
          <a:off x="0" y="0"/>
          <a:ext cx="0" cy="0"/>
          <a:chOff x="0" y="0"/>
          <a:chExt cx="0" cy="0"/>
        </a:xfrm>
      </p:grpSpPr>
      <p:cxnSp>
        <p:nvCxnSpPr>
          <p:cNvPr id="18" name="直接连接符 17"/>
          <p:cNvCxnSpPr/>
          <p:nvPr userDrawn="1"/>
        </p:nvCxnSpPr>
        <p:spPr bwMode="auto">
          <a:xfrm flipV="1">
            <a:off x="1971675" y="812776"/>
            <a:ext cx="10224559"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1" name="矩形 2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2" name="直接连接符 21"/>
          <p:cNvCxnSpPr>
            <a:endCxn id="21"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3"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3" name="Rounded Rectangle 72"/>
          <p:cNvSpPr/>
          <p:nvPr/>
        </p:nvSpPr>
        <p:spPr>
          <a:xfrm>
            <a:off x="6520746" y="2352585"/>
            <a:ext cx="1284231" cy="250148"/>
          </a:xfrm>
          <a:prstGeom prst="roundRect">
            <a:avLst>
              <a:gd name="adj" fmla="val 2111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Segoe UI Light" panose="020B0502040204020203"/>
              <a:ea typeface="微软雅黑 Light" panose="020B0502040204020203" charset="-122"/>
              <a:cs typeface="+mn-cs"/>
            </a:endParaRPr>
          </a:p>
        </p:txBody>
      </p:sp>
      <p:sp>
        <p:nvSpPr>
          <p:cNvPr id="76" name="Text Placeholder 3"/>
          <p:cNvSpPr>
            <a:spLocks noGrp="1"/>
          </p:cNvSpPr>
          <p:nvPr>
            <p:ph type="body" sz="half" idx="51"/>
          </p:nvPr>
        </p:nvSpPr>
        <p:spPr>
          <a:xfrm>
            <a:off x="6051550" y="1994688"/>
            <a:ext cx="2133600" cy="282251"/>
          </a:xfrm>
          <a:prstGeom prst="rect">
            <a:avLst/>
          </a:prstGeom>
          <a:solidFill>
            <a:schemeClr val="accent1"/>
          </a:solidFill>
        </p:spPr>
        <p:txBody>
          <a:bodyPr wrap="square" lIns="0" tIns="0" rIns="0" bIns="0" anchor="ctr">
            <a:normAutofit/>
          </a:bodyPr>
          <a:lstStyle>
            <a:lvl1pPr marL="0" indent="0" algn="ctr" rtl="0">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Text Placeholder 3"/>
          <p:cNvSpPr>
            <a:spLocks noGrp="1"/>
          </p:cNvSpPr>
          <p:nvPr>
            <p:ph type="body" sz="half" idx="52"/>
          </p:nvPr>
        </p:nvSpPr>
        <p:spPr>
          <a:xfrm>
            <a:off x="8774619" y="1994688"/>
            <a:ext cx="2133600" cy="282251"/>
          </a:xfrm>
          <a:prstGeom prst="rect">
            <a:avLst/>
          </a:prstGeom>
          <a:solidFill>
            <a:schemeClr val="accent2"/>
          </a:solidFill>
        </p:spPr>
        <p:txBody>
          <a:bodyPr wrap="square" lIns="0" tIns="0" rIns="0" bIns="0" anchor="ctr">
            <a:normAutofit/>
          </a:bodyPr>
          <a:lstStyle>
            <a:lvl1pPr marL="0" indent="0" algn="ctr" rtl="0">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0" name="Text Placeholder 3"/>
          <p:cNvSpPr>
            <a:spLocks noGrp="1"/>
          </p:cNvSpPr>
          <p:nvPr>
            <p:ph type="body" sz="half" idx="54"/>
          </p:nvPr>
        </p:nvSpPr>
        <p:spPr>
          <a:xfrm>
            <a:off x="6051550" y="3841078"/>
            <a:ext cx="2133600" cy="282251"/>
          </a:xfrm>
          <a:prstGeom prst="rect">
            <a:avLst/>
          </a:prstGeom>
          <a:solidFill>
            <a:schemeClr val="accent3"/>
          </a:solidFill>
          <a:ln>
            <a:noFill/>
          </a:ln>
        </p:spPr>
        <p:txBody>
          <a:bodyPr wrap="square" lIns="0" tIns="0" rIns="0" bIns="0" anchor="ctr">
            <a:normAutofit/>
          </a:bodyPr>
          <a:lstStyle>
            <a:lvl1pPr marL="0" indent="0" algn="ctr" rtl="0">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2" name="Text Placeholder 3"/>
          <p:cNvSpPr>
            <a:spLocks noGrp="1"/>
          </p:cNvSpPr>
          <p:nvPr>
            <p:ph type="body" sz="half" idx="56"/>
          </p:nvPr>
        </p:nvSpPr>
        <p:spPr>
          <a:xfrm>
            <a:off x="8771066" y="3831553"/>
            <a:ext cx="2133600" cy="282251"/>
          </a:xfrm>
          <a:prstGeom prst="rect">
            <a:avLst/>
          </a:prstGeom>
          <a:solidFill>
            <a:schemeClr val="accent5"/>
          </a:solidFill>
        </p:spPr>
        <p:txBody>
          <a:bodyPr wrap="square" lIns="0" tIns="0" rIns="0" bIns="0" anchor="ctr">
            <a:normAutofit/>
          </a:bodyPr>
          <a:lstStyle>
            <a:lvl1pPr marL="0" indent="0" algn="ctr" rtl="0">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6" name="文本占位符 2"/>
          <p:cNvSpPr>
            <a:spLocks noGrp="1"/>
          </p:cNvSpPr>
          <p:nvPr>
            <p:ph type="body" sz="quarter" idx="64"/>
          </p:nvPr>
        </p:nvSpPr>
        <p:spPr>
          <a:xfrm>
            <a:off x="6052389" y="2361261"/>
            <a:ext cx="2132762" cy="1154023"/>
          </a:xfrm>
          <a:prstGeom prst="rect">
            <a:avLst/>
          </a:prstGeom>
        </p:spPr>
        <p:txBody>
          <a:bodyPr>
            <a:normAutofit/>
          </a:bodyPr>
          <a:lstStyle>
            <a:lvl1pPr marL="0" indent="0" algn="ctr">
              <a:buNone/>
              <a:defRPr sz="1400">
                <a:solidFill>
                  <a:schemeClr val="tx2"/>
                </a:solidFill>
              </a:defRPr>
            </a:lvl1pPr>
          </a:lstStyle>
          <a:p>
            <a:pPr lvl="0"/>
            <a:endParaRPr lang="zh-CN" altLang="en-US" dirty="0"/>
          </a:p>
        </p:txBody>
      </p:sp>
      <p:sp>
        <p:nvSpPr>
          <p:cNvPr id="27" name="文本占位符 2"/>
          <p:cNvSpPr>
            <a:spLocks noGrp="1"/>
          </p:cNvSpPr>
          <p:nvPr>
            <p:ph type="body" sz="quarter" idx="65"/>
          </p:nvPr>
        </p:nvSpPr>
        <p:spPr>
          <a:xfrm>
            <a:off x="8771904" y="2361261"/>
            <a:ext cx="2132762" cy="1154023"/>
          </a:xfrm>
          <a:prstGeom prst="rect">
            <a:avLst/>
          </a:prstGeom>
        </p:spPr>
        <p:txBody>
          <a:bodyPr>
            <a:normAutofit/>
          </a:bodyPr>
          <a:lstStyle>
            <a:lvl1pPr marL="0" indent="0" algn="ctr">
              <a:buNone/>
              <a:defRPr sz="1400">
                <a:solidFill>
                  <a:schemeClr val="tx2"/>
                </a:solidFill>
              </a:defRPr>
            </a:lvl1pPr>
          </a:lstStyle>
          <a:p>
            <a:pPr lvl="0"/>
            <a:endParaRPr lang="zh-CN" altLang="en-US" dirty="0"/>
          </a:p>
        </p:txBody>
      </p:sp>
      <p:sp>
        <p:nvSpPr>
          <p:cNvPr id="28" name="文本占位符 2"/>
          <p:cNvSpPr>
            <a:spLocks noGrp="1"/>
          </p:cNvSpPr>
          <p:nvPr>
            <p:ph type="body" sz="quarter" idx="66"/>
          </p:nvPr>
        </p:nvSpPr>
        <p:spPr>
          <a:xfrm>
            <a:off x="6052388" y="4249489"/>
            <a:ext cx="2132762" cy="1154023"/>
          </a:xfrm>
          <a:prstGeom prst="rect">
            <a:avLst/>
          </a:prstGeom>
        </p:spPr>
        <p:txBody>
          <a:bodyPr>
            <a:normAutofit/>
          </a:bodyPr>
          <a:lstStyle>
            <a:lvl1pPr marL="0" indent="0" algn="ctr">
              <a:buNone/>
              <a:defRPr sz="1400">
                <a:solidFill>
                  <a:schemeClr val="tx2"/>
                </a:solidFill>
              </a:defRPr>
            </a:lvl1pPr>
          </a:lstStyle>
          <a:p>
            <a:pPr lvl="0"/>
            <a:endParaRPr lang="zh-CN" altLang="en-US" dirty="0"/>
          </a:p>
        </p:txBody>
      </p:sp>
      <p:sp>
        <p:nvSpPr>
          <p:cNvPr id="29" name="文本占位符 2"/>
          <p:cNvSpPr>
            <a:spLocks noGrp="1"/>
          </p:cNvSpPr>
          <p:nvPr>
            <p:ph type="body" sz="quarter" idx="67"/>
          </p:nvPr>
        </p:nvSpPr>
        <p:spPr>
          <a:xfrm>
            <a:off x="8771066" y="4249489"/>
            <a:ext cx="2132762" cy="1154023"/>
          </a:xfrm>
          <a:prstGeom prst="rect">
            <a:avLst/>
          </a:prstGeom>
        </p:spPr>
        <p:txBody>
          <a:bodyPr>
            <a:normAutofit/>
          </a:bodyPr>
          <a:lstStyle>
            <a:lvl1pPr marL="0" indent="0" algn="ctr">
              <a:buNone/>
              <a:defRPr sz="1400">
                <a:solidFill>
                  <a:schemeClr val="tx2"/>
                </a:solidFill>
              </a:defRPr>
            </a:lvl1pP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单标题-左右双图">
    <p:bg>
      <p:bgRef idx="1001">
        <a:schemeClr val="bg1"/>
      </p:bgRef>
    </p:bg>
    <p:spTree>
      <p:nvGrpSpPr>
        <p:cNvPr id="1" name=""/>
        <p:cNvGrpSpPr/>
        <p:nvPr/>
      </p:nvGrpSpPr>
      <p:grpSpPr>
        <a:xfrm>
          <a:off x="0" y="0"/>
          <a:ext cx="0" cy="0"/>
          <a:chOff x="0" y="0"/>
          <a:chExt cx="0" cy="0"/>
        </a:xfrm>
      </p:grpSpPr>
      <p:cxnSp>
        <p:nvCxnSpPr>
          <p:cNvPr id="18" name="直接连接符 17"/>
          <p:cNvCxnSpPr/>
          <p:nvPr userDrawn="1"/>
        </p:nvCxnSpPr>
        <p:spPr bwMode="auto">
          <a:xfrm>
            <a:off x="2066925" y="812775"/>
            <a:ext cx="10129309" cy="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1" name="矩形 2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2" name="直接连接符 21"/>
          <p:cNvCxnSpPr>
            <a:endCxn id="21"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3"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84" name="标题 1"/>
          <p:cNvSpPr>
            <a:spLocks noGrp="1"/>
          </p:cNvSpPr>
          <p:nvPr>
            <p:ph type="title"/>
          </p:nvPr>
        </p:nvSpPr>
        <p:spPr>
          <a:xfrm>
            <a:off x="1710690"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1" name="文本占位符 30"/>
          <p:cNvSpPr>
            <a:spLocks noGrp="1"/>
          </p:cNvSpPr>
          <p:nvPr>
            <p:ph type="body" sz="quarter" idx="11" hasCustomPrompt="1"/>
          </p:nvPr>
        </p:nvSpPr>
        <p:spPr>
          <a:xfrm>
            <a:off x="7696066" y="2040922"/>
            <a:ext cx="861856" cy="624644"/>
          </a:xfrm>
          <a:prstGeom prst="rect">
            <a:avLst/>
          </a:prstGeom>
        </p:spPr>
        <p:txBody>
          <a:bodyPr/>
          <a:lstStyle>
            <a:lvl1pPr marL="0" indent="0">
              <a:buNone/>
              <a:defRPr sz="3600" b="1">
                <a:solidFill>
                  <a:schemeClr val="accent1"/>
                </a:solidFill>
                <a:latin typeface="+mj-ea"/>
                <a:ea typeface="+mj-ea"/>
              </a:defRPr>
            </a:lvl1pPr>
          </a:lstStyle>
          <a:p>
            <a:pPr lvl="0"/>
            <a:r>
              <a:rPr lang="en-US" altLang="zh-CN" dirty="0"/>
              <a:t>01</a:t>
            </a:r>
            <a:endParaRPr lang="zh-CN" altLang="en-US" dirty="0"/>
          </a:p>
        </p:txBody>
      </p:sp>
      <p:sp>
        <p:nvSpPr>
          <p:cNvPr id="72" name="文本占位符 30"/>
          <p:cNvSpPr>
            <a:spLocks noGrp="1"/>
          </p:cNvSpPr>
          <p:nvPr>
            <p:ph type="body" sz="quarter" idx="13" hasCustomPrompt="1"/>
          </p:nvPr>
        </p:nvSpPr>
        <p:spPr>
          <a:xfrm>
            <a:off x="2867697" y="2773700"/>
            <a:ext cx="861856" cy="624644"/>
          </a:xfrm>
          <a:prstGeom prst="rect">
            <a:avLst/>
          </a:prstGeom>
        </p:spPr>
        <p:txBody>
          <a:bodyPr/>
          <a:lstStyle>
            <a:lvl1pPr marL="0" indent="0">
              <a:buNone/>
              <a:defRPr sz="3600" b="1">
                <a:solidFill>
                  <a:schemeClr val="accent2"/>
                </a:solidFill>
                <a:latin typeface="+mj-ea"/>
                <a:ea typeface="+mj-ea"/>
              </a:defRPr>
            </a:lvl1pPr>
          </a:lstStyle>
          <a:p>
            <a:pPr lvl="0"/>
            <a:r>
              <a:rPr lang="en-US" altLang="zh-CN" dirty="0"/>
              <a:t>02</a:t>
            </a:r>
            <a:endParaRPr lang="zh-CN" altLang="en-US" dirty="0"/>
          </a:p>
        </p:txBody>
      </p:sp>
      <p:sp>
        <p:nvSpPr>
          <p:cNvPr id="74" name="文本占位符 30"/>
          <p:cNvSpPr>
            <a:spLocks noGrp="1"/>
          </p:cNvSpPr>
          <p:nvPr>
            <p:ph type="body" sz="quarter" idx="14" hasCustomPrompt="1"/>
          </p:nvPr>
        </p:nvSpPr>
        <p:spPr>
          <a:xfrm>
            <a:off x="7658762" y="3765747"/>
            <a:ext cx="861856" cy="624644"/>
          </a:xfrm>
          <a:prstGeom prst="rect">
            <a:avLst/>
          </a:prstGeom>
        </p:spPr>
        <p:txBody>
          <a:bodyPr/>
          <a:lstStyle>
            <a:lvl1pPr marL="0" indent="0">
              <a:buNone/>
              <a:defRPr sz="3600" b="1">
                <a:solidFill>
                  <a:schemeClr val="accent3"/>
                </a:solidFill>
                <a:latin typeface="+mj-ea"/>
                <a:ea typeface="+mj-ea"/>
              </a:defRPr>
            </a:lvl1pPr>
          </a:lstStyle>
          <a:p>
            <a:pPr lvl="0"/>
            <a:r>
              <a:rPr lang="en-US" altLang="zh-CN" dirty="0"/>
              <a:t>03</a:t>
            </a:r>
            <a:endParaRPr lang="zh-CN" altLang="en-US" dirty="0"/>
          </a:p>
        </p:txBody>
      </p:sp>
      <p:sp>
        <p:nvSpPr>
          <p:cNvPr id="75" name="文本占位符 30"/>
          <p:cNvSpPr>
            <a:spLocks noGrp="1"/>
          </p:cNvSpPr>
          <p:nvPr>
            <p:ph type="body" sz="quarter" idx="15" hasCustomPrompt="1"/>
          </p:nvPr>
        </p:nvSpPr>
        <p:spPr>
          <a:xfrm>
            <a:off x="2801634" y="4561403"/>
            <a:ext cx="861856" cy="624644"/>
          </a:xfrm>
          <a:prstGeom prst="rect">
            <a:avLst/>
          </a:prstGeom>
        </p:spPr>
        <p:txBody>
          <a:bodyPr/>
          <a:lstStyle>
            <a:lvl1pPr marL="0" indent="0">
              <a:buNone/>
              <a:defRPr sz="3600" b="1">
                <a:solidFill>
                  <a:schemeClr val="accent4"/>
                </a:solidFill>
                <a:latin typeface="+mj-ea"/>
                <a:ea typeface="+mj-ea"/>
              </a:defRPr>
            </a:lvl1pPr>
          </a:lstStyle>
          <a:p>
            <a:pPr lvl="0"/>
            <a:r>
              <a:rPr lang="en-US" altLang="zh-CN" dirty="0"/>
              <a:t>04</a:t>
            </a:r>
            <a:endParaRPr lang="zh-CN" altLang="en-US" dirty="0"/>
          </a:p>
        </p:txBody>
      </p:sp>
      <p:sp>
        <p:nvSpPr>
          <p:cNvPr id="26" name="文本占位符 51"/>
          <p:cNvSpPr>
            <a:spLocks noGrp="1"/>
          </p:cNvSpPr>
          <p:nvPr>
            <p:ph type="body" sz="quarter" idx="12" hasCustomPrompt="1"/>
          </p:nvPr>
        </p:nvSpPr>
        <p:spPr>
          <a:xfrm>
            <a:off x="1929406" y="1773071"/>
            <a:ext cx="2681288" cy="927783"/>
          </a:xfrm>
          <a:prstGeom prst="rect">
            <a:avLst/>
          </a:prstGeom>
        </p:spPr>
        <p:txBody>
          <a:bodyPr>
            <a:normAutofit/>
          </a:bodyPr>
          <a:lstStyle>
            <a:lvl1pPr marL="0" indent="0" algn="ctr">
              <a:lnSpc>
                <a:spcPct val="130000"/>
              </a:lnSpc>
              <a:spcBef>
                <a:spcPts val="0"/>
              </a:spcBef>
              <a:buFontTx/>
              <a:buNone/>
              <a:defRPr sz="1400">
                <a:solidFill>
                  <a:schemeClr val="tx2"/>
                </a:solidFill>
              </a:defRPr>
            </a:lvl1pPr>
          </a:lstStyle>
          <a:p>
            <a:pPr lvl="0"/>
            <a:r>
              <a:rPr lang="zh-CN" altLang="en-US" dirty="0"/>
              <a:t>单击此处添加文字阐述，添加简短问题说明文字，具体说明文字在此处，添加此处</a:t>
            </a:r>
          </a:p>
        </p:txBody>
      </p:sp>
      <p:sp>
        <p:nvSpPr>
          <p:cNvPr id="27" name="文本占位符 51"/>
          <p:cNvSpPr>
            <a:spLocks noGrp="1"/>
          </p:cNvSpPr>
          <p:nvPr>
            <p:ph type="body" sz="quarter" idx="17" hasCustomPrompt="1"/>
          </p:nvPr>
        </p:nvSpPr>
        <p:spPr>
          <a:xfrm>
            <a:off x="6709078" y="2753555"/>
            <a:ext cx="2681288" cy="927783"/>
          </a:xfrm>
          <a:prstGeom prst="rect">
            <a:avLst/>
          </a:prstGeom>
        </p:spPr>
        <p:txBody>
          <a:bodyPr>
            <a:normAutofit/>
          </a:bodyPr>
          <a:lstStyle>
            <a:lvl1pPr marL="0" indent="0" algn="ctr">
              <a:lnSpc>
                <a:spcPct val="130000"/>
              </a:lnSpc>
              <a:spcBef>
                <a:spcPts val="0"/>
              </a:spcBef>
              <a:buFontTx/>
              <a:buNone/>
              <a:defRPr sz="1400">
                <a:solidFill>
                  <a:schemeClr val="tx2"/>
                </a:solidFill>
              </a:defRPr>
            </a:lvl1pPr>
          </a:lstStyle>
          <a:p>
            <a:pPr lvl="0"/>
            <a:r>
              <a:rPr lang="zh-CN" altLang="en-US" dirty="0"/>
              <a:t>单击此处添加文字阐述，添加简短问题说明文字，具体说明文字在此处，添加此处</a:t>
            </a:r>
          </a:p>
        </p:txBody>
      </p:sp>
      <p:sp>
        <p:nvSpPr>
          <p:cNvPr id="28" name="文本占位符 51"/>
          <p:cNvSpPr>
            <a:spLocks noGrp="1"/>
          </p:cNvSpPr>
          <p:nvPr>
            <p:ph type="body" sz="quarter" idx="18" hasCustomPrompt="1"/>
          </p:nvPr>
        </p:nvSpPr>
        <p:spPr>
          <a:xfrm>
            <a:off x="1848047" y="3562240"/>
            <a:ext cx="2681288" cy="927783"/>
          </a:xfrm>
          <a:prstGeom prst="rect">
            <a:avLst/>
          </a:prstGeom>
        </p:spPr>
        <p:txBody>
          <a:bodyPr>
            <a:normAutofit/>
          </a:bodyPr>
          <a:lstStyle>
            <a:lvl1pPr marL="0" indent="0" algn="ctr">
              <a:lnSpc>
                <a:spcPct val="130000"/>
              </a:lnSpc>
              <a:spcBef>
                <a:spcPts val="0"/>
              </a:spcBef>
              <a:buFontTx/>
              <a:buNone/>
              <a:defRPr sz="1400">
                <a:solidFill>
                  <a:schemeClr val="tx2"/>
                </a:solidFill>
              </a:defRPr>
            </a:lvl1pPr>
          </a:lstStyle>
          <a:p>
            <a:pPr lvl="0"/>
            <a:r>
              <a:rPr lang="zh-CN" altLang="en-US" dirty="0"/>
              <a:t>单击此处添加文字阐述，添加简短问题说明文字，具体说明文字在此处，添加此处</a:t>
            </a:r>
          </a:p>
        </p:txBody>
      </p:sp>
      <p:sp>
        <p:nvSpPr>
          <p:cNvPr id="29" name="文本占位符 51"/>
          <p:cNvSpPr>
            <a:spLocks noGrp="1"/>
          </p:cNvSpPr>
          <p:nvPr>
            <p:ph type="body" sz="quarter" idx="19" hasCustomPrompt="1"/>
          </p:nvPr>
        </p:nvSpPr>
        <p:spPr>
          <a:xfrm>
            <a:off x="6709078" y="4500794"/>
            <a:ext cx="2681288" cy="927783"/>
          </a:xfrm>
          <a:prstGeom prst="rect">
            <a:avLst/>
          </a:prstGeom>
        </p:spPr>
        <p:txBody>
          <a:bodyPr>
            <a:normAutofit/>
          </a:bodyPr>
          <a:lstStyle>
            <a:lvl1pPr marL="0" indent="0" algn="ctr">
              <a:lnSpc>
                <a:spcPct val="130000"/>
              </a:lnSpc>
              <a:spcBef>
                <a:spcPts val="0"/>
              </a:spcBef>
              <a:buFontTx/>
              <a:buNone/>
              <a:defRPr sz="1400">
                <a:solidFill>
                  <a:schemeClr val="tx2"/>
                </a:solidFill>
              </a:defRPr>
            </a:lvl1pPr>
          </a:lstStyle>
          <a:p>
            <a:pPr lvl="0"/>
            <a:r>
              <a:rPr lang="zh-CN" altLang="en-US" dirty="0"/>
              <a:t>单击此处添加文字阐述，添加简短问题说明文字，具体说明文字在此处，添加此处</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2.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2.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3.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占位符 30"/>
          <p:cNvPicPr>
            <a:picLocks noChangeAspect="1"/>
          </p:cNvPicPr>
          <p:nvPr userDrawn="1"/>
        </p:nvPicPr>
        <p:blipFill>
          <a:blip r:embed="rId32" cstate="email"/>
          <a:srcRect/>
          <a:stretch>
            <a:fillRect/>
          </a:stretch>
        </p:blipFill>
        <p:spPr>
          <a:xfrm>
            <a:off x="0" y="5291667"/>
            <a:ext cx="10541001" cy="1566333"/>
          </a:xfrm>
          <a:prstGeom prst="rect">
            <a:avLst/>
          </a:prstGeom>
        </p:spPr>
      </p:pic>
      <p:pic>
        <p:nvPicPr>
          <p:cNvPr id="5" name="图片 26" descr="宝信软件logo-高"/>
          <p:cNvPicPr>
            <a:picLocks noChangeAspect="1" noChangeArrowheads="1"/>
          </p:cNvPicPr>
          <p:nvPr userDrawn="1"/>
        </p:nvPicPr>
        <p:blipFill>
          <a:blip r:embed="rId33" cstate="hqprint">
            <a:extLst>
              <a:ext uri="{28A0092B-C50C-407E-A947-70E740481C1C}">
                <a14:useLocalDpi xmlns:a14="http://schemas.microsoft.com/office/drawing/2010/main" val="0"/>
              </a:ext>
            </a:extLst>
          </a:blip>
          <a:srcRect/>
          <a:stretch>
            <a:fillRect/>
          </a:stretch>
        </p:blipFill>
        <p:spPr bwMode="auto">
          <a:xfrm>
            <a:off x="10027246" y="215180"/>
            <a:ext cx="1867574" cy="4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4"/>
          <p:cNvSpPr txBox="1"/>
          <p:nvPr userDrawn="1"/>
        </p:nvSpPr>
        <p:spPr>
          <a:xfrm>
            <a:off x="11035029" y="6278062"/>
            <a:ext cx="571500" cy="327692"/>
          </a:xfrm>
          <a:prstGeom prst="rect">
            <a:avLst/>
          </a:prstGeom>
        </p:spPr>
        <p:txBody>
          <a:bodyPr vert="horz" lIns="91440" tIns="45720" rIns="91440" bIns="4572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fld id="{C136B7D2-B98C-44FD-8D04-7EC62A564975}" type="slidenum">
              <a:rPr kumimoji="0" lang="en-US" sz="1600" b="1" i="0" u="none" strike="noStrike" kern="1200" cap="none" spc="0" normalizeH="0" baseline="0" noProof="0" smtClean="0">
                <a:ln>
                  <a:noFill/>
                </a:ln>
                <a:solidFill>
                  <a:srgbClr val="595959"/>
                </a:solidFill>
                <a:effectLst/>
                <a:uLnTx/>
                <a:uFillTx/>
                <a:latin typeface="Roboto Condensed"/>
                <a:ea typeface="微软雅黑 Light" panose="020B0502040204020203" charset="-122"/>
                <a:cs typeface="+mn-cs"/>
              </a:rPr>
              <a:t>‹#›</a:t>
            </a:fld>
            <a:endParaRPr kumimoji="0" lang="en-US" sz="1200" b="1" i="0" u="none" strike="noStrike" kern="1200" cap="none" spc="0" normalizeH="0" baseline="0" noProof="0" dirty="0">
              <a:ln>
                <a:noFill/>
              </a:ln>
              <a:solidFill>
                <a:srgbClr val="595959"/>
              </a:solidFill>
              <a:effectLst/>
              <a:uLnTx/>
              <a:uFillTx/>
              <a:latin typeface="Roboto Condensed"/>
              <a:ea typeface="微软雅黑 Light" panose="020B0502040204020203"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26" descr="宝信软件logo-高"/>
          <p:cNvPicPr>
            <a:picLocks noChangeAspect="1" noChangeArrowheads="1"/>
          </p:cNvPicPr>
          <p:nvPr userDrawn="1"/>
        </p:nvPicPr>
        <p:blipFill>
          <a:blip r:embed="rId7" cstate="hqprint">
            <a:extLst>
              <a:ext uri="{28A0092B-C50C-407E-A947-70E740481C1C}">
                <a14:useLocalDpi xmlns:a14="http://schemas.microsoft.com/office/drawing/2010/main" val="0"/>
              </a:ext>
            </a:extLst>
          </a:blip>
          <a:srcRect/>
          <a:stretch>
            <a:fillRect/>
          </a:stretch>
        </p:blipFill>
        <p:spPr bwMode="auto">
          <a:xfrm>
            <a:off x="10027246" y="215180"/>
            <a:ext cx="1867574" cy="4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4"/>
          <p:cNvSpPr txBox="1"/>
          <p:nvPr userDrawn="1"/>
        </p:nvSpPr>
        <p:spPr>
          <a:xfrm>
            <a:off x="11035029" y="6278062"/>
            <a:ext cx="571500" cy="327692"/>
          </a:xfrm>
          <a:prstGeom prst="rect">
            <a:avLst/>
          </a:prstGeom>
        </p:spPr>
        <p:txBody>
          <a:bodyPr vert="horz" lIns="91440" tIns="45720" rIns="91440" bIns="4572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fld id="{C136B7D2-B98C-44FD-8D04-7EC62A564975}" type="slidenum">
              <a:rPr kumimoji="0" lang="en-US" sz="1600" b="1" i="0" u="none" strike="noStrike" kern="1200" cap="none" spc="0" normalizeH="0" baseline="0" noProof="0" smtClean="0">
                <a:ln>
                  <a:noFill/>
                </a:ln>
                <a:solidFill>
                  <a:srgbClr val="595959"/>
                </a:solidFill>
                <a:effectLst/>
                <a:uLnTx/>
                <a:uFillTx/>
                <a:latin typeface="Roboto Condensed"/>
                <a:ea typeface="微软雅黑 Light" panose="020B0502040204020203" charset="-122"/>
                <a:cs typeface="+mn-cs"/>
              </a:rPr>
              <a:t>‹#›</a:t>
            </a:fld>
            <a:endParaRPr kumimoji="0" lang="en-US" sz="1200" b="1" i="0" u="none" strike="noStrike" kern="1200" cap="none" spc="0" normalizeH="0" baseline="0" noProof="0" dirty="0">
              <a:ln>
                <a:noFill/>
              </a:ln>
              <a:solidFill>
                <a:srgbClr val="595959"/>
              </a:solidFill>
              <a:effectLst/>
              <a:uLnTx/>
              <a:uFillTx/>
              <a:latin typeface="Roboto Condensed"/>
              <a:ea typeface="微软雅黑 Light" panose="020B0502040204020203"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9" r:id="rId4"/>
    <p:sldLayoutId id="2147483690"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2.bin"/><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6.png"/><Relationship Id="rId1" Type="http://schemas.openxmlformats.org/officeDocument/2006/relationships/slideLayout" Target="../slideLayouts/slideLayout31.xml"/><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2.xml"/><Relationship Id="rId5" Type="http://schemas.openxmlformats.org/officeDocument/2006/relationships/image" Target="../media/image36.png"/><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2.xml"/><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8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1" name="标题 10"/>
          <p:cNvSpPr>
            <a:spLocks noGrp="1"/>
          </p:cNvSpPr>
          <p:nvPr>
            <p:ph type="title"/>
          </p:nvPr>
        </p:nvSpPr>
        <p:spPr>
          <a:xfrm>
            <a:off x="838200" y="2103672"/>
            <a:ext cx="10515600" cy="815975"/>
          </a:xfrm>
        </p:spPr>
        <p:txBody>
          <a:bodyPr>
            <a:noAutofit/>
          </a:bodyPr>
          <a:lstStyle/>
          <a:p>
            <a:r>
              <a:rPr lang="zh-CN" altLang="en-CN" sz="4800" dirty="0">
                <a:effectLst/>
              </a:rPr>
              <a:t>钢铁产品</a:t>
            </a:r>
            <a:r>
              <a:rPr lang="en-US" altLang="zh-CN" sz="4800" dirty="0">
                <a:effectLst/>
              </a:rPr>
              <a:t>LCA</a:t>
            </a:r>
            <a:r>
              <a:rPr lang="zh-CN" altLang="en-US" sz="4800" dirty="0">
                <a:effectLst/>
              </a:rPr>
              <a:t>碳足迹分析</a:t>
            </a:r>
          </a:p>
        </p:txBody>
      </p:sp>
      <p:sp>
        <p:nvSpPr>
          <p:cNvPr id="12" name="文本占位符 11"/>
          <p:cNvSpPr>
            <a:spLocks noGrp="1"/>
          </p:cNvSpPr>
          <p:nvPr>
            <p:ph type="body" sz="quarter" idx="54"/>
          </p:nvPr>
        </p:nvSpPr>
        <p:spPr>
          <a:xfrm>
            <a:off x="838200" y="3027679"/>
            <a:ext cx="10515600" cy="563563"/>
          </a:xfrm>
        </p:spPr>
        <p:txBody>
          <a:bodyPr>
            <a:noAutofit/>
          </a:bodyPr>
          <a:lstStyle/>
          <a:p>
            <a:r>
              <a:rPr lang="zh-CN" altLang="en-US" sz="3600" dirty="0">
                <a:effectLst/>
              </a:rPr>
              <a:t>模型算法介绍</a:t>
            </a:r>
          </a:p>
        </p:txBody>
      </p:sp>
      <p:sp>
        <p:nvSpPr>
          <p:cNvPr id="13" name="文本占位符 12"/>
          <p:cNvSpPr>
            <a:spLocks noGrp="1"/>
          </p:cNvSpPr>
          <p:nvPr>
            <p:ph type="body" sz="quarter" idx="55"/>
          </p:nvPr>
        </p:nvSpPr>
        <p:spPr>
          <a:xfrm>
            <a:off x="4152900" y="4147067"/>
            <a:ext cx="3886200" cy="2019300"/>
          </a:xfrm>
        </p:spPr>
        <p:txBody>
          <a:bodyPr/>
          <a:lstStyle/>
          <a:p>
            <a:r>
              <a:rPr lang="zh-CN" altLang="en-US" sz="2400" dirty="0">
                <a:latin typeface="+mj-ea"/>
                <a:ea typeface="+mj-ea"/>
              </a:rPr>
              <a:t>王柘</a:t>
            </a:r>
            <a:endParaRPr lang="en-US" altLang="zh-CN" sz="2400" dirty="0">
              <a:latin typeface="+mj-ea"/>
              <a:ea typeface="+mj-ea"/>
            </a:endParaRPr>
          </a:p>
          <a:p>
            <a:r>
              <a:rPr lang="zh-CN" altLang="en-CN" dirty="0">
                <a:latin typeface="+mj-ea"/>
                <a:ea typeface="+mj-ea"/>
              </a:rPr>
              <a:t>大数据</a:t>
            </a:r>
            <a:r>
              <a:rPr lang="zh-CN" altLang="en-US" dirty="0">
                <a:latin typeface="+mj-ea"/>
                <a:ea typeface="+mj-ea"/>
              </a:rPr>
              <a:t>事业部</a:t>
            </a:r>
            <a:endParaRPr lang="en-US" altLang="zh-CN" dirty="0">
              <a:latin typeface="+mj-ea"/>
              <a:ea typeface="+mj-ea"/>
            </a:endParaRPr>
          </a:p>
          <a:p>
            <a:r>
              <a:rPr lang="zh-CN" altLang="en-US" sz="1200" dirty="0">
                <a:latin typeface="+mj-ea"/>
                <a:ea typeface="+mj-ea"/>
              </a:rPr>
              <a:t>上海宝信软件股份有限公司</a:t>
            </a:r>
            <a:endParaRPr lang="en-US" altLang="zh-CN" sz="1200" dirty="0">
              <a:latin typeface="+mj-ea"/>
              <a:ea typeface="+mj-ea"/>
            </a:endParaRPr>
          </a:p>
          <a:p>
            <a:r>
              <a:rPr lang="en-US" altLang="zh-CN" sz="1600" dirty="0">
                <a:latin typeface="+mj-ea"/>
                <a:ea typeface="+mj-ea"/>
              </a:rPr>
              <a:t>2024</a:t>
            </a:r>
            <a:r>
              <a:rPr lang="zh-CN" altLang="en-US" sz="1600" dirty="0">
                <a:latin typeface="+mj-ea"/>
                <a:ea typeface="+mj-ea"/>
              </a:rPr>
              <a:t>年</a:t>
            </a:r>
            <a:r>
              <a:rPr lang="en-US" altLang="zh-CN" sz="1600" dirty="0">
                <a:latin typeface="+mj-ea"/>
                <a:ea typeface="+mj-ea"/>
              </a:rPr>
              <a:t>6</a:t>
            </a:r>
            <a:r>
              <a:rPr lang="zh-CN" altLang="en-US" sz="1600" dirty="0">
                <a:latin typeface="+mj-ea"/>
                <a:ea typeface="+mj-ea"/>
              </a:rPr>
              <a:t>月</a:t>
            </a:r>
            <a:r>
              <a:rPr lang="en-US" altLang="zh-CN" sz="1600" dirty="0">
                <a:latin typeface="+mj-ea"/>
                <a:ea typeface="+mj-ea"/>
              </a:rPr>
              <a:t>21</a:t>
            </a:r>
            <a:r>
              <a:rPr lang="zh-CN" altLang="en-US" sz="1600" dirty="0">
                <a:latin typeface="+mj-ea"/>
                <a:ea typeface="+mj-ea"/>
              </a:rPr>
              <a:t>日</a:t>
            </a:r>
          </a:p>
        </p:txBody>
      </p:sp>
      <p:grpSp>
        <p:nvGrpSpPr>
          <p:cNvPr id="9" name="组合 8"/>
          <p:cNvGrpSpPr/>
          <p:nvPr/>
        </p:nvGrpSpPr>
        <p:grpSpPr>
          <a:xfrm>
            <a:off x="9557754" y="591867"/>
            <a:ext cx="2018501" cy="735087"/>
            <a:chOff x="9395522" y="771440"/>
            <a:chExt cx="2018501" cy="735087"/>
          </a:xfrm>
        </p:grpSpPr>
        <p:pic>
          <p:nvPicPr>
            <p:cNvPr id="10" name="图片 26" descr="宝信软件logo-高"/>
            <p:cNvPicPr>
              <a:picLocks noChangeAspect="1" noChangeArrowheads="1"/>
            </p:cNvPicPr>
            <p:nvPr/>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470986" y="771440"/>
              <a:ext cx="1867574" cy="4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9395522" y="1244917"/>
              <a:ext cx="2018501" cy="261610"/>
            </a:xfrm>
            <a:prstGeom prst="rect">
              <a:avLst/>
            </a:prstGeom>
            <a:noFill/>
          </p:spPr>
          <p:txBody>
            <a:bodyPr wrap="none" rtlCol="0">
              <a:spAutoFit/>
            </a:bodyPr>
            <a:lstStyle/>
            <a:p>
              <a:r>
                <a:rPr lang="zh-CN" altLang="en-US" sz="1100" dirty="0">
                  <a:latin typeface="+mj-ea"/>
                  <a:ea typeface="+mj-ea"/>
                </a:rPr>
                <a:t>让中国制造和城市生活更智慧</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2916183" cy="502445"/>
          </a:xfrm>
        </p:spPr>
        <p:txBody>
          <a:bodyPr/>
          <a:lstStyle/>
          <a:p>
            <a:r>
              <a:rPr lang="en-CN" dirty="0"/>
              <a:t>目标与范围的定义</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sp>
        <p:nvSpPr>
          <p:cNvPr id="7" name="矩形 5">
            <a:extLst>
              <a:ext uri="{FF2B5EF4-FFF2-40B4-BE49-F238E27FC236}">
                <a16:creationId xmlns:a16="http://schemas.microsoft.com/office/drawing/2014/main" id="{1F417A9E-135F-ABD9-4E7E-E588BE09AF3C}"/>
              </a:ext>
            </a:extLst>
          </p:cNvPr>
          <p:cNvSpPr>
            <a:spLocks noChangeArrowheads="1"/>
          </p:cNvSpPr>
          <p:nvPr/>
        </p:nvSpPr>
        <p:spPr bwMode="auto">
          <a:xfrm>
            <a:off x="1084157" y="1448469"/>
            <a:ext cx="9925776" cy="448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研究的目的：</a:t>
            </a:r>
            <a:r>
              <a:rPr lang="zh-CN" altLang="en-US" sz="2400" dirty="0">
                <a:solidFill>
                  <a:schemeClr val="accent4"/>
                </a:solidFill>
                <a:latin typeface="微软雅黑" panose="020B0503020204020204" pitchFamily="34" charset="-122"/>
                <a:ea typeface="微软雅黑" panose="020B0503020204020204" pitchFamily="34" charset="-122"/>
              </a:rPr>
              <a:t>获得钢铁产品的生命周期碳足迹</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研究的产品对象：</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钢铁生产中所使用的由能辅工序生产的的</a:t>
            </a:r>
            <a:r>
              <a:rPr lang="zh-CN" altLang="en-US" sz="2400" dirty="0">
                <a:solidFill>
                  <a:srgbClr val="C00000"/>
                </a:solidFill>
                <a:latin typeface="微软雅黑" panose="020B0503020204020204" pitchFamily="34" charset="-122"/>
                <a:ea typeface="微软雅黑" panose="020B0503020204020204" pitchFamily="34" charset="-122"/>
              </a:rPr>
              <a:t>能源产品</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钢铁生产中主工序所产出的各类</a:t>
            </a:r>
            <a:r>
              <a:rPr lang="zh-CN" altLang="en-US" sz="2400" dirty="0">
                <a:solidFill>
                  <a:srgbClr val="C00000"/>
                </a:solidFill>
                <a:latin typeface="微软雅黑" panose="020B0503020204020204" pitchFamily="34" charset="-122"/>
                <a:ea typeface="微软雅黑" panose="020B0503020204020204" pitchFamily="34" charset="-122"/>
              </a:rPr>
              <a:t>钢铁产品</a:t>
            </a:r>
            <a:endParaRPr lang="en-US" altLang="zh-CN" sz="2400" dirty="0">
              <a:solidFill>
                <a:srgbClr val="C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研究的功能单位：</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rgbClr val="C00000"/>
                </a:solidFill>
                <a:latin typeface="微软雅黑" panose="020B0503020204020204" pitchFamily="34" charset="-122"/>
                <a:ea typeface="微软雅黑" panose="020B0503020204020204" pitchFamily="34" charset="-122"/>
              </a:rPr>
              <a:t>单位质量</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能量</a:t>
            </a:r>
            <a:r>
              <a:rPr lang="zh-CN" altLang="en-US" sz="2400" dirty="0">
                <a:solidFill>
                  <a:schemeClr val="accent4"/>
                </a:solidFill>
                <a:latin typeface="微软雅黑" panose="020B0503020204020204" pitchFamily="34" charset="-122"/>
                <a:ea typeface="微软雅黑" panose="020B0503020204020204" pitchFamily="34" charset="-122"/>
              </a:rPr>
              <a:t>的产品，如：</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度（千瓦时）的电力、</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吨铁水</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钢卷等</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研究的系统边界：</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从摇篮到大门</a:t>
            </a:r>
            <a:r>
              <a:rPr lang="zh-CN" altLang="en-US" sz="2400" dirty="0">
                <a:solidFill>
                  <a:schemeClr val="accent4"/>
                </a:solidFill>
                <a:latin typeface="微软雅黑" panose="020B0503020204020204" pitchFamily="34" charset="-122"/>
                <a:ea typeface="微软雅黑" panose="020B0503020204020204" pitchFamily="34" charset="-122"/>
              </a:rPr>
              <a:t>”，包括上游开采、运输，厂内处理加工、生产过程等</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3014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炼铁厂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焦炉</a:t>
            </a:r>
            <a:r>
              <a:rPr lang="en-US" altLang="zh-CN" sz="2400" b="1" dirty="0">
                <a:solidFill>
                  <a:schemeClr val="accent4"/>
                </a:solidFill>
                <a:latin typeface="微软雅黑" panose="020B0503020204020204" pitchFamily="34" charset="-122"/>
                <a:ea typeface="微软雅黑" panose="020B0503020204020204" pitchFamily="34" charset="-122"/>
              </a:rPr>
              <a:t>-1CO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运输负荷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2" name="Table 1">
            <a:extLst>
              <a:ext uri="{FF2B5EF4-FFF2-40B4-BE49-F238E27FC236}">
                <a16:creationId xmlns:a16="http://schemas.microsoft.com/office/drawing/2014/main" id="{C818C99A-1E23-C0E8-ECF6-B19DF9631DD9}"/>
              </a:ext>
            </a:extLst>
          </p:cNvPr>
          <p:cNvGraphicFramePr>
            <a:graphicFrameLocks noGrp="1"/>
          </p:cNvGraphicFramePr>
          <p:nvPr>
            <p:extLst>
              <p:ext uri="{D42A27DB-BD31-4B8C-83A1-F6EECF244321}">
                <p14:modId xmlns:p14="http://schemas.microsoft.com/office/powerpoint/2010/main" val="3954938177"/>
              </p:ext>
            </p:extLst>
          </p:nvPr>
        </p:nvGraphicFramePr>
        <p:xfrm>
          <a:off x="2413747" y="2927032"/>
          <a:ext cx="7266595" cy="1003935"/>
        </p:xfrm>
        <a:graphic>
          <a:graphicData uri="http://schemas.openxmlformats.org/drawingml/2006/table">
            <a:tbl>
              <a:tblPr>
                <a:tableStyleId>{ED083AE6-46FA-4A59-8FB0-9F97EB10719F}</a:tableStyleId>
              </a:tblPr>
              <a:tblGrid>
                <a:gridCol w="1038085">
                  <a:extLst>
                    <a:ext uri="{9D8B030D-6E8A-4147-A177-3AD203B41FA5}">
                      <a16:colId xmlns:a16="http://schemas.microsoft.com/office/drawing/2014/main" val="4237051735"/>
                    </a:ext>
                  </a:extLst>
                </a:gridCol>
                <a:gridCol w="1038085">
                  <a:extLst>
                    <a:ext uri="{9D8B030D-6E8A-4147-A177-3AD203B41FA5}">
                      <a16:colId xmlns:a16="http://schemas.microsoft.com/office/drawing/2014/main" val="2429788513"/>
                    </a:ext>
                  </a:extLst>
                </a:gridCol>
                <a:gridCol w="1038085">
                  <a:extLst>
                    <a:ext uri="{9D8B030D-6E8A-4147-A177-3AD203B41FA5}">
                      <a16:colId xmlns:a16="http://schemas.microsoft.com/office/drawing/2014/main" val="3885900925"/>
                    </a:ext>
                  </a:extLst>
                </a:gridCol>
                <a:gridCol w="1038085">
                  <a:extLst>
                    <a:ext uri="{9D8B030D-6E8A-4147-A177-3AD203B41FA5}">
                      <a16:colId xmlns:a16="http://schemas.microsoft.com/office/drawing/2014/main" val="139289754"/>
                    </a:ext>
                  </a:extLst>
                </a:gridCol>
                <a:gridCol w="1038085">
                  <a:extLst>
                    <a:ext uri="{9D8B030D-6E8A-4147-A177-3AD203B41FA5}">
                      <a16:colId xmlns:a16="http://schemas.microsoft.com/office/drawing/2014/main" val="2368813894"/>
                    </a:ext>
                  </a:extLst>
                </a:gridCol>
                <a:gridCol w="1038085">
                  <a:extLst>
                    <a:ext uri="{9D8B030D-6E8A-4147-A177-3AD203B41FA5}">
                      <a16:colId xmlns:a16="http://schemas.microsoft.com/office/drawing/2014/main" val="2355115613"/>
                    </a:ext>
                  </a:extLst>
                </a:gridCol>
                <a:gridCol w="1038085">
                  <a:extLst>
                    <a:ext uri="{9D8B030D-6E8A-4147-A177-3AD203B41FA5}">
                      <a16:colId xmlns:a16="http://schemas.microsoft.com/office/drawing/2014/main" val="1431513108"/>
                    </a:ext>
                  </a:extLst>
                </a:gridCol>
              </a:tblGrid>
              <a:tr h="177800">
                <a:tc>
                  <a:txBody>
                    <a:bodyPr/>
                    <a:lstStyle/>
                    <a:p>
                      <a:pPr algn="ctr" fontAlgn="t"/>
                      <a:r>
                        <a:rPr lang="zh-CN" altLang="en-US" sz="1600" u="none" strike="noStrike">
                          <a:effectLst/>
                        </a:rPr>
                        <a:t>数据项名称</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-1</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-2</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dirty="0">
                          <a:effectLst/>
                        </a:rPr>
                        <a:t>海运运输距离</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solidFill>
                      <a:schemeClr val="accent1">
                        <a:lumMod val="40000"/>
                        <a:lumOff val="60000"/>
                      </a:schemeClr>
                    </a:solidFill>
                  </a:tcPr>
                </a:tc>
                <a:tc>
                  <a:txBody>
                    <a:bodyPr/>
                    <a:lstStyle/>
                    <a:p>
                      <a:pPr algn="ctr" fontAlgn="t"/>
                      <a:r>
                        <a:rPr lang="zh-CN" altLang="en-US" sz="1600" u="none" strike="noStrike" dirty="0">
                          <a:effectLst/>
                        </a:rPr>
                        <a:t>火车运输距离</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solidFill>
                      <a:schemeClr val="accent1">
                        <a:lumMod val="40000"/>
                        <a:lumOff val="60000"/>
                      </a:schemeClr>
                    </a:solidFill>
                  </a:tcPr>
                </a:tc>
                <a:tc>
                  <a:txBody>
                    <a:bodyPr/>
                    <a:lstStyle/>
                    <a:p>
                      <a:pPr algn="ctr" fontAlgn="t"/>
                      <a:r>
                        <a:rPr lang="zh-CN" altLang="en-US" sz="1600" u="none" strike="noStrike" dirty="0">
                          <a:effectLst/>
                        </a:rPr>
                        <a:t>卡车运输距离</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solidFill>
                      <a:schemeClr val="accent1">
                        <a:lumMod val="40000"/>
                        <a:lumOff val="60000"/>
                      </a:schemeClr>
                    </a:solidFill>
                  </a:tcPr>
                </a:tc>
                <a:tc>
                  <a:txBody>
                    <a:bodyPr/>
                    <a:lstStyle/>
                    <a:p>
                      <a:pPr algn="ctr" fontAlgn="t"/>
                      <a:r>
                        <a:rPr lang="zh-CN" altLang="en-US" sz="1600" u="none" strike="noStrike" dirty="0">
                          <a:effectLst/>
                        </a:rPr>
                        <a:t>河运运输距离</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solidFill>
                      <a:schemeClr val="accent1">
                        <a:lumMod val="40000"/>
                        <a:lumOff val="60000"/>
                      </a:schemeClr>
                    </a:solidFill>
                  </a:tcPr>
                </a:tc>
                <a:extLst>
                  <a:ext uri="{0D108BD9-81ED-4DB2-BD59-A6C34878D82A}">
                    <a16:rowId xmlns:a16="http://schemas.microsoft.com/office/drawing/2014/main" val="2434426386"/>
                  </a:ext>
                </a:extLst>
              </a:tr>
              <a:tr h="177800">
                <a:tc>
                  <a:txBody>
                    <a:bodyPr/>
                    <a:lstStyle/>
                    <a:p>
                      <a:pPr algn="ctr" fontAlgn="t"/>
                      <a:r>
                        <a:rPr lang="zh-CN" altLang="en-US" sz="1600" u="none" strike="noStrike">
                          <a:effectLst/>
                        </a:rPr>
                        <a:t>其他煤制品</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0.004075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0.004067</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72.91984</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40000"/>
                        <a:lumOff val="60000"/>
                      </a:schemeClr>
                    </a:solidFill>
                  </a:tcPr>
                </a:tc>
                <a:tc>
                  <a:txBody>
                    <a:bodyPr/>
                    <a:lstStyle/>
                    <a:p>
                      <a:pPr algn="r" fontAlgn="b"/>
                      <a:r>
                        <a:rPr lang="en-CN" sz="1600" u="none" strike="noStrike">
                          <a:effectLst/>
                        </a:rPr>
                        <a:t>68.3828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40000"/>
                        <a:lumOff val="60000"/>
                      </a:schemeClr>
                    </a:solidFill>
                  </a:tcPr>
                </a:tc>
                <a:tc>
                  <a:txBody>
                    <a:bodyPr/>
                    <a:lstStyle/>
                    <a:p>
                      <a:pPr algn="r" fontAlgn="b"/>
                      <a:r>
                        <a:rPr lang="en-CN" sz="1600" u="none" strike="noStrike">
                          <a:effectLst/>
                        </a:rPr>
                        <a:t>0</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40000"/>
                        <a:lumOff val="60000"/>
                      </a:schemeClr>
                    </a:solidFill>
                  </a:tcPr>
                </a:tc>
                <a:tc>
                  <a:txBody>
                    <a:bodyPr/>
                    <a:lstStyle/>
                    <a:p>
                      <a:pPr algn="r" fontAlgn="b"/>
                      <a:r>
                        <a:rPr lang="en-CN" sz="1600" u="none" strike="noStrike" dirty="0">
                          <a:effectLst/>
                        </a:rPr>
                        <a:t>0</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1422557122"/>
                  </a:ext>
                </a:extLst>
              </a:tr>
              <a:tr h="177800">
                <a:tc>
                  <a:txBody>
                    <a:bodyPr/>
                    <a:lstStyle/>
                    <a:p>
                      <a:pPr algn="ctr" fontAlgn="t"/>
                      <a:r>
                        <a:rPr lang="zh-CN" altLang="en-US" sz="1600" u="none" strike="noStrike">
                          <a:effectLst/>
                        </a:rPr>
                        <a:t>洗精煤</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1.488218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1.486353</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72.91984</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40000"/>
                        <a:lumOff val="60000"/>
                      </a:schemeClr>
                    </a:solidFill>
                  </a:tcPr>
                </a:tc>
                <a:tc>
                  <a:txBody>
                    <a:bodyPr/>
                    <a:lstStyle/>
                    <a:p>
                      <a:pPr algn="r" fontAlgn="b"/>
                      <a:r>
                        <a:rPr lang="en-CN" sz="1600" u="none" strike="noStrike">
                          <a:effectLst/>
                        </a:rPr>
                        <a:t>68.3828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40000"/>
                        <a:lumOff val="60000"/>
                      </a:schemeClr>
                    </a:solidFill>
                  </a:tcPr>
                </a:tc>
                <a:tc>
                  <a:txBody>
                    <a:bodyPr/>
                    <a:lstStyle/>
                    <a:p>
                      <a:pPr algn="r" fontAlgn="b"/>
                      <a:r>
                        <a:rPr lang="en-CN" sz="1600" u="none" strike="noStrike">
                          <a:effectLst/>
                        </a:rPr>
                        <a:t>0</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40000"/>
                        <a:lumOff val="60000"/>
                      </a:schemeClr>
                    </a:solidFill>
                  </a:tcPr>
                </a:tc>
                <a:tc>
                  <a:txBody>
                    <a:bodyPr/>
                    <a:lstStyle/>
                    <a:p>
                      <a:pPr algn="r" fontAlgn="b"/>
                      <a:r>
                        <a:rPr lang="en-CN" sz="1600" u="none" strike="noStrike" dirty="0">
                          <a:effectLst/>
                        </a:rPr>
                        <a:t>0</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40000"/>
                        <a:lumOff val="60000"/>
                      </a:schemeClr>
                    </a:solidFill>
                  </a:tcPr>
                </a:tc>
                <a:extLst>
                  <a:ext uri="{0D108BD9-81ED-4DB2-BD59-A6C34878D82A}">
                    <a16:rowId xmlns:a16="http://schemas.microsoft.com/office/drawing/2014/main" val="1103256106"/>
                  </a:ext>
                </a:extLst>
              </a:tr>
            </a:tbl>
          </a:graphicData>
        </a:graphic>
      </p:graphicFrame>
    </p:spTree>
    <p:extLst>
      <p:ext uri="{BB962C8B-B14F-4D97-AF65-F5344CB8AC3E}">
        <p14:creationId xmlns:p14="http://schemas.microsoft.com/office/powerpoint/2010/main" val="14283779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89154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04</a:t>
            </a:r>
            <a:endParaRPr lang="zh-CN" altLang="en-US" dirty="0">
              <a:solidFill>
                <a:schemeClr val="bg1"/>
              </a:solidFill>
            </a:endParaRPr>
          </a:p>
        </p:txBody>
      </p:sp>
      <p:sp>
        <p:nvSpPr>
          <p:cNvPr id="18" name="标题 17"/>
          <p:cNvSpPr>
            <a:spLocks noGrp="1"/>
          </p:cNvSpPr>
          <p:nvPr>
            <p:ph type="title"/>
          </p:nvPr>
        </p:nvSpPr>
        <p:spPr>
          <a:xfrm>
            <a:off x="2504850" y="3198167"/>
            <a:ext cx="7182297" cy="461665"/>
          </a:xfrm>
        </p:spPr>
        <p:txBody>
          <a:bodyPr>
            <a:noAutofit/>
          </a:bodyPr>
          <a:lstStyle/>
          <a:p>
            <a:r>
              <a:rPr lang="en-US" altLang="zh-CN" sz="3600" dirty="0">
                <a:solidFill>
                  <a:schemeClr val="bg1"/>
                </a:solidFill>
              </a:rPr>
              <a:t>LCA</a:t>
            </a:r>
            <a:r>
              <a:rPr lang="zh-CN" altLang="en-US" sz="3600" dirty="0">
                <a:solidFill>
                  <a:schemeClr val="bg1"/>
                </a:solidFill>
              </a:rPr>
              <a:t>结果对照</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7429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D2FD540-8B19-600F-DE11-A58692BE5836}"/>
              </a:ext>
            </a:extLst>
          </p:cNvPr>
          <p:cNvSpPr>
            <a:spLocks noGrp="1"/>
          </p:cNvSpPr>
          <p:nvPr>
            <p:ph type="pic" sz="quarter" idx="53"/>
          </p:nvPr>
        </p:nvSpPr>
        <p:spPr/>
        <p:txBody>
          <a:bodyPr/>
          <a:lstStyle/>
          <a:p>
            <a:endParaRPr lang="en-CN" dirty="0"/>
          </a:p>
        </p:txBody>
      </p:sp>
      <p:sp>
        <p:nvSpPr>
          <p:cNvPr id="3" name="Title 2">
            <a:extLst>
              <a:ext uri="{FF2B5EF4-FFF2-40B4-BE49-F238E27FC236}">
                <a16:creationId xmlns:a16="http://schemas.microsoft.com/office/drawing/2014/main" id="{47564F45-358B-2917-955A-2081F3308AA5}"/>
              </a:ext>
            </a:extLst>
          </p:cNvPr>
          <p:cNvSpPr>
            <a:spLocks noGrp="1"/>
          </p:cNvSpPr>
          <p:nvPr>
            <p:ph type="title"/>
          </p:nvPr>
        </p:nvSpPr>
        <p:spPr>
          <a:xfrm>
            <a:off x="1715589" y="577769"/>
            <a:ext cx="1550424" cy="502445"/>
          </a:xfrm>
        </p:spPr>
        <p:txBody>
          <a:bodyPr/>
          <a:lstStyle/>
          <a:p>
            <a:r>
              <a:rPr lang="en-CN" dirty="0"/>
              <a:t>矩阵方法</a:t>
            </a:r>
          </a:p>
        </p:txBody>
      </p:sp>
      <p:sp>
        <p:nvSpPr>
          <p:cNvPr id="4" name="Text Placeholder 3">
            <a:extLst>
              <a:ext uri="{FF2B5EF4-FFF2-40B4-BE49-F238E27FC236}">
                <a16:creationId xmlns:a16="http://schemas.microsoft.com/office/drawing/2014/main" id="{9FC0DB12-4162-C142-F3FF-40DA42B05D9C}"/>
              </a:ext>
            </a:extLst>
          </p:cNvPr>
          <p:cNvSpPr>
            <a:spLocks noGrp="1"/>
          </p:cNvSpPr>
          <p:nvPr>
            <p:ph type="body" sz="quarter" idx="10"/>
          </p:nvPr>
        </p:nvSpPr>
        <p:spPr/>
        <p:txBody>
          <a:bodyPr/>
          <a:lstStyle/>
          <a:p>
            <a:r>
              <a:rPr lang="en-US" altLang="zh-CN" dirty="0"/>
              <a:t>04</a:t>
            </a:r>
            <a:endParaRPr lang="en-CN" dirty="0"/>
          </a:p>
        </p:txBody>
      </p:sp>
      <p:graphicFrame>
        <p:nvGraphicFramePr>
          <p:cNvPr id="9" name="Table 8">
            <a:extLst>
              <a:ext uri="{FF2B5EF4-FFF2-40B4-BE49-F238E27FC236}">
                <a16:creationId xmlns:a16="http://schemas.microsoft.com/office/drawing/2014/main" id="{9FE007B1-1AD6-B98B-FD29-5FE0C7AE5B76}"/>
              </a:ext>
            </a:extLst>
          </p:cNvPr>
          <p:cNvGraphicFramePr>
            <a:graphicFrameLocks noGrp="1"/>
          </p:cNvGraphicFramePr>
          <p:nvPr>
            <p:extLst>
              <p:ext uri="{D42A27DB-BD31-4B8C-83A1-F6EECF244321}">
                <p14:modId xmlns:p14="http://schemas.microsoft.com/office/powerpoint/2010/main" val="1069872968"/>
              </p:ext>
            </p:extLst>
          </p:nvPr>
        </p:nvGraphicFramePr>
        <p:xfrm>
          <a:off x="1175288" y="1211200"/>
          <a:ext cx="9841424" cy="5254919"/>
        </p:xfrm>
        <a:graphic>
          <a:graphicData uri="http://schemas.openxmlformats.org/drawingml/2006/table">
            <a:tbl>
              <a:tblPr>
                <a:tableStyleId>{5C22544A-7EE6-4342-B048-85BDC9FD1C3A}</a:tableStyleId>
              </a:tblPr>
              <a:tblGrid>
                <a:gridCol w="1230178">
                  <a:extLst>
                    <a:ext uri="{9D8B030D-6E8A-4147-A177-3AD203B41FA5}">
                      <a16:colId xmlns:a16="http://schemas.microsoft.com/office/drawing/2014/main" val="3329579221"/>
                    </a:ext>
                  </a:extLst>
                </a:gridCol>
                <a:gridCol w="1230178">
                  <a:extLst>
                    <a:ext uri="{9D8B030D-6E8A-4147-A177-3AD203B41FA5}">
                      <a16:colId xmlns:a16="http://schemas.microsoft.com/office/drawing/2014/main" val="2210496072"/>
                    </a:ext>
                  </a:extLst>
                </a:gridCol>
                <a:gridCol w="1230178">
                  <a:extLst>
                    <a:ext uri="{9D8B030D-6E8A-4147-A177-3AD203B41FA5}">
                      <a16:colId xmlns:a16="http://schemas.microsoft.com/office/drawing/2014/main" val="2987525747"/>
                    </a:ext>
                  </a:extLst>
                </a:gridCol>
                <a:gridCol w="1230178">
                  <a:extLst>
                    <a:ext uri="{9D8B030D-6E8A-4147-A177-3AD203B41FA5}">
                      <a16:colId xmlns:a16="http://schemas.microsoft.com/office/drawing/2014/main" val="355026012"/>
                    </a:ext>
                  </a:extLst>
                </a:gridCol>
                <a:gridCol w="1230178">
                  <a:extLst>
                    <a:ext uri="{9D8B030D-6E8A-4147-A177-3AD203B41FA5}">
                      <a16:colId xmlns:a16="http://schemas.microsoft.com/office/drawing/2014/main" val="487271287"/>
                    </a:ext>
                  </a:extLst>
                </a:gridCol>
                <a:gridCol w="1230178">
                  <a:extLst>
                    <a:ext uri="{9D8B030D-6E8A-4147-A177-3AD203B41FA5}">
                      <a16:colId xmlns:a16="http://schemas.microsoft.com/office/drawing/2014/main" val="1272328206"/>
                    </a:ext>
                  </a:extLst>
                </a:gridCol>
                <a:gridCol w="1230178">
                  <a:extLst>
                    <a:ext uri="{9D8B030D-6E8A-4147-A177-3AD203B41FA5}">
                      <a16:colId xmlns:a16="http://schemas.microsoft.com/office/drawing/2014/main" val="2826445650"/>
                    </a:ext>
                  </a:extLst>
                </a:gridCol>
                <a:gridCol w="1230178">
                  <a:extLst>
                    <a:ext uri="{9D8B030D-6E8A-4147-A177-3AD203B41FA5}">
                      <a16:colId xmlns:a16="http://schemas.microsoft.com/office/drawing/2014/main" val="2564775994"/>
                    </a:ext>
                  </a:extLst>
                </a:gridCol>
              </a:tblGrid>
              <a:tr h="193415">
                <a:tc>
                  <a:txBody>
                    <a:bodyPr/>
                    <a:lstStyle/>
                    <a:p>
                      <a:pPr algn="l" fontAlgn="b"/>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ctr" fontAlgn="t"/>
                      <a:r>
                        <a:rPr lang="en-US" sz="1200" u="none" strike="noStrike" dirty="0" err="1">
                          <a:effectLst/>
                        </a:rPr>
                        <a:t>厂内结果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厂内计算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厂外结果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厂外计算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b="1" i="0" u="none" strike="noStrike" dirty="0" err="1">
                          <a:solidFill>
                            <a:srgbClr val="000000"/>
                          </a:solidFill>
                          <a:effectLst/>
                          <a:latin typeface="宋体" panose="02010600030101010101" pitchFamily="2" charset="-122"/>
                          <a:ea typeface="宋体" panose="02010600030101010101" pitchFamily="2" charset="-122"/>
                        </a:rPr>
                        <a:t>生命周期结果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生命周期计算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生命周期差值</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extLst>
                  <a:ext uri="{0D108BD9-81ED-4DB2-BD59-A6C34878D82A}">
                    <a16:rowId xmlns:a16="http://schemas.microsoft.com/office/drawing/2014/main" val="2530958051"/>
                  </a:ext>
                </a:extLst>
              </a:tr>
              <a:tr h="193415">
                <a:tc>
                  <a:txBody>
                    <a:bodyPr/>
                    <a:lstStyle/>
                    <a:p>
                      <a:pPr algn="ctr" fontAlgn="t"/>
                      <a:r>
                        <a:rPr lang="zh-CN" altLang="en-US" sz="1200" u="none" strike="noStrike">
                          <a:effectLst/>
                        </a:rPr>
                        <a:t>钢水</a:t>
                      </a:r>
                      <a:r>
                        <a:rPr lang="en-US" altLang="zh-CN" sz="1200" u="none" strike="noStrike">
                          <a:effectLst/>
                        </a:rPr>
                        <a:t>-</a:t>
                      </a:r>
                      <a:r>
                        <a:rPr lang="zh-CN" altLang="en-US" sz="1200" u="none" strike="noStrike">
                          <a:effectLst/>
                        </a:rPr>
                        <a:t>一转炉</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dirty="0">
                          <a:effectLst/>
                        </a:rPr>
                        <a:t>1.564726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1.632975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0.473768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0.404802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2.038493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2.037777</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0.000717</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505608942"/>
                  </a:ext>
                </a:extLst>
              </a:tr>
              <a:tr h="193415">
                <a:tc>
                  <a:txBody>
                    <a:bodyPr/>
                    <a:lstStyle/>
                    <a:p>
                      <a:pPr algn="ctr" fontAlgn="t"/>
                      <a:r>
                        <a:rPr lang="zh-CN" altLang="en-US" sz="1200" u="none" strike="noStrike" dirty="0">
                          <a:effectLst/>
                        </a:rPr>
                        <a:t>钢水</a:t>
                      </a:r>
                      <a:r>
                        <a:rPr lang="en-US" altLang="zh-CN" sz="1200" u="none" strike="noStrike" dirty="0">
                          <a:effectLst/>
                        </a:rPr>
                        <a:t>-</a:t>
                      </a:r>
                      <a:r>
                        <a:rPr lang="zh-CN" altLang="en-US" sz="1200" u="none" strike="noStrike" dirty="0">
                          <a:effectLst/>
                        </a:rPr>
                        <a:t>二转炉</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dirty="0">
                          <a:effectLst/>
                        </a:rPr>
                        <a:t>1.425273</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1.487776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0.452602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0.38996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1.877875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1.877736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0.000139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0309329"/>
                  </a:ext>
                </a:extLst>
              </a:tr>
              <a:tr h="277688">
                <a:tc>
                  <a:txBody>
                    <a:bodyPr/>
                    <a:lstStyle/>
                    <a:p>
                      <a:pPr algn="ctr" fontAlgn="t"/>
                      <a:r>
                        <a:rPr lang="zh-CN" altLang="en-US" sz="1200" u="none" strike="noStrike">
                          <a:effectLst/>
                        </a:rPr>
                        <a:t>连铸板坯</a:t>
                      </a:r>
                      <a:r>
                        <a:rPr lang="en-US" altLang="zh-CN" sz="1200" u="none" strike="noStrike">
                          <a:effectLst/>
                        </a:rPr>
                        <a:t>-</a:t>
                      </a:r>
                      <a:r>
                        <a:rPr lang="zh-CN" altLang="en-US" sz="1200" u="none" strike="noStrike">
                          <a:effectLst/>
                        </a:rPr>
                        <a:t>一炼钢</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1.66969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1.742551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0.493778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0.42017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2.163468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2.162721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0.000748</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249989803"/>
                  </a:ext>
                </a:extLst>
              </a:tr>
              <a:tr h="277688">
                <a:tc>
                  <a:txBody>
                    <a:bodyPr/>
                    <a:lstStyle/>
                    <a:p>
                      <a:pPr algn="ctr" fontAlgn="t"/>
                      <a:r>
                        <a:rPr lang="zh-CN" altLang="en-US" sz="1200" u="none" strike="noStrike">
                          <a:effectLst/>
                        </a:rPr>
                        <a:t>连铸板坯</a:t>
                      </a:r>
                      <a:r>
                        <a:rPr lang="en-US" altLang="zh-CN" sz="1200" u="none" strike="noStrike">
                          <a:effectLst/>
                        </a:rPr>
                        <a:t>-</a:t>
                      </a:r>
                      <a:r>
                        <a:rPr lang="zh-CN" altLang="en-US" sz="1200" u="none" strike="noStrike">
                          <a:effectLst/>
                        </a:rPr>
                        <a:t>二炼钢</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1.485596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1.551061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0.465497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0.399887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1.951092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1.950948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0.000144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21367409"/>
                  </a:ext>
                </a:extLst>
              </a:tr>
              <a:tr h="277688">
                <a:tc>
                  <a:txBody>
                    <a:bodyPr/>
                    <a:lstStyle/>
                    <a:p>
                      <a:pPr algn="ctr" fontAlgn="t"/>
                      <a:r>
                        <a:rPr lang="zh-CN" altLang="en-US" sz="1200" u="none" strike="noStrike" dirty="0">
                          <a:effectLst/>
                        </a:rPr>
                        <a:t>热轧中间坯</a:t>
                      </a:r>
                      <a:r>
                        <a:rPr lang="en-US" altLang="zh-CN" sz="1200" u="none" strike="noStrike" dirty="0">
                          <a:effectLst/>
                        </a:rPr>
                        <a:t>-1422</a:t>
                      </a:r>
                      <a:endParaRPr lang="en-US" altLang="zh-CN"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2.108409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2.189075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0.544204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0.462806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2.652613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2.651881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0.000732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940883941"/>
                  </a:ext>
                </a:extLst>
              </a:tr>
              <a:tr h="277688">
                <a:tc>
                  <a:txBody>
                    <a:bodyPr/>
                    <a:lstStyle/>
                    <a:p>
                      <a:pPr algn="ctr" fontAlgn="t"/>
                      <a:r>
                        <a:rPr lang="zh-CN" altLang="en-US" sz="1200" u="none" strike="noStrike">
                          <a:effectLst/>
                        </a:rPr>
                        <a:t>热轧后钢卷</a:t>
                      </a:r>
                      <a:r>
                        <a:rPr lang="en-US" altLang="zh-CN" sz="1200" u="none" strike="noStrike">
                          <a:effectLst/>
                        </a:rPr>
                        <a:t>-1422</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1.940596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2.01397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0.487433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0.413426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2.42803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2.427396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0.000634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907815705"/>
                  </a:ext>
                </a:extLst>
              </a:tr>
              <a:tr h="277688">
                <a:tc>
                  <a:txBody>
                    <a:bodyPr/>
                    <a:lstStyle/>
                    <a:p>
                      <a:pPr algn="ctr" fontAlgn="t"/>
                      <a:r>
                        <a:rPr lang="zh-CN" altLang="en-US" sz="1200" u="none" strike="noStrike" dirty="0">
                          <a:effectLst/>
                        </a:rPr>
                        <a:t>热轧中间坯</a:t>
                      </a:r>
                      <a:r>
                        <a:rPr lang="en-US" altLang="zh-CN" sz="1200" u="none" strike="noStrike" dirty="0">
                          <a:effectLst/>
                        </a:rPr>
                        <a:t>-1780</a:t>
                      </a:r>
                      <a:endParaRPr lang="en-US" altLang="zh-CN"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1.678519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1.752428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0.523542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0.449423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2.202061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2.201851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0.00021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699372095"/>
                  </a:ext>
                </a:extLst>
              </a:tr>
              <a:tr h="277688">
                <a:tc>
                  <a:txBody>
                    <a:bodyPr/>
                    <a:lstStyle/>
                    <a:p>
                      <a:pPr algn="ctr" fontAlgn="t"/>
                      <a:r>
                        <a:rPr lang="zh-CN" altLang="en-US" sz="1200" u="none" strike="noStrike">
                          <a:effectLst/>
                        </a:rPr>
                        <a:t>热轧后钢卷</a:t>
                      </a:r>
                      <a:r>
                        <a:rPr lang="en-US" altLang="zh-CN" sz="1200" u="none" strike="noStrike">
                          <a:effectLst/>
                        </a:rPr>
                        <a:t>-1780</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1.795755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1.862914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0.470371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0.40303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2.266126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2.265943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0.000182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721333786"/>
                  </a:ext>
                </a:extLst>
              </a:tr>
              <a:tr h="277688">
                <a:tc>
                  <a:txBody>
                    <a:bodyPr/>
                    <a:lstStyle/>
                    <a:p>
                      <a:pPr algn="ctr" fontAlgn="t"/>
                      <a:r>
                        <a:rPr lang="zh-CN" altLang="en-US" sz="1200" u="none" strike="noStrike">
                          <a:effectLst/>
                        </a:rPr>
                        <a:t>热轧精整卷</a:t>
                      </a:r>
                      <a:r>
                        <a:rPr lang="en-US" altLang="zh-CN" sz="1200" u="none" strike="noStrike">
                          <a:effectLst/>
                        </a:rPr>
                        <a:t>-1422</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1.961764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2.035018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0.489979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0.416101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2.451743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2.451119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0.000624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104322141"/>
                  </a:ext>
                </a:extLst>
              </a:tr>
              <a:tr h="277688">
                <a:tc>
                  <a:txBody>
                    <a:bodyPr/>
                    <a:lstStyle/>
                    <a:p>
                      <a:pPr algn="ctr" fontAlgn="t"/>
                      <a:r>
                        <a:rPr lang="zh-CN" altLang="en-US" sz="1200" u="none" strike="noStrike">
                          <a:effectLst/>
                        </a:rPr>
                        <a:t>热轧精整卷</a:t>
                      </a:r>
                      <a:r>
                        <a:rPr lang="en-US" altLang="zh-CN" sz="1200" u="none" strike="noStrike">
                          <a:effectLst/>
                        </a:rPr>
                        <a:t>-1780</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1.82222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1.889706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0.473794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0.40611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2.296014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2.295816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0.000198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02365714"/>
                  </a:ext>
                </a:extLst>
              </a:tr>
              <a:tr h="277688">
                <a:tc>
                  <a:txBody>
                    <a:bodyPr/>
                    <a:lstStyle/>
                    <a:p>
                      <a:pPr algn="ctr" fontAlgn="t"/>
                      <a:r>
                        <a:rPr lang="zh-CN" altLang="en-US" sz="1200" u="none" strike="noStrike">
                          <a:effectLst/>
                        </a:rPr>
                        <a:t>酸洗热轧卷</a:t>
                      </a:r>
                      <a:r>
                        <a:rPr lang="en-US" altLang="zh-CN" sz="1200" u="none" strike="noStrike">
                          <a:effectLst/>
                        </a:rPr>
                        <a:t>-</a:t>
                      </a:r>
                      <a:r>
                        <a:rPr lang="en-US" sz="1200" u="none" strike="noStrike">
                          <a:effectLst/>
                        </a:rPr>
                        <a:t>C101</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1.946719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2.017181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0.452145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0.380744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2.398864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2.397925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0.000939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2609624472"/>
                  </a:ext>
                </a:extLst>
              </a:tr>
              <a:tr h="277688">
                <a:tc>
                  <a:txBody>
                    <a:bodyPr/>
                    <a:lstStyle/>
                    <a:p>
                      <a:pPr algn="ctr" fontAlgn="t"/>
                      <a:r>
                        <a:rPr lang="zh-CN" altLang="en-US" sz="1200" u="none" strike="noStrike">
                          <a:effectLst/>
                        </a:rPr>
                        <a:t>酸洗热轧卷</a:t>
                      </a:r>
                      <a:r>
                        <a:rPr lang="en-US" altLang="zh-CN" sz="1200" u="none" strike="noStrike">
                          <a:effectLst/>
                        </a:rPr>
                        <a:t>-</a:t>
                      </a:r>
                      <a:r>
                        <a:rPr lang="en-US" sz="1200" u="none" strike="noStrike">
                          <a:effectLst/>
                        </a:rPr>
                        <a:t>C201</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1.880425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1.94942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0.497718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0.42782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2.378143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2.377241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0.000902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315399147"/>
                  </a:ext>
                </a:extLst>
              </a:tr>
              <a:tr h="277688">
                <a:tc>
                  <a:txBody>
                    <a:bodyPr/>
                    <a:lstStyle/>
                    <a:p>
                      <a:pPr algn="ctr" fontAlgn="t"/>
                      <a:r>
                        <a:rPr lang="zh-CN" altLang="en-US" sz="1200" u="none" strike="noStrike">
                          <a:effectLst/>
                        </a:rPr>
                        <a:t>冷轧硬卷</a:t>
                      </a:r>
                      <a:r>
                        <a:rPr lang="en-US" altLang="zh-CN" sz="1200" u="none" strike="noStrike">
                          <a:effectLst/>
                        </a:rPr>
                        <a:t>-</a:t>
                      </a:r>
                      <a:r>
                        <a:rPr lang="en-US" sz="1200" u="none" strike="noStrike">
                          <a:effectLst/>
                        </a:rPr>
                        <a:t>C102</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2.25981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2.331408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0.509114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0.436333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2.768924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2.767741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0.001183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856766332"/>
                  </a:ext>
                </a:extLst>
              </a:tr>
              <a:tr h="383001">
                <a:tc>
                  <a:txBody>
                    <a:bodyPr/>
                    <a:lstStyle/>
                    <a:p>
                      <a:pPr algn="ctr" fontAlgn="t"/>
                      <a:r>
                        <a:rPr lang="zh-CN" altLang="en-US" sz="1200" u="none" strike="noStrike">
                          <a:effectLst/>
                        </a:rPr>
                        <a:t>热镀铝锌后钢卷</a:t>
                      </a:r>
                      <a:r>
                        <a:rPr lang="en-US" altLang="zh-CN" sz="1200" u="none" strike="noStrike">
                          <a:effectLst/>
                        </a:rPr>
                        <a:t>-</a:t>
                      </a:r>
                      <a:r>
                        <a:rPr lang="en-US" sz="1200" u="none" strike="noStrike">
                          <a:effectLst/>
                        </a:rPr>
                        <a:t>C108</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2.570011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2.648695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1.296993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1.216456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3.867004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3.86515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0.001853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263143802"/>
                  </a:ext>
                </a:extLst>
              </a:tr>
              <a:tr h="383001">
                <a:tc>
                  <a:txBody>
                    <a:bodyPr/>
                    <a:lstStyle/>
                    <a:p>
                      <a:pPr algn="ctr" fontAlgn="t"/>
                      <a:r>
                        <a:rPr lang="zh-CN" altLang="en-US" sz="1200" u="none" strike="noStrike">
                          <a:effectLst/>
                        </a:rPr>
                        <a:t>热镀铝锌后钢卷</a:t>
                      </a:r>
                      <a:r>
                        <a:rPr lang="en-US" altLang="zh-CN" sz="1200" u="none" strike="noStrike">
                          <a:effectLst/>
                        </a:rPr>
                        <a:t>-</a:t>
                      </a:r>
                      <a:r>
                        <a:rPr lang="en-US" sz="1200" u="none" strike="noStrike">
                          <a:effectLst/>
                        </a:rPr>
                        <a:t>C208</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2.503296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2.577957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1.173691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1.097216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3.676987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3.675173</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0.001814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2808424313"/>
                  </a:ext>
                </a:extLst>
              </a:tr>
              <a:tr h="383001">
                <a:tc>
                  <a:txBody>
                    <a:bodyPr/>
                    <a:lstStyle/>
                    <a:p>
                      <a:pPr algn="ctr" fontAlgn="t"/>
                      <a:r>
                        <a:rPr lang="zh-CN" altLang="en-US" sz="1200" u="none" strike="noStrike">
                          <a:effectLst/>
                        </a:rPr>
                        <a:t>连续退火钢卷</a:t>
                      </a:r>
                      <a:r>
                        <a:rPr lang="en-US" altLang="zh-CN" sz="1200" u="none" strike="noStrike">
                          <a:effectLst/>
                        </a:rPr>
                        <a:t>-</a:t>
                      </a:r>
                      <a:r>
                        <a:rPr lang="en-US" sz="1200" u="none" strike="noStrike">
                          <a:effectLst/>
                        </a:rPr>
                        <a:t>C112</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2.532445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2.62304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0.537068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0.444606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3.069514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3.067646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0.001868</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42351028"/>
                  </a:ext>
                </a:extLst>
              </a:tr>
              <a:tr h="193415">
                <a:tc>
                  <a:txBody>
                    <a:bodyPr/>
                    <a:lstStyle/>
                    <a:p>
                      <a:pPr algn="ctr" fontAlgn="t"/>
                      <a:r>
                        <a:rPr lang="zh-CN" altLang="en-US" sz="1200" u="none" strike="noStrike">
                          <a:effectLst/>
                        </a:rPr>
                        <a:t>冷轧卷</a:t>
                      </a:r>
                      <a:r>
                        <a:rPr lang="en-US" altLang="zh-CN" sz="1200" u="none" strike="noStrike">
                          <a:effectLst/>
                        </a:rPr>
                        <a:t>-</a:t>
                      </a:r>
                      <a:r>
                        <a:rPr lang="en-US" sz="1200" u="none" strike="noStrike">
                          <a:effectLst/>
                        </a:rPr>
                        <a:t>C107</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2.577486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2.669166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0.539174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0.444886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3.116661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3.114051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0.002609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393677452"/>
                  </a:ext>
                </a:extLst>
              </a:tr>
              <a:tr h="277688">
                <a:tc>
                  <a:txBody>
                    <a:bodyPr/>
                    <a:lstStyle/>
                    <a:p>
                      <a:pPr algn="ctr" fontAlgn="t"/>
                      <a:r>
                        <a:rPr lang="zh-CN" altLang="en-US" sz="1200" u="none" strike="noStrike">
                          <a:effectLst/>
                        </a:rPr>
                        <a:t>镀锡后钢卷</a:t>
                      </a:r>
                      <a:r>
                        <a:rPr lang="en-US" altLang="zh-CN" sz="1200" u="none" strike="noStrike">
                          <a:effectLst/>
                        </a:rPr>
                        <a:t>-</a:t>
                      </a:r>
                      <a:r>
                        <a:rPr lang="en-US" sz="1200" u="none" strike="noStrike">
                          <a:effectLst/>
                        </a:rPr>
                        <a:t>C117</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2.901019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2.989557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0.5656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0.474473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3.466619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3.46403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0.002589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668553314"/>
                  </a:ext>
                </a:extLst>
              </a:tr>
            </a:tbl>
          </a:graphicData>
        </a:graphic>
      </p:graphicFrame>
    </p:spTree>
    <p:extLst>
      <p:ext uri="{BB962C8B-B14F-4D97-AF65-F5344CB8AC3E}">
        <p14:creationId xmlns:p14="http://schemas.microsoft.com/office/powerpoint/2010/main" val="3709472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D2FD540-8B19-600F-DE11-A58692BE5836}"/>
              </a:ext>
            </a:extLst>
          </p:cNvPr>
          <p:cNvSpPr>
            <a:spLocks noGrp="1"/>
          </p:cNvSpPr>
          <p:nvPr>
            <p:ph type="pic" sz="quarter" idx="53"/>
          </p:nvPr>
        </p:nvSpPr>
        <p:spPr/>
        <p:txBody>
          <a:bodyPr/>
          <a:lstStyle/>
          <a:p>
            <a:endParaRPr lang="en-CN" dirty="0"/>
          </a:p>
        </p:txBody>
      </p:sp>
      <p:sp>
        <p:nvSpPr>
          <p:cNvPr id="3" name="Title 2">
            <a:extLst>
              <a:ext uri="{FF2B5EF4-FFF2-40B4-BE49-F238E27FC236}">
                <a16:creationId xmlns:a16="http://schemas.microsoft.com/office/drawing/2014/main" id="{47564F45-358B-2917-955A-2081F3308AA5}"/>
              </a:ext>
            </a:extLst>
          </p:cNvPr>
          <p:cNvSpPr>
            <a:spLocks noGrp="1"/>
          </p:cNvSpPr>
          <p:nvPr>
            <p:ph type="title"/>
          </p:nvPr>
        </p:nvSpPr>
        <p:spPr>
          <a:xfrm>
            <a:off x="1715589" y="577769"/>
            <a:ext cx="1550424" cy="502445"/>
          </a:xfrm>
        </p:spPr>
        <p:txBody>
          <a:bodyPr/>
          <a:lstStyle/>
          <a:p>
            <a:r>
              <a:rPr lang="en-CN" dirty="0"/>
              <a:t>顺序方法</a:t>
            </a:r>
          </a:p>
        </p:txBody>
      </p:sp>
      <p:sp>
        <p:nvSpPr>
          <p:cNvPr id="4" name="Text Placeholder 3">
            <a:extLst>
              <a:ext uri="{FF2B5EF4-FFF2-40B4-BE49-F238E27FC236}">
                <a16:creationId xmlns:a16="http://schemas.microsoft.com/office/drawing/2014/main" id="{9FC0DB12-4162-C142-F3FF-40DA42B05D9C}"/>
              </a:ext>
            </a:extLst>
          </p:cNvPr>
          <p:cNvSpPr>
            <a:spLocks noGrp="1"/>
          </p:cNvSpPr>
          <p:nvPr>
            <p:ph type="body" sz="quarter" idx="10"/>
          </p:nvPr>
        </p:nvSpPr>
        <p:spPr/>
        <p:txBody>
          <a:bodyPr/>
          <a:lstStyle/>
          <a:p>
            <a:r>
              <a:rPr lang="en-US" altLang="zh-CN" dirty="0"/>
              <a:t>04</a:t>
            </a:r>
            <a:endParaRPr lang="en-CN" dirty="0"/>
          </a:p>
        </p:txBody>
      </p:sp>
      <p:graphicFrame>
        <p:nvGraphicFramePr>
          <p:cNvPr id="9" name="Table 8">
            <a:extLst>
              <a:ext uri="{FF2B5EF4-FFF2-40B4-BE49-F238E27FC236}">
                <a16:creationId xmlns:a16="http://schemas.microsoft.com/office/drawing/2014/main" id="{9FE007B1-1AD6-B98B-FD29-5FE0C7AE5B76}"/>
              </a:ext>
            </a:extLst>
          </p:cNvPr>
          <p:cNvGraphicFramePr>
            <a:graphicFrameLocks noGrp="1"/>
          </p:cNvGraphicFramePr>
          <p:nvPr>
            <p:extLst>
              <p:ext uri="{D42A27DB-BD31-4B8C-83A1-F6EECF244321}">
                <p14:modId xmlns:p14="http://schemas.microsoft.com/office/powerpoint/2010/main" val="3009493289"/>
              </p:ext>
            </p:extLst>
          </p:nvPr>
        </p:nvGraphicFramePr>
        <p:xfrm>
          <a:off x="1175288" y="1211200"/>
          <a:ext cx="9841424" cy="5254919"/>
        </p:xfrm>
        <a:graphic>
          <a:graphicData uri="http://schemas.openxmlformats.org/drawingml/2006/table">
            <a:tbl>
              <a:tblPr>
                <a:tableStyleId>{5C22544A-7EE6-4342-B048-85BDC9FD1C3A}</a:tableStyleId>
              </a:tblPr>
              <a:tblGrid>
                <a:gridCol w="1230178">
                  <a:extLst>
                    <a:ext uri="{9D8B030D-6E8A-4147-A177-3AD203B41FA5}">
                      <a16:colId xmlns:a16="http://schemas.microsoft.com/office/drawing/2014/main" val="3329579221"/>
                    </a:ext>
                  </a:extLst>
                </a:gridCol>
                <a:gridCol w="1230178">
                  <a:extLst>
                    <a:ext uri="{9D8B030D-6E8A-4147-A177-3AD203B41FA5}">
                      <a16:colId xmlns:a16="http://schemas.microsoft.com/office/drawing/2014/main" val="2210496072"/>
                    </a:ext>
                  </a:extLst>
                </a:gridCol>
                <a:gridCol w="1230178">
                  <a:extLst>
                    <a:ext uri="{9D8B030D-6E8A-4147-A177-3AD203B41FA5}">
                      <a16:colId xmlns:a16="http://schemas.microsoft.com/office/drawing/2014/main" val="2987525747"/>
                    </a:ext>
                  </a:extLst>
                </a:gridCol>
                <a:gridCol w="1230178">
                  <a:extLst>
                    <a:ext uri="{9D8B030D-6E8A-4147-A177-3AD203B41FA5}">
                      <a16:colId xmlns:a16="http://schemas.microsoft.com/office/drawing/2014/main" val="355026012"/>
                    </a:ext>
                  </a:extLst>
                </a:gridCol>
                <a:gridCol w="1230178">
                  <a:extLst>
                    <a:ext uri="{9D8B030D-6E8A-4147-A177-3AD203B41FA5}">
                      <a16:colId xmlns:a16="http://schemas.microsoft.com/office/drawing/2014/main" val="487271287"/>
                    </a:ext>
                  </a:extLst>
                </a:gridCol>
                <a:gridCol w="1230178">
                  <a:extLst>
                    <a:ext uri="{9D8B030D-6E8A-4147-A177-3AD203B41FA5}">
                      <a16:colId xmlns:a16="http://schemas.microsoft.com/office/drawing/2014/main" val="1272328206"/>
                    </a:ext>
                  </a:extLst>
                </a:gridCol>
                <a:gridCol w="1230178">
                  <a:extLst>
                    <a:ext uri="{9D8B030D-6E8A-4147-A177-3AD203B41FA5}">
                      <a16:colId xmlns:a16="http://schemas.microsoft.com/office/drawing/2014/main" val="2826445650"/>
                    </a:ext>
                  </a:extLst>
                </a:gridCol>
                <a:gridCol w="1230178">
                  <a:extLst>
                    <a:ext uri="{9D8B030D-6E8A-4147-A177-3AD203B41FA5}">
                      <a16:colId xmlns:a16="http://schemas.microsoft.com/office/drawing/2014/main" val="2564775994"/>
                    </a:ext>
                  </a:extLst>
                </a:gridCol>
              </a:tblGrid>
              <a:tr h="193415">
                <a:tc>
                  <a:txBody>
                    <a:bodyPr/>
                    <a:lstStyle/>
                    <a:p>
                      <a:pPr algn="l" fontAlgn="b"/>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ctr" fontAlgn="t"/>
                      <a:r>
                        <a:rPr lang="en-US" sz="1200" u="none" strike="noStrike" dirty="0" err="1">
                          <a:effectLst/>
                        </a:rPr>
                        <a:t>厂内结果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厂内计算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厂外结果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厂外计算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b="1" i="0" u="none" strike="noStrike" dirty="0" err="1">
                          <a:solidFill>
                            <a:srgbClr val="000000"/>
                          </a:solidFill>
                          <a:effectLst/>
                          <a:latin typeface="宋体" panose="02010600030101010101" pitchFamily="2" charset="-122"/>
                          <a:ea typeface="宋体" panose="02010600030101010101" pitchFamily="2" charset="-122"/>
                        </a:rPr>
                        <a:t>生命周期结果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生命周期计算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生命周期差值</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extLst>
                  <a:ext uri="{0D108BD9-81ED-4DB2-BD59-A6C34878D82A}">
                    <a16:rowId xmlns:a16="http://schemas.microsoft.com/office/drawing/2014/main" val="2530958051"/>
                  </a:ext>
                </a:extLst>
              </a:tr>
              <a:tr h="193415">
                <a:tc>
                  <a:txBody>
                    <a:bodyPr/>
                    <a:lstStyle/>
                    <a:p>
                      <a:pPr algn="ctr" fontAlgn="t"/>
                      <a:r>
                        <a:rPr lang="zh-CN" altLang="en-US" sz="1200" u="none" strike="noStrike">
                          <a:effectLst/>
                        </a:rPr>
                        <a:t>钢水</a:t>
                      </a:r>
                      <a:r>
                        <a:rPr lang="en-US" altLang="zh-CN" sz="1200" u="none" strike="noStrike">
                          <a:effectLst/>
                        </a:rPr>
                        <a:t>-</a:t>
                      </a:r>
                      <a:r>
                        <a:rPr lang="zh-CN" altLang="en-US" sz="1200" u="none" strike="noStrike">
                          <a:effectLst/>
                        </a:rPr>
                        <a:t>一转炉</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dirty="0">
                          <a:effectLst/>
                        </a:rPr>
                        <a:t>1.564726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1.632975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0.473768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0.404802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2.038493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2.037777</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0.000717</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505608942"/>
                  </a:ext>
                </a:extLst>
              </a:tr>
              <a:tr h="193415">
                <a:tc>
                  <a:txBody>
                    <a:bodyPr/>
                    <a:lstStyle/>
                    <a:p>
                      <a:pPr algn="ctr" fontAlgn="t"/>
                      <a:r>
                        <a:rPr lang="zh-CN" altLang="en-US" sz="1200" u="none" strike="noStrike" dirty="0">
                          <a:effectLst/>
                        </a:rPr>
                        <a:t>钢水</a:t>
                      </a:r>
                      <a:r>
                        <a:rPr lang="en-US" altLang="zh-CN" sz="1200" u="none" strike="noStrike" dirty="0">
                          <a:effectLst/>
                        </a:rPr>
                        <a:t>-</a:t>
                      </a:r>
                      <a:r>
                        <a:rPr lang="zh-CN" altLang="en-US" sz="1200" u="none" strike="noStrike" dirty="0">
                          <a:effectLst/>
                        </a:rPr>
                        <a:t>二转炉</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dirty="0">
                          <a:effectLst/>
                        </a:rPr>
                        <a:t>1.425273</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1.487776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0.452602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0.38996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1.877875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1.877736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0.000139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0309329"/>
                  </a:ext>
                </a:extLst>
              </a:tr>
              <a:tr h="277688">
                <a:tc>
                  <a:txBody>
                    <a:bodyPr/>
                    <a:lstStyle/>
                    <a:p>
                      <a:pPr algn="ctr" fontAlgn="t"/>
                      <a:r>
                        <a:rPr lang="zh-CN" altLang="en-US" sz="1200" u="none" strike="noStrike">
                          <a:effectLst/>
                        </a:rPr>
                        <a:t>连铸板坯</a:t>
                      </a:r>
                      <a:r>
                        <a:rPr lang="en-US" altLang="zh-CN" sz="1200" u="none" strike="noStrike">
                          <a:effectLst/>
                        </a:rPr>
                        <a:t>-</a:t>
                      </a:r>
                      <a:r>
                        <a:rPr lang="zh-CN" altLang="en-US" sz="1200" u="none" strike="noStrike">
                          <a:effectLst/>
                        </a:rPr>
                        <a:t>一炼钢</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1.66969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1.742551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0.493778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0.42017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2.163468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2.162721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0.000748</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249989803"/>
                  </a:ext>
                </a:extLst>
              </a:tr>
              <a:tr h="277688">
                <a:tc>
                  <a:txBody>
                    <a:bodyPr/>
                    <a:lstStyle/>
                    <a:p>
                      <a:pPr algn="ctr" fontAlgn="t"/>
                      <a:r>
                        <a:rPr lang="zh-CN" altLang="en-US" sz="1200" u="none" strike="noStrike">
                          <a:effectLst/>
                        </a:rPr>
                        <a:t>连铸板坯</a:t>
                      </a:r>
                      <a:r>
                        <a:rPr lang="en-US" altLang="zh-CN" sz="1200" u="none" strike="noStrike">
                          <a:effectLst/>
                        </a:rPr>
                        <a:t>-</a:t>
                      </a:r>
                      <a:r>
                        <a:rPr lang="zh-CN" altLang="en-US" sz="1200" u="none" strike="noStrike">
                          <a:effectLst/>
                        </a:rPr>
                        <a:t>二炼钢</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1.485596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1.551061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0.465497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0.399887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1.951092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1.950948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0.000144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21367409"/>
                  </a:ext>
                </a:extLst>
              </a:tr>
              <a:tr h="277688">
                <a:tc>
                  <a:txBody>
                    <a:bodyPr/>
                    <a:lstStyle/>
                    <a:p>
                      <a:pPr algn="ctr" fontAlgn="t"/>
                      <a:r>
                        <a:rPr lang="zh-CN" altLang="en-US" sz="1200" u="none" strike="noStrike">
                          <a:effectLst/>
                        </a:rPr>
                        <a:t>热轧中间坯</a:t>
                      </a:r>
                      <a:r>
                        <a:rPr lang="en-US" altLang="zh-CN" sz="1200" u="none" strike="noStrike">
                          <a:effectLst/>
                        </a:rPr>
                        <a:t>-1422</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2.108409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2.189075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0.544204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0.462806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2.652613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2.651881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0.000732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940883941"/>
                  </a:ext>
                </a:extLst>
              </a:tr>
              <a:tr h="277688">
                <a:tc>
                  <a:txBody>
                    <a:bodyPr/>
                    <a:lstStyle/>
                    <a:p>
                      <a:pPr algn="ctr" fontAlgn="t"/>
                      <a:r>
                        <a:rPr lang="zh-CN" altLang="en-US" sz="1200" u="none" strike="noStrike">
                          <a:effectLst/>
                        </a:rPr>
                        <a:t>热轧后钢卷</a:t>
                      </a:r>
                      <a:r>
                        <a:rPr lang="en-US" altLang="zh-CN" sz="1200" u="none" strike="noStrike">
                          <a:effectLst/>
                        </a:rPr>
                        <a:t>-1422</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1.940596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2.01397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0.487433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0.413426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2.42803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2.427396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0.000634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907815705"/>
                  </a:ext>
                </a:extLst>
              </a:tr>
              <a:tr h="277688">
                <a:tc>
                  <a:txBody>
                    <a:bodyPr/>
                    <a:lstStyle/>
                    <a:p>
                      <a:pPr algn="ctr" fontAlgn="t"/>
                      <a:r>
                        <a:rPr lang="zh-CN" altLang="en-US" sz="1200" u="none" strike="noStrike">
                          <a:effectLst/>
                        </a:rPr>
                        <a:t>热轧中间坯</a:t>
                      </a:r>
                      <a:r>
                        <a:rPr lang="en-US" altLang="zh-CN" sz="1200" u="none" strike="noStrike">
                          <a:effectLst/>
                        </a:rPr>
                        <a:t>-1780</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1.678519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1.752428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0.523542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0.449423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2.202061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2.201851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0.00021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699372095"/>
                  </a:ext>
                </a:extLst>
              </a:tr>
              <a:tr h="277688">
                <a:tc>
                  <a:txBody>
                    <a:bodyPr/>
                    <a:lstStyle/>
                    <a:p>
                      <a:pPr algn="ctr" fontAlgn="t"/>
                      <a:r>
                        <a:rPr lang="zh-CN" altLang="en-US" sz="1200" u="none" strike="noStrike">
                          <a:effectLst/>
                        </a:rPr>
                        <a:t>热轧后钢卷</a:t>
                      </a:r>
                      <a:r>
                        <a:rPr lang="en-US" altLang="zh-CN" sz="1200" u="none" strike="noStrike">
                          <a:effectLst/>
                        </a:rPr>
                        <a:t>-1780</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1.795755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1.862914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0.470371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0.40303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2.266126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2.265943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0.000182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721333786"/>
                  </a:ext>
                </a:extLst>
              </a:tr>
              <a:tr h="277688">
                <a:tc>
                  <a:txBody>
                    <a:bodyPr/>
                    <a:lstStyle/>
                    <a:p>
                      <a:pPr algn="ctr" fontAlgn="t"/>
                      <a:r>
                        <a:rPr lang="zh-CN" altLang="en-US" sz="1200" u="none" strike="noStrike">
                          <a:effectLst/>
                        </a:rPr>
                        <a:t>热轧精整卷</a:t>
                      </a:r>
                      <a:r>
                        <a:rPr lang="en-US" altLang="zh-CN" sz="1200" u="none" strike="noStrike">
                          <a:effectLst/>
                        </a:rPr>
                        <a:t>-1422</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1.961764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2.035018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0.489979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0.416101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2.451743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2.451119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0.000624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104322141"/>
                  </a:ext>
                </a:extLst>
              </a:tr>
              <a:tr h="277688">
                <a:tc>
                  <a:txBody>
                    <a:bodyPr/>
                    <a:lstStyle/>
                    <a:p>
                      <a:pPr algn="ctr" fontAlgn="t"/>
                      <a:r>
                        <a:rPr lang="zh-CN" altLang="en-US" sz="1200" u="none" strike="noStrike">
                          <a:effectLst/>
                        </a:rPr>
                        <a:t>热轧精整卷</a:t>
                      </a:r>
                      <a:r>
                        <a:rPr lang="en-US" altLang="zh-CN" sz="1200" u="none" strike="noStrike">
                          <a:effectLst/>
                        </a:rPr>
                        <a:t>-1780</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1.82222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1.889706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0.473794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0.40611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2.296014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2.295816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0.000198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02365714"/>
                  </a:ext>
                </a:extLst>
              </a:tr>
              <a:tr h="277688">
                <a:tc>
                  <a:txBody>
                    <a:bodyPr/>
                    <a:lstStyle/>
                    <a:p>
                      <a:pPr algn="ctr" fontAlgn="t"/>
                      <a:r>
                        <a:rPr lang="zh-CN" altLang="en-US" sz="1200" u="none" strike="noStrike">
                          <a:effectLst/>
                        </a:rPr>
                        <a:t>酸洗热轧卷</a:t>
                      </a:r>
                      <a:r>
                        <a:rPr lang="en-US" altLang="zh-CN" sz="1200" u="none" strike="noStrike">
                          <a:effectLst/>
                        </a:rPr>
                        <a:t>-</a:t>
                      </a:r>
                      <a:r>
                        <a:rPr lang="en-US" sz="1200" u="none" strike="noStrike">
                          <a:effectLst/>
                        </a:rPr>
                        <a:t>C101</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1.946719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2.017181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0.452145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0.380744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2.398864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2.397925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0.000939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2609624472"/>
                  </a:ext>
                </a:extLst>
              </a:tr>
              <a:tr h="277688">
                <a:tc>
                  <a:txBody>
                    <a:bodyPr/>
                    <a:lstStyle/>
                    <a:p>
                      <a:pPr algn="ctr" fontAlgn="t"/>
                      <a:r>
                        <a:rPr lang="zh-CN" altLang="en-US" sz="1200" u="none" strike="noStrike">
                          <a:effectLst/>
                        </a:rPr>
                        <a:t>酸洗热轧卷</a:t>
                      </a:r>
                      <a:r>
                        <a:rPr lang="en-US" altLang="zh-CN" sz="1200" u="none" strike="noStrike">
                          <a:effectLst/>
                        </a:rPr>
                        <a:t>-</a:t>
                      </a:r>
                      <a:r>
                        <a:rPr lang="en-US" sz="1200" u="none" strike="noStrike">
                          <a:effectLst/>
                        </a:rPr>
                        <a:t>C201</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1.880425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1.94942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0.497718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0.42782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2.378143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2.377241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0.000902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315399147"/>
                  </a:ext>
                </a:extLst>
              </a:tr>
              <a:tr h="277688">
                <a:tc>
                  <a:txBody>
                    <a:bodyPr/>
                    <a:lstStyle/>
                    <a:p>
                      <a:pPr algn="ctr" fontAlgn="t"/>
                      <a:r>
                        <a:rPr lang="zh-CN" altLang="en-US" sz="1200" u="none" strike="noStrike">
                          <a:effectLst/>
                        </a:rPr>
                        <a:t>冷轧硬卷</a:t>
                      </a:r>
                      <a:r>
                        <a:rPr lang="en-US" altLang="zh-CN" sz="1200" u="none" strike="noStrike">
                          <a:effectLst/>
                        </a:rPr>
                        <a:t>-</a:t>
                      </a:r>
                      <a:r>
                        <a:rPr lang="en-US" sz="1200" u="none" strike="noStrike">
                          <a:effectLst/>
                        </a:rPr>
                        <a:t>C102</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2.25981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2.331408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0.509114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0.436333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2.768924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2.767741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0.001183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856766332"/>
                  </a:ext>
                </a:extLst>
              </a:tr>
              <a:tr h="383001">
                <a:tc>
                  <a:txBody>
                    <a:bodyPr/>
                    <a:lstStyle/>
                    <a:p>
                      <a:pPr algn="ctr" fontAlgn="t"/>
                      <a:r>
                        <a:rPr lang="zh-CN" altLang="en-US" sz="1200" u="none" strike="noStrike">
                          <a:effectLst/>
                        </a:rPr>
                        <a:t>热镀铝锌后钢卷</a:t>
                      </a:r>
                      <a:r>
                        <a:rPr lang="en-US" altLang="zh-CN" sz="1200" u="none" strike="noStrike">
                          <a:effectLst/>
                        </a:rPr>
                        <a:t>-</a:t>
                      </a:r>
                      <a:r>
                        <a:rPr lang="en-US" sz="1200" u="none" strike="noStrike">
                          <a:effectLst/>
                        </a:rPr>
                        <a:t>C108</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2.570011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2.648695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1.296993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1.216456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3.867004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3.86515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0.001853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263143802"/>
                  </a:ext>
                </a:extLst>
              </a:tr>
              <a:tr h="383001">
                <a:tc>
                  <a:txBody>
                    <a:bodyPr/>
                    <a:lstStyle/>
                    <a:p>
                      <a:pPr algn="ctr" fontAlgn="t"/>
                      <a:r>
                        <a:rPr lang="zh-CN" altLang="en-US" sz="1200" u="none" strike="noStrike">
                          <a:effectLst/>
                        </a:rPr>
                        <a:t>热镀铝锌后钢卷</a:t>
                      </a:r>
                      <a:r>
                        <a:rPr lang="en-US" altLang="zh-CN" sz="1200" u="none" strike="noStrike">
                          <a:effectLst/>
                        </a:rPr>
                        <a:t>-</a:t>
                      </a:r>
                      <a:r>
                        <a:rPr lang="en-US" sz="1200" u="none" strike="noStrike">
                          <a:effectLst/>
                        </a:rPr>
                        <a:t>C208</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2.503296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2.577957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1.173691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1.097216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3.676987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3.675173</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0.001814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2808424313"/>
                  </a:ext>
                </a:extLst>
              </a:tr>
              <a:tr h="383001">
                <a:tc>
                  <a:txBody>
                    <a:bodyPr/>
                    <a:lstStyle/>
                    <a:p>
                      <a:pPr algn="ctr" fontAlgn="t"/>
                      <a:r>
                        <a:rPr lang="zh-CN" altLang="en-US" sz="1200" u="none" strike="noStrike">
                          <a:effectLst/>
                        </a:rPr>
                        <a:t>连续退火钢卷</a:t>
                      </a:r>
                      <a:r>
                        <a:rPr lang="en-US" altLang="zh-CN" sz="1200" u="none" strike="noStrike">
                          <a:effectLst/>
                        </a:rPr>
                        <a:t>-</a:t>
                      </a:r>
                      <a:r>
                        <a:rPr lang="en-US" sz="1200" u="none" strike="noStrike">
                          <a:effectLst/>
                        </a:rPr>
                        <a:t>C112</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2.532445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2.62304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0.537068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0.444606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3.069514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3.067646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0.001868</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42351028"/>
                  </a:ext>
                </a:extLst>
              </a:tr>
              <a:tr h="193415">
                <a:tc>
                  <a:txBody>
                    <a:bodyPr/>
                    <a:lstStyle/>
                    <a:p>
                      <a:pPr algn="ctr" fontAlgn="t"/>
                      <a:r>
                        <a:rPr lang="zh-CN" altLang="en-US" sz="1200" u="none" strike="noStrike">
                          <a:effectLst/>
                        </a:rPr>
                        <a:t>冷轧卷</a:t>
                      </a:r>
                      <a:r>
                        <a:rPr lang="en-US" altLang="zh-CN" sz="1200" u="none" strike="noStrike">
                          <a:effectLst/>
                        </a:rPr>
                        <a:t>-</a:t>
                      </a:r>
                      <a:r>
                        <a:rPr lang="en-US" sz="1200" u="none" strike="noStrike">
                          <a:effectLst/>
                        </a:rPr>
                        <a:t>C107</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2.577486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2.669166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0.539174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0.444886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3.116661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3.114051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0.002609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393677452"/>
                  </a:ext>
                </a:extLst>
              </a:tr>
              <a:tr h="277688">
                <a:tc>
                  <a:txBody>
                    <a:bodyPr/>
                    <a:lstStyle/>
                    <a:p>
                      <a:pPr algn="ctr" fontAlgn="t"/>
                      <a:r>
                        <a:rPr lang="zh-CN" altLang="en-US" sz="1200" u="none" strike="noStrike">
                          <a:effectLst/>
                        </a:rPr>
                        <a:t>镀锡后钢卷</a:t>
                      </a:r>
                      <a:r>
                        <a:rPr lang="en-US" altLang="zh-CN" sz="1200" u="none" strike="noStrike">
                          <a:effectLst/>
                        </a:rPr>
                        <a:t>-</a:t>
                      </a:r>
                      <a:r>
                        <a:rPr lang="en-US" sz="1200" u="none" strike="noStrike">
                          <a:effectLst/>
                        </a:rPr>
                        <a:t>C117</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2.901019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2.989557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0.5656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0.474473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3.466619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3.46403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0.002589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668553314"/>
                  </a:ext>
                </a:extLst>
              </a:tr>
            </a:tbl>
          </a:graphicData>
        </a:graphic>
      </p:graphicFrame>
    </p:spTree>
    <p:extLst>
      <p:ext uri="{BB962C8B-B14F-4D97-AF65-F5344CB8AC3E}">
        <p14:creationId xmlns:p14="http://schemas.microsoft.com/office/powerpoint/2010/main" val="18368704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2574744" cy="502445"/>
          </a:xfrm>
        </p:spPr>
        <p:txBody>
          <a:bodyPr/>
          <a:lstStyle/>
          <a:p>
            <a:r>
              <a:rPr lang="en-CN" dirty="0"/>
              <a:t>主工序顺序方法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49963"/>
            <a:ext cx="9925776" cy="17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厂内</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厂外分配</a:t>
            </a:r>
            <a:r>
              <a:rPr lang="zh-CN" altLang="en-US" sz="2400" b="1" dirty="0">
                <a:solidFill>
                  <a:srgbClr val="C00000"/>
                </a:solidFill>
                <a:latin typeface="微软雅黑" panose="020B0503020204020204" pitchFamily="34" charset="-122"/>
                <a:ea typeface="微软雅黑" panose="020B0503020204020204" pitchFamily="34" charset="-122"/>
              </a:rPr>
              <a:t>误差来源</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顺序方法为能辅工序到主工序的</a:t>
            </a:r>
            <a:r>
              <a:rPr lang="zh-CN" altLang="en-US" sz="2400" dirty="0">
                <a:solidFill>
                  <a:srgbClr val="C00000"/>
                </a:solidFill>
                <a:latin typeface="微软雅黑" panose="020B0503020204020204" pitchFamily="34" charset="-122"/>
                <a:ea typeface="微软雅黑" panose="020B0503020204020204" pitchFamily="34" charset="-122"/>
              </a:rPr>
              <a:t>单向</a:t>
            </a:r>
            <a:r>
              <a:rPr lang="zh-CN" altLang="en-US" sz="2400" dirty="0">
                <a:solidFill>
                  <a:schemeClr val="accent4"/>
                </a:solidFill>
                <a:latin typeface="微软雅黑" panose="020B0503020204020204" pitchFamily="34" charset="-122"/>
                <a:ea typeface="微软雅黑" panose="020B0503020204020204" pitchFamily="34" charset="-122"/>
              </a:rPr>
              <a:t>顺序，无法解释</a:t>
            </a:r>
            <a:r>
              <a:rPr lang="zh-CN" altLang="en-US" sz="2400" dirty="0">
                <a:solidFill>
                  <a:srgbClr val="C00000"/>
                </a:solidFill>
                <a:latin typeface="微软雅黑" panose="020B0503020204020204" pitchFamily="34" charset="-122"/>
                <a:ea typeface="微软雅黑" panose="020B0503020204020204" pitchFamily="34" charset="-122"/>
              </a:rPr>
              <a:t>能辅工序对主工序回用产品的消耗</a:t>
            </a:r>
          </a:p>
          <a:p>
            <a:pPr fontAlgn="base">
              <a:lnSpc>
                <a:spcPct val="150000"/>
              </a:lnSpc>
              <a:spcBef>
                <a:spcPct val="0"/>
              </a:spcBef>
              <a:spcAft>
                <a:spcPct val="0"/>
              </a:spcAft>
            </a:pP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1AC8DAF5-D4DA-AAE4-2283-DE8EDCE0C42B}"/>
              </a:ext>
            </a:extLst>
          </p:cNvPr>
          <p:cNvGraphicFramePr>
            <a:graphicFrameLocks noGrp="1"/>
          </p:cNvGraphicFramePr>
          <p:nvPr>
            <p:extLst>
              <p:ext uri="{D42A27DB-BD31-4B8C-83A1-F6EECF244321}">
                <p14:modId xmlns:p14="http://schemas.microsoft.com/office/powerpoint/2010/main" val="626929610"/>
              </p:ext>
            </p:extLst>
          </p:nvPr>
        </p:nvGraphicFramePr>
        <p:xfrm>
          <a:off x="1133112" y="2561698"/>
          <a:ext cx="9925776" cy="3707469"/>
        </p:xfrm>
        <a:graphic>
          <a:graphicData uri="http://schemas.openxmlformats.org/drawingml/2006/table">
            <a:tbl>
              <a:tblPr>
                <a:tableStyleId>{ED083AE6-46FA-4A59-8FB0-9F97EB10719F}</a:tableStyleId>
              </a:tblPr>
              <a:tblGrid>
                <a:gridCol w="1102864">
                  <a:extLst>
                    <a:ext uri="{9D8B030D-6E8A-4147-A177-3AD203B41FA5}">
                      <a16:colId xmlns:a16="http://schemas.microsoft.com/office/drawing/2014/main" val="949588266"/>
                    </a:ext>
                  </a:extLst>
                </a:gridCol>
                <a:gridCol w="1102864">
                  <a:extLst>
                    <a:ext uri="{9D8B030D-6E8A-4147-A177-3AD203B41FA5}">
                      <a16:colId xmlns:a16="http://schemas.microsoft.com/office/drawing/2014/main" val="3034144439"/>
                    </a:ext>
                  </a:extLst>
                </a:gridCol>
                <a:gridCol w="1102864">
                  <a:extLst>
                    <a:ext uri="{9D8B030D-6E8A-4147-A177-3AD203B41FA5}">
                      <a16:colId xmlns:a16="http://schemas.microsoft.com/office/drawing/2014/main" val="516030435"/>
                    </a:ext>
                  </a:extLst>
                </a:gridCol>
                <a:gridCol w="1102864">
                  <a:extLst>
                    <a:ext uri="{9D8B030D-6E8A-4147-A177-3AD203B41FA5}">
                      <a16:colId xmlns:a16="http://schemas.microsoft.com/office/drawing/2014/main" val="3573291551"/>
                    </a:ext>
                  </a:extLst>
                </a:gridCol>
                <a:gridCol w="1102864">
                  <a:extLst>
                    <a:ext uri="{9D8B030D-6E8A-4147-A177-3AD203B41FA5}">
                      <a16:colId xmlns:a16="http://schemas.microsoft.com/office/drawing/2014/main" val="2610988159"/>
                    </a:ext>
                  </a:extLst>
                </a:gridCol>
                <a:gridCol w="1102864">
                  <a:extLst>
                    <a:ext uri="{9D8B030D-6E8A-4147-A177-3AD203B41FA5}">
                      <a16:colId xmlns:a16="http://schemas.microsoft.com/office/drawing/2014/main" val="2567190657"/>
                    </a:ext>
                  </a:extLst>
                </a:gridCol>
                <a:gridCol w="1102864">
                  <a:extLst>
                    <a:ext uri="{9D8B030D-6E8A-4147-A177-3AD203B41FA5}">
                      <a16:colId xmlns:a16="http://schemas.microsoft.com/office/drawing/2014/main" val="314662284"/>
                    </a:ext>
                  </a:extLst>
                </a:gridCol>
                <a:gridCol w="1102864">
                  <a:extLst>
                    <a:ext uri="{9D8B030D-6E8A-4147-A177-3AD203B41FA5}">
                      <a16:colId xmlns:a16="http://schemas.microsoft.com/office/drawing/2014/main" val="1093518903"/>
                    </a:ext>
                  </a:extLst>
                </a:gridCol>
                <a:gridCol w="1102864">
                  <a:extLst>
                    <a:ext uri="{9D8B030D-6E8A-4147-A177-3AD203B41FA5}">
                      <a16:colId xmlns:a16="http://schemas.microsoft.com/office/drawing/2014/main" val="3864934412"/>
                    </a:ext>
                  </a:extLst>
                </a:gridCol>
              </a:tblGrid>
              <a:tr h="411941">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能辅工序</a:t>
                      </a:r>
                      <a:r>
                        <a:rPr lang="en-US" sz="1600" u="none" strike="noStrike" dirty="0">
                          <a:solidFill>
                            <a:schemeClr val="bg1"/>
                          </a:solidFill>
                          <a:effectLst/>
                          <a:latin typeface="+mn-ea"/>
                          <a:ea typeface="+mn-ea"/>
                        </a:rPr>
                        <a:t>m</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83801429"/>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rowSpan="4" gridSpan="4">
                  <a:txBody>
                    <a:bodyPr/>
                    <a:lstStyle/>
                    <a:p>
                      <a:pPr algn="ctr" fontAlgn="ctr"/>
                      <a:r>
                        <a:rPr lang="zh-CN" altLang="en-US" sz="1800" u="none" strike="noStrike" dirty="0">
                          <a:effectLst/>
                          <a:latin typeface="+mn-ea"/>
                          <a:ea typeface="+mn-ea"/>
                        </a:rPr>
                        <a:t>能辅工序完全需求矩阵</a:t>
                      </a:r>
                      <a:endParaRPr lang="zh-CN" altLang="en-US" sz="1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tc rowSpan="4" gridSpan="4">
                  <a:txBody>
                    <a:bodyPr/>
                    <a:lstStyle/>
                    <a:p>
                      <a:pPr algn="ctr" fontAlgn="ctr"/>
                      <a:r>
                        <a:rPr lang="zh-CN" altLang="en-US" sz="1800" u="none" strike="noStrike" dirty="0">
                          <a:effectLst/>
                          <a:latin typeface="+mn-ea"/>
                          <a:ea typeface="+mn-ea"/>
                        </a:rPr>
                        <a:t>主工序对能辅产品的消耗矩阵</a:t>
                      </a:r>
                      <a:endParaRPr lang="zh-CN" altLang="en-US" sz="1800" b="0" i="0" u="none" strike="noStrike" dirty="0">
                        <a:solidFill>
                          <a:srgbClr val="000000"/>
                        </a:solidFill>
                        <a:effectLst/>
                        <a:latin typeface="+mn-ea"/>
                        <a:ea typeface="+mn-ea"/>
                      </a:endParaRPr>
                    </a:p>
                  </a:txBody>
                  <a:tcPr marL="9525" marR="9525" marT="9525" marB="0" anchor="ctr">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645843804"/>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1968314002"/>
                  </a:ext>
                </a:extLst>
              </a:tr>
              <a:tr h="411941">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770630400"/>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sz="1600" u="none" strike="noStrike" dirty="0">
                          <a:solidFill>
                            <a:schemeClr val="bg1"/>
                          </a:solidFill>
                          <a:effectLst/>
                          <a:latin typeface="+mn-ea"/>
                          <a:ea typeface="+mn-ea"/>
                        </a:rPr>
                        <a:t>m</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96357242"/>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rowSpan="4" gridSpan="4">
                  <a:txBody>
                    <a:bodyPr/>
                    <a:lstStyle/>
                    <a:p>
                      <a:pPr algn="ctr" fontAlgn="ctr"/>
                      <a:r>
                        <a:rPr lang="zh-CN" altLang="en-US" sz="1800" u="none" strike="noStrike" dirty="0">
                          <a:solidFill>
                            <a:schemeClr val="bg1"/>
                          </a:solidFill>
                          <a:effectLst/>
                          <a:latin typeface="+mn-ea"/>
                          <a:ea typeface="+mn-ea"/>
                        </a:rPr>
                        <a:t>能辅工序对主工序回用产品的消耗矩阵</a:t>
                      </a:r>
                      <a:endParaRPr lang="zh-CN" altLang="en-US" sz="18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solidFill>
                      <a:srgbClr val="C00000"/>
                    </a:solid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tc rowSpan="4" gridSpan="4">
                  <a:txBody>
                    <a:bodyPr/>
                    <a:lstStyle/>
                    <a:p>
                      <a:pPr algn="ctr" fontAlgn="ctr"/>
                      <a:r>
                        <a:rPr lang="zh-CN" altLang="en-US" sz="1800" u="none" strike="noStrike" dirty="0">
                          <a:effectLst/>
                          <a:latin typeface="+mn-ea"/>
                          <a:ea typeface="+mn-ea"/>
                        </a:rPr>
                        <a:t>主工序完全需求矩阵</a:t>
                      </a:r>
                      <a:endParaRPr lang="zh-CN" altLang="en-US" sz="1800" b="0" i="0" u="none" strike="noStrike" dirty="0">
                        <a:solidFill>
                          <a:srgbClr val="000000"/>
                        </a:solidFill>
                        <a:effectLst/>
                        <a:latin typeface="+mn-ea"/>
                        <a:ea typeface="+mn-ea"/>
                      </a:endParaRPr>
                    </a:p>
                  </a:txBody>
                  <a:tcPr marL="9525" marR="9525" marT="9525" marB="0" anchor="ct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1926399"/>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00745757"/>
                  </a:ext>
                </a:extLst>
              </a:tr>
              <a:tr h="411941">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090219023"/>
                  </a:ext>
                </a:extLst>
              </a:tr>
              <a:tr h="411941">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65818704"/>
                  </a:ext>
                </a:extLst>
              </a:tr>
            </a:tbl>
          </a:graphicData>
        </a:graphic>
      </p:graphicFrame>
    </p:spTree>
    <p:extLst>
      <p:ext uri="{BB962C8B-B14F-4D97-AF65-F5344CB8AC3E}">
        <p14:creationId xmlns:p14="http://schemas.microsoft.com/office/powerpoint/2010/main" val="16189611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64F45-358B-2917-955A-2081F3308AA5}"/>
              </a:ext>
            </a:extLst>
          </p:cNvPr>
          <p:cNvSpPr>
            <a:spLocks noGrp="1"/>
          </p:cNvSpPr>
          <p:nvPr>
            <p:ph type="title"/>
          </p:nvPr>
        </p:nvSpPr>
        <p:spPr>
          <a:xfrm>
            <a:off x="1715589" y="577769"/>
            <a:ext cx="2916183" cy="502445"/>
          </a:xfrm>
        </p:spPr>
        <p:txBody>
          <a:bodyPr/>
          <a:lstStyle/>
          <a:p>
            <a:r>
              <a:rPr lang="en-CN" dirty="0"/>
              <a:t>两种方法优劣对比</a:t>
            </a:r>
          </a:p>
        </p:txBody>
      </p:sp>
      <p:sp>
        <p:nvSpPr>
          <p:cNvPr id="4" name="Text Placeholder 3">
            <a:extLst>
              <a:ext uri="{FF2B5EF4-FFF2-40B4-BE49-F238E27FC236}">
                <a16:creationId xmlns:a16="http://schemas.microsoft.com/office/drawing/2014/main" id="{9FC0DB12-4162-C142-F3FF-40DA42B05D9C}"/>
              </a:ext>
            </a:extLst>
          </p:cNvPr>
          <p:cNvSpPr>
            <a:spLocks noGrp="1"/>
          </p:cNvSpPr>
          <p:nvPr>
            <p:ph type="body" sz="quarter" idx="10"/>
          </p:nvPr>
        </p:nvSpPr>
        <p:spPr/>
        <p:txBody>
          <a:bodyPr/>
          <a:lstStyle/>
          <a:p>
            <a:r>
              <a:rPr lang="en-US" altLang="zh-CN" dirty="0"/>
              <a:t>04</a:t>
            </a:r>
            <a:endParaRPr lang="en-CN" dirty="0"/>
          </a:p>
        </p:txBody>
      </p:sp>
      <p:sp>
        <p:nvSpPr>
          <p:cNvPr id="5" name="矩形 5">
            <a:extLst>
              <a:ext uri="{FF2B5EF4-FFF2-40B4-BE49-F238E27FC236}">
                <a16:creationId xmlns:a16="http://schemas.microsoft.com/office/drawing/2014/main" id="{56CC3ACD-4818-DF34-244C-D5E8C346F5F6}"/>
              </a:ext>
            </a:extLst>
          </p:cNvPr>
          <p:cNvSpPr>
            <a:spLocks noChangeArrowheads="1"/>
          </p:cNvSpPr>
          <p:nvPr/>
        </p:nvSpPr>
        <p:spPr bwMode="auto">
          <a:xfrm>
            <a:off x="1084157" y="1080214"/>
            <a:ext cx="5011843" cy="523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rgbClr val="C00000"/>
                </a:solidFill>
                <a:latin typeface="微软雅黑" panose="020B0503020204020204" pitchFamily="34" charset="-122"/>
                <a:ea typeface="微软雅黑" panose="020B0503020204020204" pitchFamily="34" charset="-122"/>
              </a:rPr>
              <a:t>矩阵</a:t>
            </a:r>
            <a:r>
              <a:rPr lang="zh-CN" altLang="en-US" sz="2400" b="1" dirty="0">
                <a:solidFill>
                  <a:schemeClr val="accent4"/>
                </a:solidFill>
                <a:latin typeface="微软雅黑" panose="020B0503020204020204" pitchFamily="34" charset="-122"/>
                <a:ea typeface="微软雅黑" panose="020B0503020204020204" pitchFamily="34" charset="-122"/>
              </a:rPr>
              <a:t>方法：</a:t>
            </a:r>
            <a:endParaRPr lang="en-US" altLang="zh-CN" sz="2400" dirty="0">
              <a:solidFill>
                <a:srgbClr val="C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000" dirty="0">
                <a:solidFill>
                  <a:schemeClr val="accent4"/>
                </a:solidFill>
                <a:latin typeface="微软雅黑" panose="020B0503020204020204" pitchFamily="34" charset="-122"/>
                <a:ea typeface="微软雅黑" panose="020B0503020204020204" pitchFamily="34" charset="-122"/>
              </a:rPr>
              <a:t>建议用于</a:t>
            </a:r>
            <a:r>
              <a:rPr lang="zh-CN" altLang="en-US" sz="2000" dirty="0">
                <a:solidFill>
                  <a:srgbClr val="C00000"/>
                </a:solidFill>
                <a:latin typeface="微软雅黑" panose="020B0503020204020204" pitchFamily="34" charset="-122"/>
                <a:ea typeface="微软雅黑" panose="020B0503020204020204" pitchFamily="34" charset="-122"/>
              </a:rPr>
              <a:t>大类</a:t>
            </a:r>
            <a:r>
              <a:rPr lang="zh-CN" altLang="en-US" sz="2000" dirty="0">
                <a:solidFill>
                  <a:schemeClr val="accent4"/>
                </a:solidFill>
                <a:latin typeface="微软雅黑" panose="020B0503020204020204" pitchFamily="34" charset="-122"/>
                <a:ea typeface="微软雅黑" panose="020B0503020204020204" pitchFamily="34" charset="-122"/>
              </a:rPr>
              <a:t>数据计算</a:t>
            </a:r>
            <a:endParaRPr lang="en-US" altLang="zh-CN" sz="20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000" b="1" dirty="0">
                <a:solidFill>
                  <a:schemeClr val="accent4"/>
                </a:solidFill>
                <a:latin typeface="微软雅黑" panose="020B0503020204020204" pitchFamily="34" charset="-122"/>
                <a:ea typeface="微软雅黑" panose="020B0503020204020204" pitchFamily="34" charset="-122"/>
              </a:rPr>
              <a:t>差异：</a:t>
            </a:r>
            <a:r>
              <a:rPr lang="zh-CN" altLang="en-US" sz="2000" dirty="0">
                <a:solidFill>
                  <a:schemeClr val="accent4"/>
                </a:solidFill>
                <a:latin typeface="微软雅黑" panose="020B0503020204020204" pitchFamily="34" charset="-122"/>
                <a:ea typeface="微软雅黑" panose="020B0503020204020204" pitchFamily="34" charset="-122"/>
              </a:rPr>
              <a:t>能够准确表示主工序产品</a:t>
            </a:r>
            <a:r>
              <a:rPr lang="zh-CN" altLang="en-CN" sz="2000" dirty="0">
                <a:solidFill>
                  <a:schemeClr val="accent4"/>
                </a:solidFill>
                <a:latin typeface="微软雅黑" panose="020B0503020204020204" pitchFamily="34" charset="-122"/>
                <a:ea typeface="微软雅黑" panose="020B0503020204020204" pitchFamily="34" charset="-122"/>
              </a:rPr>
              <a:t>回用至</a:t>
            </a:r>
            <a:r>
              <a:rPr lang="zh-CN" altLang="en-US" sz="2000" dirty="0">
                <a:solidFill>
                  <a:schemeClr val="accent4"/>
                </a:solidFill>
                <a:latin typeface="微软雅黑" panose="020B0503020204020204" pitchFamily="34" charset="-122"/>
                <a:ea typeface="微软雅黑" panose="020B0503020204020204" pitchFamily="34" charset="-122"/>
              </a:rPr>
              <a:t>能辅工序的部分</a:t>
            </a:r>
            <a:endParaRPr lang="en-US" altLang="zh-CN" sz="2000" b="1" dirty="0">
              <a:solidFill>
                <a:srgbClr val="C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000" b="1" dirty="0">
                <a:solidFill>
                  <a:srgbClr val="00B050"/>
                </a:solidFill>
                <a:latin typeface="微软雅黑" panose="020B0503020204020204" pitchFamily="34" charset="-122"/>
                <a:ea typeface="微软雅黑" panose="020B0503020204020204" pitchFamily="34" charset="-122"/>
              </a:rPr>
              <a:t>优点：</a:t>
            </a:r>
            <a:endParaRPr lang="en-US" altLang="zh-CN" sz="2000" b="1" dirty="0">
              <a:solidFill>
                <a:srgbClr val="00B05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适用于全工序</a:t>
            </a:r>
            <a:endParaRPr lang="en-US" altLang="zh-CN" sz="20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一次计算得出全部结果</a:t>
            </a:r>
            <a:endParaRPr lang="en-US" altLang="zh-CN" sz="20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000" b="1" dirty="0">
                <a:solidFill>
                  <a:srgbClr val="C00000"/>
                </a:solidFill>
                <a:latin typeface="微软雅黑" panose="020B0503020204020204" pitchFamily="34" charset="-122"/>
                <a:ea typeface="微软雅黑" panose="020B0503020204020204" pitchFamily="34" charset="-122"/>
              </a:rPr>
              <a:t>缺点：</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工序局部变化则重新计算全部矩阵</a:t>
            </a: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算法</a:t>
            </a:r>
            <a:r>
              <a:rPr lang="zh-CN" altLang="en-US" sz="2000" dirty="0">
                <a:solidFill>
                  <a:srgbClr val="C00000"/>
                </a:solidFill>
                <a:latin typeface="微软雅黑" panose="020B0503020204020204" pitchFamily="34" charset="-122"/>
                <a:ea typeface="微软雅黑" panose="020B0503020204020204" pitchFamily="34" charset="-122"/>
              </a:rPr>
              <a:t>复杂度高</a:t>
            </a:r>
            <a:r>
              <a:rPr lang="zh-CN" altLang="en-US" sz="2000" dirty="0">
                <a:solidFill>
                  <a:schemeClr val="accent4"/>
                </a:solidFill>
                <a:latin typeface="微软雅黑" panose="020B0503020204020204" pitchFamily="34" charset="-122"/>
                <a:ea typeface="微软雅黑" panose="020B0503020204020204" pitchFamily="34" charset="-122"/>
              </a:rPr>
              <a:t>，工序和数据量</a:t>
            </a:r>
            <a:r>
              <a:rPr lang="zh-CN" altLang="en-CN" sz="2000" dirty="0">
                <a:solidFill>
                  <a:schemeClr val="accent4"/>
                </a:solidFill>
                <a:latin typeface="微软雅黑" panose="020B0503020204020204" pitchFamily="34" charset="-122"/>
                <a:ea typeface="微软雅黑" panose="020B0503020204020204" pitchFamily="34" charset="-122"/>
              </a:rPr>
              <a:t>较多</a:t>
            </a:r>
            <a:r>
              <a:rPr lang="zh-CN" altLang="en-US" sz="2000" dirty="0">
                <a:solidFill>
                  <a:schemeClr val="accent4"/>
                </a:solidFill>
                <a:latin typeface="微软雅黑" panose="020B0503020204020204" pitchFamily="34" charset="-122"/>
                <a:ea typeface="微软雅黑" panose="020B0503020204020204" pitchFamily="34" charset="-122"/>
              </a:rPr>
              <a:t>将导致耗时显著增加</a:t>
            </a:r>
            <a:endParaRPr lang="en-US" altLang="zh-CN" sz="2000" dirty="0">
              <a:solidFill>
                <a:schemeClr val="accent4"/>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0025898-E3A9-C88F-B0E0-2F6A3AB74AB7}"/>
              </a:ext>
            </a:extLst>
          </p:cNvPr>
          <p:cNvSpPr>
            <a:spLocks noChangeArrowheads="1"/>
          </p:cNvSpPr>
          <p:nvPr/>
        </p:nvSpPr>
        <p:spPr bwMode="auto">
          <a:xfrm>
            <a:off x="6096000" y="1080214"/>
            <a:ext cx="5011843" cy="43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rgbClr val="C00000"/>
                </a:solidFill>
                <a:latin typeface="微软雅黑" panose="020B0503020204020204" pitchFamily="34" charset="-122"/>
                <a:ea typeface="微软雅黑" panose="020B0503020204020204" pitchFamily="34" charset="-122"/>
              </a:rPr>
              <a:t>顺序</a:t>
            </a:r>
            <a:r>
              <a:rPr lang="zh-CN" altLang="en-US" sz="2400" b="1" dirty="0">
                <a:solidFill>
                  <a:schemeClr val="accent4"/>
                </a:solidFill>
                <a:latin typeface="微软雅黑" panose="020B0503020204020204" pitchFamily="34" charset="-122"/>
                <a:ea typeface="微软雅黑" panose="020B0503020204020204" pitchFamily="34" charset="-122"/>
              </a:rPr>
              <a:t>方法：</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000" dirty="0">
                <a:solidFill>
                  <a:schemeClr val="accent4"/>
                </a:solidFill>
                <a:latin typeface="微软雅黑" panose="020B0503020204020204" pitchFamily="34" charset="-122"/>
                <a:ea typeface="微软雅黑" panose="020B0503020204020204" pitchFamily="34" charset="-122"/>
              </a:rPr>
              <a:t>建议用于</a:t>
            </a:r>
            <a:r>
              <a:rPr lang="zh-CN" altLang="en-US" sz="2000" dirty="0">
                <a:solidFill>
                  <a:srgbClr val="C00000"/>
                </a:solidFill>
                <a:latin typeface="微软雅黑" panose="020B0503020204020204" pitchFamily="34" charset="-122"/>
                <a:ea typeface="微软雅黑" panose="020B0503020204020204" pitchFamily="34" charset="-122"/>
              </a:rPr>
              <a:t>明细</a:t>
            </a:r>
            <a:r>
              <a:rPr lang="zh-CN" altLang="en-US" sz="2000" dirty="0">
                <a:solidFill>
                  <a:schemeClr val="accent4"/>
                </a:solidFill>
                <a:latin typeface="微软雅黑" panose="020B0503020204020204" pitchFamily="34" charset="-122"/>
                <a:ea typeface="微软雅黑" panose="020B0503020204020204" pitchFamily="34" charset="-122"/>
              </a:rPr>
              <a:t>数据计算</a:t>
            </a:r>
            <a:endParaRPr lang="en-US" altLang="zh-CN" sz="2000" dirty="0">
              <a:solidFill>
                <a:srgbClr val="C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000" b="1" dirty="0">
                <a:solidFill>
                  <a:srgbClr val="00B050"/>
                </a:solidFill>
                <a:latin typeface="微软雅黑" panose="020B0503020204020204" pitchFamily="34" charset="-122"/>
                <a:ea typeface="微软雅黑" panose="020B0503020204020204" pitchFamily="34" charset="-122"/>
              </a:rPr>
              <a:t>优点：</a:t>
            </a:r>
            <a:endParaRPr lang="en-US" altLang="zh-CN" sz="2000" b="1" dirty="0">
              <a:solidFill>
                <a:srgbClr val="00B05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算法</a:t>
            </a:r>
            <a:r>
              <a:rPr lang="zh-CN" altLang="en-US" sz="2000" dirty="0">
                <a:solidFill>
                  <a:srgbClr val="00B050"/>
                </a:solidFill>
                <a:latin typeface="微软雅黑" panose="020B0503020204020204" pitchFamily="34" charset="-122"/>
                <a:ea typeface="微软雅黑" panose="020B0503020204020204" pitchFamily="34" charset="-122"/>
              </a:rPr>
              <a:t>复杂度低</a:t>
            </a:r>
            <a:r>
              <a:rPr lang="zh-CN" altLang="en-US" sz="2000" dirty="0">
                <a:solidFill>
                  <a:schemeClr val="accent4"/>
                </a:solidFill>
                <a:latin typeface="微软雅黑" panose="020B0503020204020204" pitchFamily="34" charset="-122"/>
                <a:ea typeface="微软雅黑" panose="020B0503020204020204" pitchFamily="34" charset="-122"/>
              </a:rPr>
              <a:t>，耗时相对较少</a:t>
            </a:r>
            <a:endParaRPr lang="en-US" altLang="zh-CN" sz="2000" b="1" dirty="0">
              <a:solidFill>
                <a:srgbClr val="00B05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CN" sz="2000" dirty="0">
                <a:solidFill>
                  <a:schemeClr val="accent4"/>
                </a:solidFill>
                <a:latin typeface="微软雅黑" panose="020B0503020204020204" pitchFamily="34" charset="-122"/>
                <a:ea typeface="微软雅黑" panose="020B0503020204020204" pitchFamily="34" charset="-122"/>
              </a:rPr>
              <a:t>后序</a:t>
            </a:r>
            <a:r>
              <a:rPr lang="zh-CN" altLang="en-US" sz="2000" dirty="0">
                <a:solidFill>
                  <a:schemeClr val="accent4"/>
                </a:solidFill>
                <a:latin typeface="微软雅黑" panose="020B0503020204020204" pitchFamily="34" charset="-122"/>
                <a:ea typeface="微软雅黑" panose="020B0503020204020204" pitchFamily="34" charset="-122"/>
              </a:rPr>
              <a:t>工序产生变化，不影响前序工序计算结果，无需重复计算</a:t>
            </a:r>
            <a:endParaRPr lang="en-US" altLang="zh-CN" sz="20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000" b="1" dirty="0">
                <a:solidFill>
                  <a:srgbClr val="C00000"/>
                </a:solidFill>
                <a:latin typeface="微软雅黑" panose="020B0503020204020204" pitchFamily="34" charset="-122"/>
                <a:ea typeface="微软雅黑" panose="020B0503020204020204" pitchFamily="34" charset="-122"/>
              </a:rPr>
              <a:t>缺点：</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仅适用于主工序计算</a:t>
            </a:r>
            <a:endParaRPr lang="en-US" altLang="zh-CN" sz="20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需要多次迭代得出结果</a:t>
            </a:r>
            <a:endParaRPr lang="en-US" altLang="zh-CN" sz="2000" dirty="0">
              <a:solidFill>
                <a:schemeClr val="accent4"/>
              </a:solidFill>
              <a:latin typeface="微软雅黑" panose="020B0503020204020204" pitchFamily="34" charset="-122"/>
              <a:ea typeface="微软雅黑" panose="020B0503020204020204" pitchFamily="34" charset="-122"/>
            </a:endParaRPr>
          </a:p>
        </p:txBody>
      </p:sp>
      <p:cxnSp>
        <p:nvCxnSpPr>
          <p:cNvPr id="12" name="Straight Connector 11">
            <a:extLst>
              <a:ext uri="{FF2B5EF4-FFF2-40B4-BE49-F238E27FC236}">
                <a16:creationId xmlns:a16="http://schemas.microsoft.com/office/drawing/2014/main" id="{8FFB8458-7130-4397-BCF8-1DE96E63BDB7}"/>
              </a:ext>
            </a:extLst>
          </p:cNvPr>
          <p:cNvCxnSpPr/>
          <p:nvPr/>
        </p:nvCxnSpPr>
        <p:spPr>
          <a:xfrm>
            <a:off x="6096000" y="1272209"/>
            <a:ext cx="0" cy="5009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5567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240118" cy="502445"/>
          </a:xfrm>
        </p:spPr>
        <p:txBody>
          <a:bodyPr/>
          <a:lstStyle/>
          <a:p>
            <a:r>
              <a:rPr lang="en-CN" dirty="0"/>
              <a:t>LCA碳核算系统边界</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grpSp>
        <p:nvGrpSpPr>
          <p:cNvPr id="4" name="组合 43">
            <a:extLst>
              <a:ext uri="{FF2B5EF4-FFF2-40B4-BE49-F238E27FC236}">
                <a16:creationId xmlns:a16="http://schemas.microsoft.com/office/drawing/2014/main" id="{ABFD9EA5-3F6A-C8A5-E72D-A4B2A5A67E65}"/>
              </a:ext>
            </a:extLst>
          </p:cNvPr>
          <p:cNvGrpSpPr>
            <a:grpSpLocks/>
          </p:cNvGrpSpPr>
          <p:nvPr/>
        </p:nvGrpSpPr>
        <p:grpSpPr bwMode="auto">
          <a:xfrm>
            <a:off x="2250328" y="1300723"/>
            <a:ext cx="7691344" cy="4573625"/>
            <a:chOff x="1251584" y="779145"/>
            <a:chExt cx="9260841" cy="6156842"/>
          </a:xfrm>
        </p:grpSpPr>
        <p:sp>
          <p:nvSpPr>
            <p:cNvPr id="5" name="Rounded Rectangle 4">
              <a:extLst>
                <a:ext uri="{FF2B5EF4-FFF2-40B4-BE49-F238E27FC236}">
                  <a16:creationId xmlns:a16="http://schemas.microsoft.com/office/drawing/2014/main" id="{8B95596A-EE35-B0EE-55CC-6B2E1E2E446F}"/>
                </a:ext>
              </a:extLst>
            </p:cNvPr>
            <p:cNvSpPr/>
            <p:nvPr/>
          </p:nvSpPr>
          <p:spPr>
            <a:xfrm>
              <a:off x="1494883" y="779145"/>
              <a:ext cx="2531068" cy="954773"/>
            </a:xfrm>
            <a:prstGeom prst="roundRect">
              <a:avLst>
                <a:gd name="adj" fmla="val 4902"/>
              </a:avLst>
            </a:prstGeom>
            <a:solidFill>
              <a:srgbClr val="0AAC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latin typeface="微软雅黑" panose="020B0503020204020204" pitchFamily="2" charset="-122"/>
                  <a:ea typeface="微软雅黑" panose="020B0503020204020204" pitchFamily="2" charset="-122"/>
                </a:rPr>
                <a:t>直接排放</a:t>
              </a:r>
              <a:endParaRPr lang="en-US" dirty="0">
                <a:latin typeface="微软雅黑" panose="020B0503020204020204" pitchFamily="2" charset="-122"/>
                <a:ea typeface="微软雅黑" panose="020B0503020204020204" pitchFamily="2" charset="-122"/>
              </a:endParaRPr>
            </a:p>
          </p:txBody>
        </p:sp>
        <p:sp>
          <p:nvSpPr>
            <p:cNvPr id="6" name="Rounded Rectangle 5">
              <a:extLst>
                <a:ext uri="{FF2B5EF4-FFF2-40B4-BE49-F238E27FC236}">
                  <a16:creationId xmlns:a16="http://schemas.microsoft.com/office/drawing/2014/main" id="{17CFB0E7-8BD5-E5B1-E02E-67C4E8A80FB4}"/>
                </a:ext>
              </a:extLst>
            </p:cNvPr>
            <p:cNvSpPr/>
            <p:nvPr/>
          </p:nvSpPr>
          <p:spPr>
            <a:xfrm>
              <a:off x="4739341" y="779145"/>
              <a:ext cx="5773084" cy="954773"/>
            </a:xfrm>
            <a:prstGeom prst="roundRect">
              <a:avLst>
                <a:gd name="adj" fmla="val 4902"/>
              </a:avLst>
            </a:prstGeom>
            <a:solidFill>
              <a:srgbClr val="5A4E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FFFFFF"/>
                  </a:solidFill>
                  <a:latin typeface="微软雅黑" panose="020B0503020204020204" pitchFamily="34" charset="-122"/>
                  <a:ea typeface="微软雅黑" panose="020B0503020204020204" pitchFamily="34" charset="-122"/>
                </a:rPr>
                <a:t>间接排放</a:t>
              </a:r>
              <a:endParaRPr lang="en-US" altLang="en-CN" dirty="0">
                <a:solidFill>
                  <a:srgbClr val="FFFFFF"/>
                </a:solidFill>
                <a:latin typeface="微软雅黑" panose="020B0503020204020204" pitchFamily="34" charset="-122"/>
                <a:ea typeface="微软雅黑" panose="020B0503020204020204" pitchFamily="34" charset="-122"/>
              </a:endParaRPr>
            </a:p>
          </p:txBody>
        </p:sp>
        <p:sp>
          <p:nvSpPr>
            <p:cNvPr id="8" name="Rounded Rectangle 7">
              <a:extLst>
                <a:ext uri="{FF2B5EF4-FFF2-40B4-BE49-F238E27FC236}">
                  <a16:creationId xmlns:a16="http://schemas.microsoft.com/office/drawing/2014/main" id="{55554157-EE33-5479-7084-C1FFBA612E1D}"/>
                </a:ext>
              </a:extLst>
            </p:cNvPr>
            <p:cNvSpPr/>
            <p:nvPr/>
          </p:nvSpPr>
          <p:spPr>
            <a:xfrm>
              <a:off x="1494883" y="2535109"/>
              <a:ext cx="2531068" cy="954773"/>
            </a:xfrm>
            <a:prstGeom prst="roundRect">
              <a:avLst>
                <a:gd name="adj" fmla="val 4902"/>
              </a:avLst>
            </a:prstGeom>
            <a:solidFill>
              <a:srgbClr val="73C1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范围一</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排放</a:t>
              </a:r>
              <a:endParaRPr lang="en-US" altLang="zh-CN" sz="1200" dirty="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en-US" altLang="zh-CN" sz="1200" dirty="0">
                  <a:solidFill>
                    <a:srgbClr val="FFFFFF"/>
                  </a:solidFill>
                  <a:latin typeface="微软雅黑" panose="020B0503020204020204" pitchFamily="34" charset="-122"/>
                  <a:ea typeface="微软雅黑" panose="020B0503020204020204" pitchFamily="34" charset="-122"/>
                </a:rPr>
                <a:t>Scope</a:t>
              </a:r>
              <a:r>
                <a:rPr lang="zh-CN" altLang="en-US" sz="1200" dirty="0">
                  <a:solidFill>
                    <a:srgbClr val="FFFFFF"/>
                  </a:solidFill>
                  <a:latin typeface="微软雅黑" panose="020B0503020204020204" pitchFamily="34" charset="-122"/>
                  <a:ea typeface="微软雅黑" panose="020B0503020204020204" pitchFamily="34" charset="-122"/>
                </a:rPr>
                <a:t> </a:t>
              </a:r>
              <a:r>
                <a:rPr lang="en-US" altLang="zh-CN" sz="1200" dirty="0">
                  <a:solidFill>
                    <a:srgbClr val="FFFFFF"/>
                  </a:solidFill>
                  <a:latin typeface="微软雅黑" panose="020B0503020204020204" pitchFamily="34" charset="-122"/>
                  <a:ea typeface="微软雅黑" panose="020B0503020204020204" pitchFamily="34" charset="-122"/>
                </a:rPr>
                <a:t>1</a:t>
              </a:r>
            </a:p>
          </p:txBody>
        </p:sp>
        <p:sp>
          <p:nvSpPr>
            <p:cNvPr id="9" name="Rounded Rectangle 8">
              <a:extLst>
                <a:ext uri="{FF2B5EF4-FFF2-40B4-BE49-F238E27FC236}">
                  <a16:creationId xmlns:a16="http://schemas.microsoft.com/office/drawing/2014/main" id="{41CAE11B-66DA-9D4A-052A-DA3002D18473}"/>
                </a:ext>
              </a:extLst>
            </p:cNvPr>
            <p:cNvSpPr/>
            <p:nvPr/>
          </p:nvSpPr>
          <p:spPr>
            <a:xfrm>
              <a:off x="4739341" y="2535109"/>
              <a:ext cx="2528626" cy="954773"/>
            </a:xfrm>
            <a:prstGeom prst="roundRect">
              <a:avLst>
                <a:gd name="adj" fmla="val 4902"/>
              </a:avLst>
            </a:prstGeom>
            <a:solidFill>
              <a:srgbClr val="7F3F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范围二</a:t>
              </a:r>
              <a:r>
                <a:rPr lang="en-US" altLang="en-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排放</a:t>
              </a:r>
              <a:endParaRPr lang="en-US" altLang="zh-CN" sz="1200" dirty="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en-US" altLang="zh-CN" sz="1200" dirty="0">
                  <a:solidFill>
                    <a:srgbClr val="FFFFFF"/>
                  </a:solidFill>
                  <a:latin typeface="微软雅黑" panose="020B0503020204020204" pitchFamily="34" charset="-122"/>
                  <a:ea typeface="微软雅黑" panose="020B0503020204020204" pitchFamily="34" charset="-122"/>
                </a:rPr>
                <a:t>Scope</a:t>
              </a:r>
              <a:r>
                <a:rPr lang="zh-CN" altLang="en-US" sz="1200" dirty="0">
                  <a:solidFill>
                    <a:srgbClr val="FFFFFF"/>
                  </a:solidFill>
                  <a:latin typeface="微软雅黑" panose="020B0503020204020204" pitchFamily="34" charset="-122"/>
                  <a:ea typeface="微软雅黑" panose="020B0503020204020204" pitchFamily="34" charset="-122"/>
                </a:rPr>
                <a:t> </a:t>
              </a:r>
              <a:r>
                <a:rPr lang="en-US" altLang="zh-CN" sz="1200" dirty="0">
                  <a:solidFill>
                    <a:srgbClr val="FFFFFF"/>
                  </a:solidFill>
                  <a:latin typeface="微软雅黑" panose="020B0503020204020204" pitchFamily="34" charset="-122"/>
                  <a:ea typeface="微软雅黑" panose="020B0503020204020204" pitchFamily="34" charset="-122"/>
                </a:rPr>
                <a:t>2</a:t>
              </a:r>
            </a:p>
          </p:txBody>
        </p:sp>
        <p:sp>
          <p:nvSpPr>
            <p:cNvPr id="10" name="Rounded Rectangle 9">
              <a:extLst>
                <a:ext uri="{FF2B5EF4-FFF2-40B4-BE49-F238E27FC236}">
                  <a16:creationId xmlns:a16="http://schemas.microsoft.com/office/drawing/2014/main" id="{86B5578C-8D9D-C52D-AFE1-6E4F2D0627C6}"/>
                </a:ext>
              </a:extLst>
            </p:cNvPr>
            <p:cNvSpPr/>
            <p:nvPr/>
          </p:nvSpPr>
          <p:spPr>
            <a:xfrm>
              <a:off x="7981357" y="2535109"/>
              <a:ext cx="2531068" cy="954773"/>
            </a:xfrm>
            <a:prstGeom prst="roundRect">
              <a:avLst>
                <a:gd name="adj" fmla="val 4902"/>
              </a:avLst>
            </a:prstGeom>
            <a:solidFill>
              <a:srgbClr val="7F3F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en-US" altLang="zh-CN" sz="1200">
                  <a:solidFill>
                    <a:srgbClr val="FFFFFF"/>
                  </a:solidFill>
                  <a:latin typeface="微软雅黑" panose="020B0503020204020204" pitchFamily="34" charset="-122"/>
                  <a:ea typeface="微软雅黑" panose="020B0503020204020204" pitchFamily="34" charset="-122"/>
                </a:rPr>
                <a:t>“</a:t>
              </a:r>
              <a:r>
                <a:rPr lang="zh-CN" altLang="en-US" sz="1200">
                  <a:solidFill>
                    <a:srgbClr val="FFFFFF"/>
                  </a:solidFill>
                  <a:latin typeface="微软雅黑" panose="020B0503020204020204" pitchFamily="34" charset="-122"/>
                  <a:ea typeface="微软雅黑" panose="020B0503020204020204" pitchFamily="34" charset="-122"/>
                </a:rPr>
                <a:t>范围三</a:t>
              </a:r>
              <a:r>
                <a:rPr lang="en-US" altLang="en-CN" sz="1200">
                  <a:solidFill>
                    <a:srgbClr val="FFFFFF"/>
                  </a:solidFill>
                  <a:latin typeface="微软雅黑" panose="020B0503020204020204" pitchFamily="34" charset="-122"/>
                  <a:ea typeface="微软雅黑" panose="020B0503020204020204" pitchFamily="34" charset="-122"/>
                </a:rPr>
                <a:t>”</a:t>
              </a:r>
              <a:r>
                <a:rPr lang="zh-CN" altLang="en-US" sz="1200">
                  <a:solidFill>
                    <a:srgbClr val="FFFFFF"/>
                  </a:solidFill>
                  <a:latin typeface="微软雅黑" panose="020B0503020204020204" pitchFamily="34" charset="-122"/>
                  <a:ea typeface="微软雅黑" panose="020B0503020204020204" pitchFamily="34" charset="-122"/>
                </a:rPr>
                <a:t>排放</a:t>
              </a:r>
              <a:endParaRPr lang="en-US" altLang="zh-CN" sz="120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en-US" altLang="zh-CN" sz="1200">
                  <a:solidFill>
                    <a:srgbClr val="FFFFFF"/>
                  </a:solidFill>
                  <a:latin typeface="微软雅黑" panose="020B0503020204020204" pitchFamily="34" charset="-122"/>
                  <a:ea typeface="微软雅黑" panose="020B0503020204020204" pitchFamily="34" charset="-122"/>
                </a:rPr>
                <a:t>Scope</a:t>
              </a:r>
              <a:r>
                <a:rPr lang="zh-CN" altLang="en-US" sz="1200">
                  <a:solidFill>
                    <a:srgbClr val="FFFFFF"/>
                  </a:solidFill>
                  <a:latin typeface="微软雅黑" panose="020B0503020204020204" pitchFamily="34" charset="-122"/>
                  <a:ea typeface="微软雅黑" panose="020B0503020204020204" pitchFamily="34" charset="-122"/>
                </a:rPr>
                <a:t> </a:t>
              </a:r>
              <a:r>
                <a:rPr lang="en-US" altLang="zh-CN" sz="1200">
                  <a:solidFill>
                    <a:srgbClr val="FFFFFF"/>
                  </a:solidFill>
                  <a:latin typeface="微软雅黑" panose="020B0503020204020204" pitchFamily="34" charset="-122"/>
                  <a:ea typeface="微软雅黑" panose="020B0503020204020204" pitchFamily="34" charset="-122"/>
                </a:rPr>
                <a:t>3</a:t>
              </a:r>
            </a:p>
          </p:txBody>
        </p:sp>
        <p:sp>
          <p:nvSpPr>
            <p:cNvPr id="11" name="Down Arrow 10">
              <a:extLst>
                <a:ext uri="{FF2B5EF4-FFF2-40B4-BE49-F238E27FC236}">
                  <a16:creationId xmlns:a16="http://schemas.microsoft.com/office/drawing/2014/main" id="{D0A939EC-60D2-ADAB-A260-F08EF8086CC2}"/>
                </a:ext>
              </a:extLst>
            </p:cNvPr>
            <p:cNvSpPr/>
            <p:nvPr/>
          </p:nvSpPr>
          <p:spPr>
            <a:xfrm>
              <a:off x="2584513" y="1902859"/>
              <a:ext cx="351809"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Down Arrow 11">
              <a:extLst>
                <a:ext uri="{FF2B5EF4-FFF2-40B4-BE49-F238E27FC236}">
                  <a16:creationId xmlns:a16="http://schemas.microsoft.com/office/drawing/2014/main" id="{C2844BA3-7779-D3EE-F8E3-B92F5A478AB3}"/>
                </a:ext>
              </a:extLst>
            </p:cNvPr>
            <p:cNvSpPr/>
            <p:nvPr/>
          </p:nvSpPr>
          <p:spPr>
            <a:xfrm>
              <a:off x="5828971" y="1902859"/>
              <a:ext cx="349366"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Down Arrow 12">
              <a:extLst>
                <a:ext uri="{FF2B5EF4-FFF2-40B4-BE49-F238E27FC236}">
                  <a16:creationId xmlns:a16="http://schemas.microsoft.com/office/drawing/2014/main" id="{118DF521-7225-72B9-7566-79843FF934A1}"/>
                </a:ext>
              </a:extLst>
            </p:cNvPr>
            <p:cNvSpPr/>
            <p:nvPr/>
          </p:nvSpPr>
          <p:spPr>
            <a:xfrm>
              <a:off x="9070987" y="1902859"/>
              <a:ext cx="351809"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Down Arrow 13">
              <a:extLst>
                <a:ext uri="{FF2B5EF4-FFF2-40B4-BE49-F238E27FC236}">
                  <a16:creationId xmlns:a16="http://schemas.microsoft.com/office/drawing/2014/main" id="{A56BD448-9474-B0F0-9DC4-A31DCD880598}"/>
                </a:ext>
              </a:extLst>
            </p:cNvPr>
            <p:cNvSpPr/>
            <p:nvPr/>
          </p:nvSpPr>
          <p:spPr>
            <a:xfrm>
              <a:off x="2584513" y="3658823"/>
              <a:ext cx="351809"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Down Arrow 14">
              <a:extLst>
                <a:ext uri="{FF2B5EF4-FFF2-40B4-BE49-F238E27FC236}">
                  <a16:creationId xmlns:a16="http://schemas.microsoft.com/office/drawing/2014/main" id="{FF7C30C1-D182-BD57-4EC2-3B137C88BBEF}"/>
                </a:ext>
              </a:extLst>
            </p:cNvPr>
            <p:cNvSpPr/>
            <p:nvPr/>
          </p:nvSpPr>
          <p:spPr>
            <a:xfrm>
              <a:off x="5828971" y="3658823"/>
              <a:ext cx="349366"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Down Arrow 15">
              <a:extLst>
                <a:ext uri="{FF2B5EF4-FFF2-40B4-BE49-F238E27FC236}">
                  <a16:creationId xmlns:a16="http://schemas.microsoft.com/office/drawing/2014/main" id="{2430F2A6-E9C7-30E1-DEAE-490C9653FA9F}"/>
                </a:ext>
              </a:extLst>
            </p:cNvPr>
            <p:cNvSpPr/>
            <p:nvPr/>
          </p:nvSpPr>
          <p:spPr>
            <a:xfrm>
              <a:off x="9070987" y="3658823"/>
              <a:ext cx="351809"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 name="Graphic 28">
              <a:extLst>
                <a:ext uri="{FF2B5EF4-FFF2-40B4-BE49-F238E27FC236}">
                  <a16:creationId xmlns:a16="http://schemas.microsoft.com/office/drawing/2014/main" id="{1CB7D441-49F2-3010-7AC5-C6706E824E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525" y="4932423"/>
              <a:ext cx="1217782" cy="121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9">
              <a:extLst>
                <a:ext uri="{FF2B5EF4-FFF2-40B4-BE49-F238E27FC236}">
                  <a16:creationId xmlns:a16="http://schemas.microsoft.com/office/drawing/2014/main" id="{F0B0CE1B-FD90-088E-92BA-621458908D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8975" y="5786281"/>
              <a:ext cx="648000"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30">
              <a:extLst>
                <a:ext uri="{FF2B5EF4-FFF2-40B4-BE49-F238E27FC236}">
                  <a16:creationId xmlns:a16="http://schemas.microsoft.com/office/drawing/2014/main" id="{8FA53669-10BE-6876-3128-81B125DB2F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48975" y="4859805"/>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1">
              <a:extLst>
                <a:ext uri="{FF2B5EF4-FFF2-40B4-BE49-F238E27FC236}">
                  <a16:creationId xmlns:a16="http://schemas.microsoft.com/office/drawing/2014/main" id="{3DA76736-4947-9799-D7F4-7C7B144BD7F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47025" y="491380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32">
              <a:extLst>
                <a:ext uri="{FF2B5EF4-FFF2-40B4-BE49-F238E27FC236}">
                  <a16:creationId xmlns:a16="http://schemas.microsoft.com/office/drawing/2014/main" id="{8F682AC6-364F-6FE0-5148-A448EC85BAFB}"/>
                </a:ext>
              </a:extLst>
            </p:cNvPr>
            <p:cNvGrpSpPr>
              <a:grpSpLocks noChangeAspect="1"/>
            </p:cNvGrpSpPr>
            <p:nvPr/>
          </p:nvGrpSpPr>
          <p:grpSpPr bwMode="auto">
            <a:xfrm>
              <a:off x="9520269" y="5894849"/>
              <a:ext cx="720000" cy="451639"/>
              <a:chOff x="7800060" y="4738172"/>
              <a:chExt cx="803472" cy="503999"/>
            </a:xfrm>
          </p:grpSpPr>
          <p:pic>
            <p:nvPicPr>
              <p:cNvPr id="36" name="Graphic 33">
                <a:extLst>
                  <a:ext uri="{FF2B5EF4-FFF2-40B4-BE49-F238E27FC236}">
                    <a16:creationId xmlns:a16="http://schemas.microsoft.com/office/drawing/2014/main" id="{4B4F8673-1989-37DD-6B7C-D31AC39EB4E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00060" y="4738172"/>
                <a:ext cx="503999" cy="50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34">
                <a:extLst>
                  <a:ext uri="{FF2B5EF4-FFF2-40B4-BE49-F238E27FC236}">
                    <a16:creationId xmlns:a16="http://schemas.microsoft.com/office/drawing/2014/main" id="{3121597D-31BB-589F-FED0-C3AD69A6850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43532" y="4810171"/>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Graphic 35">
              <a:extLst>
                <a:ext uri="{FF2B5EF4-FFF2-40B4-BE49-F238E27FC236}">
                  <a16:creationId xmlns:a16="http://schemas.microsoft.com/office/drawing/2014/main" id="{80D7563D-C449-966C-8F3D-30CD4B5BED4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29106" y="4935150"/>
              <a:ext cx="1231821" cy="123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F7CB7009-4465-C489-D801-EE896E535141}"/>
                </a:ext>
              </a:extLst>
            </p:cNvPr>
            <p:cNvCxnSpPr/>
            <p:nvPr/>
          </p:nvCxnSpPr>
          <p:spPr>
            <a:xfrm>
              <a:off x="4397305" y="3779131"/>
              <a:ext cx="0" cy="2557154"/>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0DED2EB-3571-3E36-2257-84C237FCA2E4}"/>
                </a:ext>
              </a:extLst>
            </p:cNvPr>
            <p:cNvCxnSpPr/>
            <p:nvPr/>
          </p:nvCxnSpPr>
          <p:spPr>
            <a:xfrm>
              <a:off x="7727273" y="3779131"/>
              <a:ext cx="0" cy="2557154"/>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E08C72-7242-8196-C9BA-C90C83C063F4}"/>
                </a:ext>
              </a:extLst>
            </p:cNvPr>
            <p:cNvCxnSpPr/>
            <p:nvPr/>
          </p:nvCxnSpPr>
          <p:spPr>
            <a:xfrm>
              <a:off x="7981357" y="5455743"/>
              <a:ext cx="253106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75E3DE-73EB-7531-6A76-22828DCDF94E}"/>
                </a:ext>
              </a:extLst>
            </p:cNvPr>
            <p:cNvCxnSpPr/>
            <p:nvPr/>
          </p:nvCxnSpPr>
          <p:spPr>
            <a:xfrm>
              <a:off x="9246891" y="4582881"/>
              <a:ext cx="0" cy="184555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40">
              <a:extLst>
                <a:ext uri="{FF2B5EF4-FFF2-40B4-BE49-F238E27FC236}">
                  <a16:creationId xmlns:a16="http://schemas.microsoft.com/office/drawing/2014/main" id="{E036E158-27F0-DB58-6578-4A8EFD8EF4AD}"/>
                </a:ext>
              </a:extLst>
            </p:cNvPr>
            <p:cNvSpPr txBox="1">
              <a:spLocks noChangeArrowheads="1"/>
            </p:cNvSpPr>
            <p:nvPr/>
          </p:nvSpPr>
          <p:spPr bwMode="auto">
            <a:xfrm>
              <a:off x="4894528" y="4119541"/>
              <a:ext cx="2218248" cy="84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外购电力和热力</a:t>
              </a:r>
              <a:endParaRPr lang="en-US" altLang="zh-CN" sz="1400" dirty="0">
                <a:latin typeface="微软雅黑" panose="020B0503020204020204" pitchFamily="34" charset="-122"/>
                <a:ea typeface="微软雅黑" panose="020B0503020204020204" pitchFamily="34" charset="-122"/>
              </a:endParaRPr>
            </a:p>
            <a:p>
              <a:pPr algn="ctr" eaLnBrk="1" hangingPunct="1"/>
              <a:r>
                <a:rPr lang="zh-CN" altLang="en-US" sz="1400" dirty="0">
                  <a:latin typeface="微软雅黑" panose="020B0503020204020204" pitchFamily="34" charset="-122"/>
                  <a:ea typeface="微软雅黑" panose="020B0503020204020204" pitchFamily="34" charset="-122"/>
                </a:rPr>
                <a:t>对应的排放</a:t>
              </a:r>
              <a:endParaRPr lang="en-US" altLang="en-CN" sz="1400" dirty="0">
                <a:latin typeface="微软雅黑" panose="020B0503020204020204" pitchFamily="34" charset="-122"/>
                <a:ea typeface="微软雅黑" panose="020B0503020204020204" pitchFamily="34" charset="-122"/>
              </a:endParaRPr>
            </a:p>
          </p:txBody>
        </p:sp>
        <p:sp>
          <p:nvSpPr>
            <p:cNvPr id="28" name="TextBox 41">
              <a:extLst>
                <a:ext uri="{FF2B5EF4-FFF2-40B4-BE49-F238E27FC236}">
                  <a16:creationId xmlns:a16="http://schemas.microsoft.com/office/drawing/2014/main" id="{7F0AC5F0-153F-D8D8-111E-7D28D00358D4}"/>
                </a:ext>
              </a:extLst>
            </p:cNvPr>
            <p:cNvSpPr txBox="1">
              <a:spLocks noChangeArrowheads="1"/>
            </p:cNvSpPr>
            <p:nvPr/>
          </p:nvSpPr>
          <p:spPr bwMode="auto">
            <a:xfrm>
              <a:off x="1765209" y="4125183"/>
              <a:ext cx="1941954" cy="84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工厂边界内的</a:t>
              </a:r>
              <a:endParaRPr lang="en-US" altLang="zh-CN" sz="1400">
                <a:latin typeface="微软雅黑" panose="020B0503020204020204" pitchFamily="34" charset="-122"/>
                <a:ea typeface="微软雅黑" panose="020B0503020204020204" pitchFamily="34" charset="-122"/>
              </a:endParaRPr>
            </a:p>
            <a:p>
              <a:pPr algn="ctr" eaLnBrk="1" hangingPunct="1"/>
              <a:r>
                <a:rPr lang="zh-CN" altLang="en-US" sz="1400">
                  <a:latin typeface="微软雅黑" panose="020B0503020204020204" pitchFamily="34" charset="-122"/>
                  <a:ea typeface="微软雅黑" panose="020B0503020204020204" pitchFamily="34" charset="-122"/>
                </a:rPr>
                <a:t>所有排放</a:t>
              </a:r>
              <a:endParaRPr lang="en-US" altLang="en-CN" sz="1400">
                <a:latin typeface="微软雅黑" panose="020B0503020204020204" pitchFamily="34" charset="-122"/>
                <a:ea typeface="微软雅黑" panose="020B0503020204020204" pitchFamily="34" charset="-122"/>
              </a:endParaRPr>
            </a:p>
          </p:txBody>
        </p:sp>
        <p:sp>
          <p:nvSpPr>
            <p:cNvPr id="29" name="TextBox 48">
              <a:extLst>
                <a:ext uri="{FF2B5EF4-FFF2-40B4-BE49-F238E27FC236}">
                  <a16:creationId xmlns:a16="http://schemas.microsoft.com/office/drawing/2014/main" id="{BD1F88FB-147B-E3A7-96C1-D45F7F5AF6B2}"/>
                </a:ext>
              </a:extLst>
            </p:cNvPr>
            <p:cNvSpPr txBox="1">
              <a:spLocks noChangeArrowheads="1"/>
            </p:cNvSpPr>
            <p:nvPr/>
          </p:nvSpPr>
          <p:spPr bwMode="auto">
            <a:xfrm>
              <a:off x="8298315" y="4118446"/>
              <a:ext cx="1941954" cy="4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其他间接排放</a:t>
              </a:r>
              <a:endParaRPr lang="en-US" altLang="en-CN" sz="1400" dirty="0">
                <a:latin typeface="微软雅黑" panose="020B0503020204020204" pitchFamily="34" charset="-122"/>
                <a:ea typeface="微软雅黑" panose="020B0503020204020204" pitchFamily="34" charset="-122"/>
              </a:endParaRPr>
            </a:p>
          </p:txBody>
        </p:sp>
        <p:sp>
          <p:nvSpPr>
            <p:cNvPr id="30" name="TextBox 29">
              <a:extLst>
                <a:ext uri="{FF2B5EF4-FFF2-40B4-BE49-F238E27FC236}">
                  <a16:creationId xmlns:a16="http://schemas.microsoft.com/office/drawing/2014/main" id="{AAAC6484-B419-D714-00DB-F16BF87CAE6F}"/>
                </a:ext>
              </a:extLst>
            </p:cNvPr>
            <p:cNvSpPr txBox="1"/>
            <p:nvPr/>
          </p:nvSpPr>
          <p:spPr>
            <a:xfrm>
              <a:off x="8140159" y="4570082"/>
              <a:ext cx="757366" cy="348121"/>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00">
                  <a:solidFill>
                    <a:srgbClr val="404040"/>
                  </a:solidFill>
                  <a:latin typeface="微软雅黑" panose="020B0503020204020204" pitchFamily="34" charset="-122"/>
                  <a:ea typeface="微软雅黑" panose="020B0503020204020204" pitchFamily="34" charset="-122"/>
                </a:rPr>
                <a:t>供应商</a:t>
              </a:r>
              <a:endParaRPr lang="en-US" altLang="en-CN" sz="800">
                <a:solidFill>
                  <a:srgbClr val="404040"/>
                </a:solidFill>
                <a:latin typeface="微软雅黑" panose="020B0503020204020204" pitchFamily="34" charset="-122"/>
                <a:ea typeface="微软雅黑" panose="020B0503020204020204" pitchFamily="34" charset="-122"/>
              </a:endParaRPr>
            </a:p>
          </p:txBody>
        </p:sp>
        <p:sp>
          <p:nvSpPr>
            <p:cNvPr id="31" name="TextBox 30">
              <a:extLst>
                <a:ext uri="{FF2B5EF4-FFF2-40B4-BE49-F238E27FC236}">
                  <a16:creationId xmlns:a16="http://schemas.microsoft.com/office/drawing/2014/main" id="{589707B3-86B6-30F2-2FAA-054CC71D662D}"/>
                </a:ext>
              </a:extLst>
            </p:cNvPr>
            <p:cNvSpPr txBox="1"/>
            <p:nvPr/>
          </p:nvSpPr>
          <p:spPr>
            <a:xfrm>
              <a:off x="8213452" y="5573490"/>
              <a:ext cx="598564" cy="348121"/>
            </a:xfrm>
            <a:prstGeom prst="rect">
              <a:avLst/>
            </a:prstGeom>
            <a:noFill/>
          </p:spPr>
          <p:txBody>
            <a:bodyPr wrap="none">
              <a:spAutoFit/>
            </a:bodyPr>
            <a:lstStyle/>
            <a:p>
              <a:pPr algn="ctr">
                <a:defRPr/>
              </a:pPr>
              <a:r>
                <a:rPr lang="zh-CN" altLang="en-US" sz="800" dirty="0">
                  <a:solidFill>
                    <a:schemeClr val="tx1">
                      <a:lumMod val="75000"/>
                      <a:lumOff val="25000"/>
                    </a:schemeClr>
                  </a:solidFill>
                  <a:latin typeface="微软雅黑" panose="020B0503020204020204" pitchFamily="2" charset="-122"/>
                  <a:ea typeface="微软雅黑" panose="020B0503020204020204" pitchFamily="2" charset="-122"/>
                </a:rPr>
                <a:t>运输</a:t>
              </a:r>
              <a:endParaRPr lang="en-US" sz="800" dirty="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32" name="TextBox 31">
              <a:extLst>
                <a:ext uri="{FF2B5EF4-FFF2-40B4-BE49-F238E27FC236}">
                  <a16:creationId xmlns:a16="http://schemas.microsoft.com/office/drawing/2014/main" id="{A9558BAA-C678-4343-31ED-A8F3A87BE97C}"/>
                </a:ext>
              </a:extLst>
            </p:cNvPr>
            <p:cNvSpPr txBox="1"/>
            <p:nvPr/>
          </p:nvSpPr>
          <p:spPr>
            <a:xfrm>
              <a:off x="9403250" y="5568371"/>
              <a:ext cx="916168" cy="345562"/>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00">
                  <a:solidFill>
                    <a:srgbClr val="404040"/>
                  </a:solidFill>
                  <a:latin typeface="微软雅黑" panose="020B0503020204020204" pitchFamily="34" charset="-122"/>
                  <a:ea typeface="微软雅黑" panose="020B0503020204020204" pitchFamily="34" charset="-122"/>
                </a:rPr>
                <a:t>用户使用</a:t>
              </a:r>
              <a:endParaRPr lang="en-US" altLang="en-CN" sz="800">
                <a:solidFill>
                  <a:srgbClr val="404040"/>
                </a:solidFill>
                <a:latin typeface="微软雅黑" panose="020B0503020204020204" pitchFamily="34" charset="-122"/>
                <a:ea typeface="微软雅黑" panose="020B0503020204020204" pitchFamily="34" charset="-122"/>
              </a:endParaRPr>
            </a:p>
          </p:txBody>
        </p:sp>
        <p:sp>
          <p:nvSpPr>
            <p:cNvPr id="33" name="TextBox 32">
              <a:extLst>
                <a:ext uri="{FF2B5EF4-FFF2-40B4-BE49-F238E27FC236}">
                  <a16:creationId xmlns:a16="http://schemas.microsoft.com/office/drawing/2014/main" id="{64EA187B-DB73-CE65-29FF-E8299D20F4CF}"/>
                </a:ext>
              </a:extLst>
            </p:cNvPr>
            <p:cNvSpPr txBox="1"/>
            <p:nvPr/>
          </p:nvSpPr>
          <p:spPr>
            <a:xfrm>
              <a:off x="9403250" y="4564962"/>
              <a:ext cx="916168" cy="348121"/>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00">
                  <a:solidFill>
                    <a:srgbClr val="404040"/>
                  </a:solidFill>
                  <a:latin typeface="微软雅黑" panose="020B0503020204020204" pitchFamily="34" charset="-122"/>
                  <a:ea typeface="微软雅黑" panose="020B0503020204020204" pitchFamily="34" charset="-122"/>
                </a:rPr>
                <a:t>员工差旅</a:t>
              </a:r>
              <a:endParaRPr lang="en-US" altLang="en-CN" sz="800">
                <a:solidFill>
                  <a:srgbClr val="404040"/>
                </a:solidFill>
                <a:latin typeface="微软雅黑" panose="020B0503020204020204" pitchFamily="34" charset="-122"/>
                <a:ea typeface="微软雅黑" panose="020B0503020204020204" pitchFamily="34" charset="-122"/>
              </a:endParaRPr>
            </a:p>
          </p:txBody>
        </p:sp>
        <p:sp>
          <p:nvSpPr>
            <p:cNvPr id="34" name="Rectangle 33">
              <a:extLst>
                <a:ext uri="{FF2B5EF4-FFF2-40B4-BE49-F238E27FC236}">
                  <a16:creationId xmlns:a16="http://schemas.microsoft.com/office/drawing/2014/main" id="{68A35F18-6461-C98D-DC72-FE9DE3C15ADC}"/>
                </a:ext>
              </a:extLst>
            </p:cNvPr>
            <p:cNvSpPr/>
            <p:nvPr/>
          </p:nvSpPr>
          <p:spPr>
            <a:xfrm>
              <a:off x="1358069" y="2399444"/>
              <a:ext cx="6027168" cy="4018752"/>
            </a:xfrm>
            <a:prstGeom prst="rect">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TextBox 54">
              <a:extLst>
                <a:ext uri="{FF2B5EF4-FFF2-40B4-BE49-F238E27FC236}">
                  <a16:creationId xmlns:a16="http://schemas.microsoft.com/office/drawing/2014/main" id="{173D5B61-CB1F-C1DF-F3E8-EC7937AB22FA}"/>
                </a:ext>
              </a:extLst>
            </p:cNvPr>
            <p:cNvSpPr txBox="1">
              <a:spLocks noChangeArrowheads="1"/>
            </p:cNvSpPr>
            <p:nvPr/>
          </p:nvSpPr>
          <p:spPr bwMode="auto">
            <a:xfrm>
              <a:off x="1251584" y="6563101"/>
              <a:ext cx="6240136" cy="372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b="1" dirty="0">
                  <a:latin typeface="微软雅黑" panose="020B0503020204020204" pitchFamily="34" charset="-122"/>
                  <a:ea typeface="微软雅黑" panose="020B0503020204020204" pitchFamily="34" charset="-122"/>
                </a:rPr>
                <a:t>Scope</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Scope2 : </a:t>
              </a:r>
              <a:r>
                <a:rPr lang="zh-CN" altLang="en-US" sz="1200" b="1" dirty="0">
                  <a:latin typeface="微软雅黑" panose="020B0503020204020204" pitchFamily="34" charset="-122"/>
                  <a:ea typeface="微软雅黑" panose="020B0503020204020204" pitchFamily="34" charset="-122"/>
                </a:rPr>
                <a:t>当前国内碳核算计算范围，即</a:t>
              </a:r>
              <a:r>
                <a:rPr lang="zh-CN" altLang="en-US" sz="1200" b="1" dirty="0">
                  <a:solidFill>
                    <a:srgbClr val="C00000"/>
                  </a:solidFill>
                  <a:latin typeface="微软雅黑" panose="020B0503020204020204" pitchFamily="34" charset="-122"/>
                  <a:ea typeface="微软雅黑" panose="020B0503020204020204" pitchFamily="34" charset="-122"/>
                </a:rPr>
                <a:t>从摇篮到大门</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grpSp>
      <p:sp>
        <p:nvSpPr>
          <p:cNvPr id="38" name="TextBox 37">
            <a:extLst>
              <a:ext uri="{FF2B5EF4-FFF2-40B4-BE49-F238E27FC236}">
                <a16:creationId xmlns:a16="http://schemas.microsoft.com/office/drawing/2014/main" id="{C1EDA5F7-99AF-1806-B341-A232604B0D36}"/>
              </a:ext>
            </a:extLst>
          </p:cNvPr>
          <p:cNvSpPr txBox="1"/>
          <p:nvPr/>
        </p:nvSpPr>
        <p:spPr>
          <a:xfrm>
            <a:off x="2246376" y="5956637"/>
            <a:ext cx="6976561" cy="338554"/>
          </a:xfrm>
          <a:prstGeom prst="rect">
            <a:avLst/>
          </a:prstGeom>
          <a:noFill/>
        </p:spPr>
        <p:txBody>
          <a:bodyPr wrap="square" rtlCol="0">
            <a:spAutoFit/>
          </a:bodyPr>
          <a:lstStyle/>
          <a:p>
            <a:r>
              <a:rPr lang="en-CN" sz="1600" dirty="0">
                <a:solidFill>
                  <a:schemeClr val="bg1">
                    <a:lumMod val="50000"/>
                  </a:schemeClr>
                </a:solidFill>
                <a:latin typeface="+mj-ea"/>
                <a:ea typeface="+mj-ea"/>
              </a:rPr>
              <a:t>资料来源</a:t>
            </a:r>
            <a:r>
              <a:rPr lang="zh-CN" altLang="en-US" sz="1600" dirty="0">
                <a:solidFill>
                  <a:schemeClr val="bg1">
                    <a:lumMod val="50000"/>
                  </a:schemeClr>
                </a:solidFill>
                <a:latin typeface="+mj-ea"/>
                <a:ea typeface="+mj-ea"/>
              </a:rPr>
              <a:t>：宝钢股份有限公司 湛江钢铁绿色低碳</a:t>
            </a:r>
            <a:r>
              <a:rPr lang="en-US" altLang="zh-CN" sz="1600" dirty="0">
                <a:solidFill>
                  <a:schemeClr val="bg1">
                    <a:lumMod val="50000"/>
                  </a:schemeClr>
                </a:solidFill>
                <a:latin typeface="+mj-ea"/>
                <a:ea typeface="+mj-ea"/>
              </a:rPr>
              <a:t>LCA</a:t>
            </a:r>
            <a:r>
              <a:rPr lang="zh-CN" altLang="en-US" sz="1600" dirty="0">
                <a:solidFill>
                  <a:schemeClr val="bg1">
                    <a:lumMod val="50000"/>
                  </a:schemeClr>
                </a:solidFill>
                <a:latin typeface="+mj-ea"/>
                <a:ea typeface="+mj-ea"/>
              </a:rPr>
              <a:t>研究工作汇报</a:t>
            </a:r>
          </a:p>
        </p:txBody>
      </p:sp>
    </p:spTree>
    <p:extLst>
      <p:ext uri="{BB962C8B-B14F-4D97-AF65-F5344CB8AC3E}">
        <p14:creationId xmlns:p14="http://schemas.microsoft.com/office/powerpoint/2010/main" val="4104612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4379853" cy="502445"/>
          </a:xfrm>
        </p:spPr>
        <p:txBody>
          <a:bodyPr/>
          <a:lstStyle/>
          <a:p>
            <a:r>
              <a:rPr lang="en-CN" dirty="0"/>
              <a:t>生命周期清单分析</a:t>
            </a:r>
            <a:r>
              <a:rPr lang="zh-CN" altLang="en-US" dirty="0"/>
              <a:t>（</a:t>
            </a:r>
            <a:r>
              <a:rPr lang="en-US" altLang="zh-CN" dirty="0"/>
              <a:t>LCIA</a:t>
            </a:r>
            <a:r>
              <a:rPr lang="zh-CN" altLang="en-US" dirty="0"/>
              <a:t>）</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448469"/>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钢铁</a:t>
            </a:r>
            <a:r>
              <a:rPr lang="zh-CN" altLang="en-CN" sz="2400" b="1" dirty="0">
                <a:solidFill>
                  <a:schemeClr val="accent4"/>
                </a:solidFill>
                <a:latin typeface="微软雅黑" panose="020B0503020204020204" pitchFamily="34" charset="-122"/>
                <a:ea typeface="微软雅黑" panose="020B0503020204020204" pitchFamily="34" charset="-122"/>
              </a:rPr>
              <a:t>企业</a:t>
            </a:r>
            <a:r>
              <a:rPr lang="zh-CN" altLang="en-US" sz="2400" b="1" dirty="0">
                <a:solidFill>
                  <a:schemeClr val="accent4"/>
                </a:solidFill>
                <a:latin typeface="微软雅黑" panose="020B0503020204020204" pitchFamily="34" charset="-122"/>
                <a:ea typeface="微软雅黑" panose="020B0503020204020204" pitchFamily="34" charset="-122"/>
              </a:rPr>
              <a:t>碳核算的一般流程：</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400" dirty="0">
                <a:solidFill>
                  <a:schemeClr val="accent4"/>
                </a:solidFill>
                <a:latin typeface="微软雅黑" panose="020B0503020204020204" pitchFamily="34" charset="-122"/>
                <a:ea typeface="微软雅黑" panose="020B0503020204020204" pitchFamily="34" charset="-122"/>
              </a:rPr>
              <a:t>将投入产出数据依照</a:t>
            </a:r>
            <a:r>
              <a:rPr lang="zh-CN" altLang="en-US" sz="2400" dirty="0">
                <a:solidFill>
                  <a:srgbClr val="C00000"/>
                </a:solidFill>
                <a:latin typeface="微软雅黑" panose="020B0503020204020204" pitchFamily="34" charset="-122"/>
                <a:ea typeface="微软雅黑" panose="020B0503020204020204" pitchFamily="34" charset="-122"/>
              </a:rPr>
              <a:t>功能单位</a:t>
            </a:r>
            <a:r>
              <a:rPr lang="zh-CN" altLang="en-US" sz="2400" dirty="0">
                <a:solidFill>
                  <a:schemeClr val="accent4"/>
                </a:solidFill>
                <a:latin typeface="微软雅黑" panose="020B0503020204020204" pitchFamily="34" charset="-122"/>
                <a:ea typeface="微软雅黑" panose="020B0503020204020204" pitchFamily="34" charset="-122"/>
              </a:rPr>
              <a:t>进行</a:t>
            </a:r>
            <a:r>
              <a:rPr lang="zh-CN" altLang="en-US" sz="2400" dirty="0">
                <a:solidFill>
                  <a:srgbClr val="C00000"/>
                </a:solidFill>
                <a:latin typeface="微软雅黑" panose="020B0503020204020204" pitchFamily="34" charset="-122"/>
                <a:ea typeface="微软雅黑" panose="020B0503020204020204" pitchFamily="34" charset="-122"/>
              </a:rPr>
              <a:t>标准化</a:t>
            </a:r>
            <a:r>
              <a:rPr lang="zh-CN" altLang="en-US" sz="2400" dirty="0">
                <a:solidFill>
                  <a:schemeClr val="accent4"/>
                </a:solidFill>
                <a:latin typeface="微软雅黑" panose="020B0503020204020204" pitchFamily="34" charset="-122"/>
                <a:ea typeface="微软雅黑" panose="020B0503020204020204" pitchFamily="34" charset="-122"/>
              </a:rPr>
              <a:t>处理，转换为</a:t>
            </a:r>
            <a:r>
              <a:rPr lang="zh-CN" altLang="en-US" sz="2400" dirty="0">
                <a:solidFill>
                  <a:srgbClr val="C00000"/>
                </a:solidFill>
                <a:latin typeface="微软雅黑" panose="020B0503020204020204" pitchFamily="34" charset="-122"/>
                <a:ea typeface="微软雅黑" panose="020B0503020204020204" pitchFamily="34" charset="-122"/>
              </a:rPr>
              <a:t>基本流</a:t>
            </a:r>
            <a:r>
              <a:rPr lang="zh-CN" altLang="en-US" sz="2400" dirty="0">
                <a:solidFill>
                  <a:schemeClr val="accent4"/>
                </a:solidFill>
                <a:latin typeface="微软雅黑" panose="020B0503020204020204" pitchFamily="34" charset="-122"/>
                <a:ea typeface="微软雅黑" panose="020B0503020204020204" pitchFamily="34" charset="-122"/>
              </a:rPr>
              <a:t>进行建模。</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284608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钢铁企业碳核算的基本计算方法：</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40" name="Object 4">
            <a:extLst>
              <a:ext uri="{FF2B5EF4-FFF2-40B4-BE49-F238E27FC236}">
                <a16:creationId xmlns:a16="http://schemas.microsoft.com/office/drawing/2014/main" id="{28F41D34-C4AE-E3D1-558F-AAD1989EDF40}"/>
              </a:ext>
            </a:extLst>
          </p:cNvPr>
          <p:cNvGraphicFramePr>
            <a:graphicFrameLocks noChangeAspect="1"/>
          </p:cNvGraphicFramePr>
          <p:nvPr>
            <p:extLst>
              <p:ext uri="{D42A27DB-BD31-4B8C-83A1-F6EECF244321}">
                <p14:modId xmlns:p14="http://schemas.microsoft.com/office/powerpoint/2010/main" val="3968226503"/>
              </p:ext>
            </p:extLst>
          </p:nvPr>
        </p:nvGraphicFramePr>
        <p:xfrm>
          <a:off x="3786046" y="3689705"/>
          <a:ext cx="4618791" cy="798602"/>
        </p:xfrm>
        <a:graphic>
          <a:graphicData uri="http://schemas.openxmlformats.org/presentationml/2006/ole">
            <mc:AlternateContent xmlns:mc="http://schemas.openxmlformats.org/markup-compatibility/2006">
              <mc:Choice xmlns:v="urn:schemas-microsoft-com:vml" Requires="v">
                <p:oleObj name="公式" r:id="rId2" imgW="33642300" imgH="5854700" progId="Equation.3">
                  <p:embed/>
                </p:oleObj>
              </mc:Choice>
              <mc:Fallback>
                <p:oleObj name="公式" r:id="rId2" imgW="33642300" imgH="5854700" progId="Equation.3">
                  <p:embed/>
                  <p:pic>
                    <p:nvPicPr>
                      <p:cNvPr id="10243" name="Object 4">
                        <a:extLst>
                          <a:ext uri="{FF2B5EF4-FFF2-40B4-BE49-F238E27FC236}">
                            <a16:creationId xmlns:a16="http://schemas.microsoft.com/office/drawing/2014/main" id="{1555DBDA-42C6-A120-7F88-84F0B2B53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046" y="3689705"/>
                        <a:ext cx="4618791" cy="798602"/>
                      </a:xfrm>
                      <a:prstGeom prst="rect">
                        <a:avLst/>
                      </a:prstGeom>
                      <a:noFill/>
                      <a:ln>
                        <a:noFill/>
                      </a:ln>
                    </p:spPr>
                  </p:pic>
                </p:oleObj>
              </mc:Fallback>
            </mc:AlternateContent>
          </a:graphicData>
        </a:graphic>
      </p:graphicFrame>
      <mc:AlternateContent xmlns:mc="http://schemas.openxmlformats.org/markup-compatibility/2006">
        <mc:Choice xmlns:a14="http://schemas.microsoft.com/office/drawing/2010/main" Requires="a14">
          <p:sp>
            <p:nvSpPr>
              <p:cNvPr id="41" name="矩形 5">
                <a:extLst>
                  <a:ext uri="{FF2B5EF4-FFF2-40B4-BE49-F238E27FC236}">
                    <a16:creationId xmlns:a16="http://schemas.microsoft.com/office/drawing/2014/main" id="{0474C2B0-3CA0-8505-6572-9451AEF35B59}"/>
                  </a:ext>
                </a:extLst>
              </p:cNvPr>
              <p:cNvSpPr>
                <a:spLocks noChangeArrowheads="1"/>
              </p:cNvSpPr>
              <p:nvPr/>
            </p:nvSpPr>
            <p:spPr bwMode="auto">
              <a:xfrm>
                <a:off x="1132553" y="5103616"/>
                <a:ext cx="9925776" cy="6118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碳排放计算原则：</a:t>
                </a:r>
                <a14:m>
                  <m:oMath xmlns:m="http://schemas.openxmlformats.org/officeDocument/2006/math">
                    <m:r>
                      <a:rPr lang="zh-CN" altLang="en-US" sz="2400" b="1" i="1" dirty="0">
                        <a:solidFill>
                          <a:schemeClr val="accent4"/>
                        </a:solidFill>
                        <a:latin typeface="Cambria Math" panose="02040503050406030204" pitchFamily="18" charset="0"/>
                        <a:ea typeface="微软雅黑" panose="020B0503020204020204" pitchFamily="34" charset="-122"/>
                      </a:rPr>
                      <m:t>排放量</m:t>
                    </m:r>
                    <m:r>
                      <a:rPr lang="en-US" altLang="zh-CN" sz="2400" b="1" i="1" dirty="0" smtClean="0">
                        <a:solidFill>
                          <a:schemeClr val="accent4"/>
                        </a:solidFill>
                        <a:latin typeface="Cambria Math" panose="02040503050406030204" pitchFamily="18" charset="0"/>
                        <a:ea typeface="微软雅黑" panose="020B0503020204020204" pitchFamily="34" charset="-122"/>
                      </a:rPr>
                      <m:t>=</m:t>
                    </m:r>
                    <m:r>
                      <a:rPr lang="zh-CN" altLang="en-US" sz="2400" b="1" i="1" dirty="0" smtClean="0">
                        <a:solidFill>
                          <a:schemeClr val="accent4"/>
                        </a:solidFill>
                        <a:latin typeface="Cambria Math" panose="02040503050406030204" pitchFamily="18" charset="0"/>
                        <a:ea typeface="微软雅黑" panose="020B0503020204020204" pitchFamily="34" charset="-122"/>
                      </a:rPr>
                      <m:t> </m:t>
                    </m:r>
                    <m:nary>
                      <m:naryPr>
                        <m:chr m:val="∑"/>
                        <m:subHide m:val="on"/>
                        <m:supHide m:val="on"/>
                        <m:ctrlPr>
                          <a:rPr lang="zh-CN" altLang="en-US" sz="2400" b="1" i="1" dirty="0" smtClean="0">
                            <a:solidFill>
                              <a:schemeClr val="accent4"/>
                            </a:solidFill>
                            <a:latin typeface="Cambria Math" panose="02040503050406030204" pitchFamily="18" charset="0"/>
                            <a:ea typeface="微软雅黑" panose="020B0503020204020204" pitchFamily="34" charset="-122"/>
                          </a:rPr>
                        </m:ctrlPr>
                      </m:naryPr>
                      <m:sub/>
                      <m:sup/>
                      <m:e>
                        <m:r>
                          <a:rPr lang="zh-CN" altLang="en-US" sz="2400" b="1" i="1" dirty="0">
                            <a:solidFill>
                              <a:schemeClr val="accent4"/>
                            </a:solidFill>
                            <a:latin typeface="Cambria Math" panose="02040503050406030204" pitchFamily="18" charset="0"/>
                            <a:ea typeface="微软雅黑" panose="020B0503020204020204" pitchFamily="34" charset="-122"/>
                          </a:rPr>
                          <m:t>物料耗量</m:t>
                        </m:r>
                        <m:r>
                          <a:rPr lang="zh-CN" altLang="en-US" sz="2400" b="1" i="1" dirty="0">
                            <a:solidFill>
                              <a:schemeClr val="accent4"/>
                            </a:solidFill>
                            <a:latin typeface="Cambria Math" panose="02040503050406030204" pitchFamily="18" charset="0"/>
                            <a:ea typeface="微软雅黑" panose="020B0503020204020204" pitchFamily="34" charset="-122"/>
                          </a:rPr>
                          <m:t> × </m:t>
                        </m:r>
                        <m:r>
                          <a:rPr lang="zh-CN" altLang="en-US" sz="2400" b="1" i="1" dirty="0">
                            <a:solidFill>
                              <a:schemeClr val="accent4"/>
                            </a:solidFill>
                            <a:latin typeface="Cambria Math" panose="02040503050406030204" pitchFamily="18" charset="0"/>
                            <a:ea typeface="微软雅黑" panose="020B0503020204020204" pitchFamily="34" charset="-122"/>
                          </a:rPr>
                          <m:t>排放</m:t>
                        </m:r>
                        <m:r>
                          <a:rPr lang="zh-CN" altLang="en-US" sz="2400" b="1" i="1" dirty="0">
                            <a:solidFill>
                              <a:schemeClr val="accent4"/>
                            </a:solidFill>
                            <a:latin typeface="Cambria Math" panose="02040503050406030204" pitchFamily="18" charset="0"/>
                            <a:ea typeface="微软雅黑" panose="020B0503020204020204" pitchFamily="34" charset="-122"/>
                          </a:rPr>
                          <m:t>系数</m:t>
                        </m:r>
                      </m:e>
                    </m:nary>
                  </m:oMath>
                </a14:m>
                <a:endParaRPr lang="en-US" altLang="zh-CN" sz="2400" b="1" dirty="0">
                  <a:solidFill>
                    <a:schemeClr val="accent4"/>
                  </a:solidFill>
                  <a:latin typeface="微软雅黑" panose="020B0503020204020204" pitchFamily="34" charset="-122"/>
                  <a:ea typeface="微软雅黑" panose="020B0503020204020204" pitchFamily="34" charset="-122"/>
                </a:endParaRPr>
              </a:p>
            </p:txBody>
          </p:sp>
        </mc:Choice>
        <mc:Fallback>
          <p:sp>
            <p:nvSpPr>
              <p:cNvPr id="41" name="矩形 5">
                <a:extLst>
                  <a:ext uri="{FF2B5EF4-FFF2-40B4-BE49-F238E27FC236}">
                    <a16:creationId xmlns:a16="http://schemas.microsoft.com/office/drawing/2014/main" id="{0474C2B0-3CA0-8505-6572-9451AEF35B59}"/>
                  </a:ext>
                </a:extLst>
              </p:cNvPr>
              <p:cNvSpPr>
                <a:spLocks noRot="1" noChangeAspect="1" noMove="1" noResize="1" noEditPoints="1" noAdjustHandles="1" noChangeArrowheads="1" noChangeShapeType="1" noTextEdit="1"/>
              </p:cNvSpPr>
              <p:nvPr/>
            </p:nvSpPr>
            <p:spPr bwMode="auto">
              <a:xfrm>
                <a:off x="1132553" y="5103616"/>
                <a:ext cx="9925776" cy="611830"/>
              </a:xfrm>
              <a:prstGeom prst="rect">
                <a:avLst/>
              </a:prstGeom>
              <a:blipFill>
                <a:blip r:embed="rId4"/>
                <a:stretch>
                  <a:fillRect l="-639" t="-70000" b="-14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sp>
        <p:nvSpPr>
          <p:cNvPr id="42" name="TextBox 41">
            <a:extLst>
              <a:ext uri="{FF2B5EF4-FFF2-40B4-BE49-F238E27FC236}">
                <a16:creationId xmlns:a16="http://schemas.microsoft.com/office/drawing/2014/main" id="{4520AF76-91EB-6EB6-496E-78CB8DD028CB}"/>
              </a:ext>
            </a:extLst>
          </p:cNvPr>
          <p:cNvSpPr txBox="1"/>
          <p:nvPr/>
        </p:nvSpPr>
        <p:spPr>
          <a:xfrm>
            <a:off x="5200627" y="4613035"/>
            <a:ext cx="1107996" cy="369332"/>
          </a:xfrm>
          <a:prstGeom prst="rect">
            <a:avLst/>
          </a:prstGeom>
          <a:noFill/>
        </p:spPr>
        <p:txBody>
          <a:bodyPr wrap="none" rtlCol="0">
            <a:spAutoFit/>
          </a:bodyPr>
          <a:lstStyle/>
          <a:p>
            <a:r>
              <a:rPr lang="en-CN" dirty="0"/>
              <a:t>直接排放</a:t>
            </a:r>
          </a:p>
        </p:txBody>
      </p:sp>
      <p:sp>
        <p:nvSpPr>
          <p:cNvPr id="43" name="TextBox 42">
            <a:extLst>
              <a:ext uri="{FF2B5EF4-FFF2-40B4-BE49-F238E27FC236}">
                <a16:creationId xmlns:a16="http://schemas.microsoft.com/office/drawing/2014/main" id="{BE13FD84-4188-3F98-533A-B8C58B517B22}"/>
              </a:ext>
            </a:extLst>
          </p:cNvPr>
          <p:cNvSpPr txBox="1"/>
          <p:nvPr/>
        </p:nvSpPr>
        <p:spPr>
          <a:xfrm>
            <a:off x="3402227" y="4613035"/>
            <a:ext cx="1569660" cy="369332"/>
          </a:xfrm>
          <a:prstGeom prst="rect">
            <a:avLst/>
          </a:prstGeom>
          <a:noFill/>
        </p:spPr>
        <p:txBody>
          <a:bodyPr wrap="none" rtlCol="0">
            <a:spAutoFit/>
          </a:bodyPr>
          <a:lstStyle/>
          <a:p>
            <a:r>
              <a:rPr lang="en-CN" dirty="0"/>
              <a:t>生命周期排放</a:t>
            </a:r>
          </a:p>
        </p:txBody>
      </p:sp>
      <p:sp>
        <p:nvSpPr>
          <p:cNvPr id="44" name="TextBox 43">
            <a:extLst>
              <a:ext uri="{FF2B5EF4-FFF2-40B4-BE49-F238E27FC236}">
                <a16:creationId xmlns:a16="http://schemas.microsoft.com/office/drawing/2014/main" id="{BA96E49B-388A-37CF-DC05-B94FCBC1CBEA}"/>
              </a:ext>
            </a:extLst>
          </p:cNvPr>
          <p:cNvSpPr txBox="1"/>
          <p:nvPr/>
        </p:nvSpPr>
        <p:spPr>
          <a:xfrm>
            <a:off x="6749634" y="4613035"/>
            <a:ext cx="1568058" cy="369332"/>
          </a:xfrm>
          <a:prstGeom prst="rect">
            <a:avLst/>
          </a:prstGeom>
          <a:noFill/>
        </p:spPr>
        <p:txBody>
          <a:bodyPr wrap="none" rtlCol="0">
            <a:spAutoFit/>
          </a:bodyPr>
          <a:lstStyle/>
          <a:p>
            <a:r>
              <a:rPr lang="en-CN" dirty="0"/>
              <a:t>各次间接排放</a:t>
            </a:r>
          </a:p>
        </p:txBody>
      </p:sp>
    </p:spTree>
    <p:extLst>
      <p:ext uri="{BB962C8B-B14F-4D97-AF65-F5344CB8AC3E}">
        <p14:creationId xmlns:p14="http://schemas.microsoft.com/office/powerpoint/2010/main" val="307077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355534" cy="502445"/>
          </a:xfrm>
        </p:spPr>
        <p:txBody>
          <a:bodyPr/>
          <a:lstStyle/>
          <a:p>
            <a:r>
              <a:rPr lang="en-CN" dirty="0"/>
              <a:t>LCIA清单基本流示例</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graphicFrame>
        <p:nvGraphicFramePr>
          <p:cNvPr id="4" name="Group 2">
            <a:extLst>
              <a:ext uri="{FF2B5EF4-FFF2-40B4-BE49-F238E27FC236}">
                <a16:creationId xmlns:a16="http://schemas.microsoft.com/office/drawing/2014/main" id="{AB155D47-5939-8C0C-5B31-76D28C54AF36}"/>
              </a:ext>
            </a:extLst>
          </p:cNvPr>
          <p:cNvGraphicFramePr>
            <a:graphicFrameLocks noGrp="1"/>
          </p:cNvGraphicFramePr>
          <p:nvPr>
            <p:extLst>
              <p:ext uri="{D42A27DB-BD31-4B8C-83A1-F6EECF244321}">
                <p14:modId xmlns:p14="http://schemas.microsoft.com/office/powerpoint/2010/main" val="2541742999"/>
              </p:ext>
            </p:extLst>
          </p:nvPr>
        </p:nvGraphicFramePr>
        <p:xfrm>
          <a:off x="1574385" y="1355112"/>
          <a:ext cx="9043230" cy="4864627"/>
        </p:xfrm>
        <a:graphic>
          <a:graphicData uri="http://schemas.openxmlformats.org/drawingml/2006/table">
            <a:tbl>
              <a:tblPr/>
              <a:tblGrid>
                <a:gridCol w="1680475">
                  <a:extLst>
                    <a:ext uri="{9D8B030D-6E8A-4147-A177-3AD203B41FA5}">
                      <a16:colId xmlns:a16="http://schemas.microsoft.com/office/drawing/2014/main" val="1469080833"/>
                    </a:ext>
                  </a:extLst>
                </a:gridCol>
                <a:gridCol w="5710764">
                  <a:extLst>
                    <a:ext uri="{9D8B030D-6E8A-4147-A177-3AD203B41FA5}">
                      <a16:colId xmlns:a16="http://schemas.microsoft.com/office/drawing/2014/main" val="3269115730"/>
                    </a:ext>
                  </a:extLst>
                </a:gridCol>
                <a:gridCol w="1651991">
                  <a:extLst>
                    <a:ext uri="{9D8B030D-6E8A-4147-A177-3AD203B41FA5}">
                      <a16:colId xmlns:a16="http://schemas.microsoft.com/office/drawing/2014/main" val="2956439016"/>
                    </a:ext>
                  </a:extLst>
                </a:gridCol>
              </a:tblGrid>
              <a:tr h="572084">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ctr"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800" b="1" i="0" u="none" strike="noStrike" cap="none" normalizeH="0" baseline="0" dirty="0">
                          <a:ln>
                            <a:noFill/>
                          </a:ln>
                          <a:solidFill>
                            <a:schemeClr val="tx1"/>
                          </a:solidFill>
                          <a:effectLst/>
                          <a:latin typeface="+mn-ea"/>
                          <a:ea typeface="+mn-ea"/>
                          <a:cs typeface="Times New Roman" panose="02020603050405020304" pitchFamily="18" charset="0"/>
                        </a:rPr>
                        <a:t>类别</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ctr"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rPr>
                        <a:t>清单因子（基本流）</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ctr"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800" b="1" i="0" u="none" strike="noStrike" cap="none" normalizeH="0" baseline="0" dirty="0">
                          <a:ln>
                            <a:noFill/>
                          </a:ln>
                          <a:solidFill>
                            <a:schemeClr val="tx1"/>
                          </a:solidFill>
                          <a:effectLst/>
                          <a:latin typeface="+mn-ea"/>
                          <a:ea typeface="+mn-ea"/>
                          <a:cs typeface="Times New Roman" panose="02020603050405020304" pitchFamily="18" charset="0"/>
                        </a:rPr>
                        <a:t>参考标准</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6959064"/>
                  </a:ext>
                </a:extLst>
              </a:tr>
              <a:tr h="467190">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a:ln>
                            <a:noFill/>
                          </a:ln>
                          <a:solidFill>
                            <a:schemeClr val="tx1"/>
                          </a:solidFill>
                          <a:effectLst/>
                          <a:latin typeface="+mn-ea"/>
                          <a:ea typeface="+mn-ea"/>
                          <a:cs typeface="Times New Roman" panose="02020603050405020304" pitchFamily="18" charset="0"/>
                        </a:rPr>
                        <a:t>能源消耗</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dirty="0">
                          <a:ln>
                            <a:noFill/>
                          </a:ln>
                          <a:solidFill>
                            <a:schemeClr val="tx1"/>
                          </a:solidFill>
                          <a:effectLst/>
                          <a:latin typeface="+mn-ea"/>
                          <a:ea typeface="+mn-ea"/>
                          <a:cs typeface="Times New Roman" panose="02020603050405020304" pitchFamily="18" charset="0"/>
                        </a:rPr>
                        <a:t>总一次能源</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en-US" altLang="zh-CN" sz="1600" b="0" i="0" u="none" strike="noStrike" cap="none" normalizeH="0" baseline="0">
                          <a:ln>
                            <a:noFill/>
                          </a:ln>
                          <a:solidFill>
                            <a:schemeClr val="tx1"/>
                          </a:solidFill>
                          <a:effectLst/>
                          <a:latin typeface="+mn-ea"/>
                          <a:ea typeface="+mn-ea"/>
                          <a:cs typeface="Times New Roman" panose="02020603050405020304" pitchFamily="18" charset="0"/>
                        </a:rPr>
                        <a:t> </a:t>
                      </a:r>
                      <a:endParaRPr kumimoji="0" lang="zh-CN" altLang="en-US" sz="1600" b="0" i="0" u="none" strike="noStrike" cap="none" normalizeH="0" baseline="0">
                        <a:ln>
                          <a:noFill/>
                        </a:ln>
                        <a:solidFill>
                          <a:schemeClr val="tx1"/>
                        </a:solidFill>
                        <a:effectLst/>
                        <a:latin typeface="+mn-ea"/>
                        <a:ea typeface="+mn-ea"/>
                        <a:cs typeface="Times New Roman" panose="02020603050405020304" pitchFamily="18" charset="0"/>
                      </a:endParaRPr>
                    </a:p>
                  </a:txBody>
                  <a:tcPr marL="68577" marR="6857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49637249"/>
                  </a:ext>
                </a:extLst>
              </a:tr>
              <a:tr h="568103">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a:ln>
                            <a:noFill/>
                          </a:ln>
                          <a:solidFill>
                            <a:schemeClr val="tx1"/>
                          </a:solidFill>
                          <a:effectLst/>
                          <a:latin typeface="+mn-ea"/>
                          <a:ea typeface="+mn-ea"/>
                          <a:cs typeface="Times New Roman" panose="02020603050405020304" pitchFamily="18" charset="0"/>
                        </a:rPr>
                        <a:t>资源消耗</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铁矿石；水耗；煤；石灰石；白云石；锌矿石；锰矿石……</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en-US" altLang="zh-CN" sz="1600" b="0" i="0" u="none" strike="noStrike" cap="none" normalizeH="0" baseline="0">
                          <a:ln>
                            <a:noFill/>
                          </a:ln>
                          <a:solidFill>
                            <a:schemeClr val="tx1"/>
                          </a:solidFill>
                          <a:effectLst/>
                          <a:latin typeface="+mn-ea"/>
                          <a:ea typeface="+mn-ea"/>
                          <a:cs typeface="Times New Roman" panose="02020603050405020304" pitchFamily="18" charset="0"/>
                        </a:rPr>
                        <a:t> </a:t>
                      </a:r>
                      <a:endParaRPr kumimoji="0" lang="zh-CN" altLang="en-US" sz="1600" b="0" i="0" u="none" strike="noStrike" cap="none" normalizeH="0" baseline="0">
                        <a:ln>
                          <a:noFill/>
                        </a:ln>
                        <a:solidFill>
                          <a:schemeClr val="tx1"/>
                        </a:solidFill>
                        <a:effectLst/>
                        <a:latin typeface="+mn-ea"/>
                        <a:ea typeface="+mn-ea"/>
                        <a:cs typeface="Times New Roman" panose="02020603050405020304" pitchFamily="18" charset="0"/>
                      </a:endParaRPr>
                    </a:p>
                  </a:txBody>
                  <a:tcPr marL="68577" marR="6857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0839600"/>
                  </a:ext>
                </a:extLst>
              </a:tr>
              <a:tr h="852155">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a:ln>
                            <a:noFill/>
                          </a:ln>
                          <a:solidFill>
                            <a:schemeClr val="tx1"/>
                          </a:solidFill>
                          <a:effectLst/>
                          <a:latin typeface="+mn-ea"/>
                          <a:ea typeface="+mn-ea"/>
                          <a:cs typeface="Times New Roman" panose="02020603050405020304" pitchFamily="18" charset="0"/>
                        </a:rPr>
                        <a:t>大气排放</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颗粒物；</a:t>
                      </a: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PM10</a:t>
                      </a: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a:t>
                      </a: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PM2.5</a:t>
                      </a: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；二氧化硫；氮氧化物；一氧化二氮；二氧化碳；甲烷；一氧化碳；硫化氢；挥发性有机化合物；二噁英类；氟化氢；氯化氢……</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28661-2012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28662-2012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28663-2012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28664-2012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28665-2012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28666-2012</a:t>
                      </a:r>
                      <a:endParaRPr kumimoji="0" lang="zh-CN" altLang="en-US" sz="1600" b="0" i="0" u="none" strike="noStrike" cap="none" normalizeH="0" baseline="0" dirty="0">
                        <a:ln>
                          <a:noFill/>
                        </a:ln>
                        <a:solidFill>
                          <a:schemeClr val="tx1"/>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mn-ea"/>
                          <a:ea typeface="+mn-ea"/>
                        </a:rPr>
                        <a:t>GB 13456-2012  </a:t>
                      </a:r>
                      <a:endParaRPr kumimoji="0" lang="zh-CN" altLang="en-US" sz="1600" b="0" i="0" u="none" strike="noStrike" cap="none" normalizeH="0" baseline="0" dirty="0">
                        <a:ln>
                          <a:noFill/>
                        </a:ln>
                        <a:solidFill>
                          <a:schemeClr val="tx1"/>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mn-ea"/>
                          <a:ea typeface="+mn-ea"/>
                        </a:rPr>
                        <a:t>GB 16171-2012</a:t>
                      </a:r>
                      <a:endParaRPr kumimoji="0" lang="zh-CN" altLang="en-US" sz="1600" b="0" i="0" u="none" strike="noStrike" cap="none" normalizeH="0" baseline="0" dirty="0">
                        <a:ln>
                          <a:noFill/>
                        </a:ln>
                        <a:solidFill>
                          <a:schemeClr val="tx1"/>
                        </a:solidFill>
                        <a:effectLst/>
                        <a:latin typeface="+mn-ea"/>
                        <a:ea typeface="+mn-ea"/>
                      </a:endParaRPr>
                    </a:p>
                    <a:p>
                      <a:pPr marL="0" marR="0" lvl="0" indent="0" algn="just" defTabSz="914400" rtl="0" eaLnBrk="1" fontAlgn="base" latinLnBrk="0" hangingPunct="1">
                        <a:lnSpc>
                          <a:spcPct val="100000"/>
                        </a:lnSpc>
                        <a:spcBef>
                          <a:spcPts val="600"/>
                        </a:spcBef>
                        <a:spcAft>
                          <a:spcPts val="600"/>
                        </a:spcAft>
                        <a:buClrTx/>
                        <a:buSzTx/>
                        <a:buFontTx/>
                        <a:buNone/>
                        <a:tabLst/>
                      </a:pP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 </a:t>
                      </a:r>
                      <a:endPar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endParaRP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00377418"/>
                  </a:ext>
                </a:extLst>
              </a:tr>
              <a:tr h="1836992">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dirty="0">
                          <a:ln>
                            <a:noFill/>
                          </a:ln>
                          <a:solidFill>
                            <a:schemeClr val="tx1"/>
                          </a:solidFill>
                          <a:effectLst/>
                          <a:latin typeface="+mn-ea"/>
                          <a:ea typeface="+mn-ea"/>
                          <a:cs typeface="Times New Roman" panose="02020603050405020304" pitchFamily="18" charset="0"/>
                        </a:rPr>
                        <a:t>水体排放</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化学需氧量；悬浮物；总油；氟化物；硫化物；氨氮；总氮；总磷；氟离子；总铬；六价铬；总镉；总铅；总铜；总锌；总镍；总锰；总铁；总汞；总银；总砷；总铍；总硒；氰化物；挥发酚；苯；多环芳烃（</a:t>
                      </a: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PAHs</a:t>
                      </a: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）；苯并（</a:t>
                      </a: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α</a:t>
                      </a: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）芘……</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213094703"/>
                  </a:ext>
                </a:extLst>
              </a:tr>
              <a:tr h="568103">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dirty="0">
                          <a:ln>
                            <a:noFill/>
                          </a:ln>
                          <a:solidFill>
                            <a:schemeClr val="tx1"/>
                          </a:solidFill>
                          <a:effectLst/>
                          <a:latin typeface="+mn-ea"/>
                          <a:ea typeface="+mn-ea"/>
                          <a:cs typeface="Times New Roman" panose="02020603050405020304" pitchFamily="18" charset="0"/>
                        </a:rPr>
                        <a:t>固体废弃物</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dirty="0">
                          <a:ln>
                            <a:noFill/>
                          </a:ln>
                          <a:solidFill>
                            <a:schemeClr val="tx1"/>
                          </a:solidFill>
                          <a:effectLst/>
                          <a:latin typeface="+mn-ea"/>
                          <a:ea typeface="+mn-ea"/>
                          <a:cs typeface="Times New Roman" panose="02020603050405020304" pitchFamily="18" charset="0"/>
                        </a:rPr>
                        <a:t>不可利用的渣、泥；危险固体废弃物 </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 </a:t>
                      </a:r>
                      <a:endPar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endParaRP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76320725"/>
                  </a:ext>
                </a:extLst>
              </a:tr>
            </a:tbl>
          </a:graphicData>
        </a:graphic>
      </p:graphicFrame>
    </p:spTree>
    <p:extLst>
      <p:ext uri="{BB962C8B-B14F-4D97-AF65-F5344CB8AC3E}">
        <p14:creationId xmlns:p14="http://schemas.microsoft.com/office/powerpoint/2010/main" val="842948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6886950" cy="502445"/>
          </a:xfrm>
        </p:spPr>
        <p:txBody>
          <a:bodyPr/>
          <a:lstStyle/>
          <a:p>
            <a:r>
              <a:rPr lang="en-CN" dirty="0"/>
              <a:t>LCIA碳排放系数</a:t>
            </a:r>
            <a:r>
              <a:rPr lang="zh-CN" altLang="en-US" dirty="0"/>
              <a:t>（全球变暖指数</a:t>
            </a:r>
            <a:r>
              <a:rPr lang="en-US" altLang="zh-CN" dirty="0"/>
              <a:t>GWP100</a:t>
            </a:r>
            <a:r>
              <a:rPr lang="zh-CN" altLang="en-US" dirty="0"/>
              <a:t>）</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sp>
        <p:nvSpPr>
          <p:cNvPr id="7" name="矩形 5">
            <a:extLst>
              <a:ext uri="{FF2B5EF4-FFF2-40B4-BE49-F238E27FC236}">
                <a16:creationId xmlns:a16="http://schemas.microsoft.com/office/drawing/2014/main" id="{58537F62-98D7-6A66-A552-F6871AE2FB5B}"/>
              </a:ext>
            </a:extLst>
          </p:cNvPr>
          <p:cNvSpPr>
            <a:spLocks noChangeArrowheads="1"/>
          </p:cNvSpPr>
          <p:nvPr/>
        </p:nvSpPr>
        <p:spPr bwMode="auto">
          <a:xfrm>
            <a:off x="1084157" y="1386686"/>
            <a:ext cx="9925776" cy="615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GWP</a:t>
            </a:r>
            <a:r>
              <a:rPr lang="zh-CN" altLang="en-US" sz="2400" b="1"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400" dirty="0">
                <a:solidFill>
                  <a:schemeClr val="accent4"/>
                </a:solidFill>
                <a:latin typeface="微软雅黑" panose="020B0503020204020204" pitchFamily="34" charset="-122"/>
                <a:ea typeface="微软雅黑" panose="020B0503020204020204" pitchFamily="34" charset="-122"/>
              </a:rPr>
              <a:t>全球变暖指数（</a:t>
            </a:r>
            <a:r>
              <a:rPr lang="en-US" altLang="zh-CN" sz="2400" dirty="0">
                <a:solidFill>
                  <a:schemeClr val="accent4"/>
                </a:solidFill>
                <a:latin typeface="微软雅黑" panose="020B0503020204020204" pitchFamily="34" charset="-122"/>
                <a:ea typeface="微软雅黑" panose="020B0503020204020204" pitchFamily="34" charset="-122"/>
              </a:rPr>
              <a:t>Global Warming Potential, GWP</a:t>
            </a:r>
            <a:r>
              <a:rPr lang="zh-CN" altLang="en-US" sz="2400" dirty="0">
                <a:solidFill>
                  <a:schemeClr val="accent4"/>
                </a:solidFill>
                <a:latin typeface="微软雅黑" panose="020B0503020204020204" pitchFamily="34" charset="-122"/>
                <a:ea typeface="微软雅黑" panose="020B0503020204020204" pitchFamily="34" charset="-122"/>
              </a:rPr>
              <a:t>）是一个衡量</a:t>
            </a:r>
            <a:r>
              <a:rPr lang="zh-CN" altLang="en-US" sz="2400" dirty="0">
                <a:solidFill>
                  <a:srgbClr val="C00000"/>
                </a:solidFill>
                <a:latin typeface="微软雅黑" panose="020B0503020204020204" pitchFamily="34" charset="-122"/>
                <a:ea typeface="微软雅黑" panose="020B0503020204020204" pitchFamily="34" charset="-122"/>
              </a:rPr>
              <a:t>不同温室气体</a:t>
            </a:r>
            <a:r>
              <a:rPr lang="zh-CN" altLang="en-US" sz="2400" dirty="0">
                <a:solidFill>
                  <a:schemeClr val="accent4"/>
                </a:solidFill>
                <a:latin typeface="微软雅黑" panose="020B0503020204020204" pitchFamily="34" charset="-122"/>
                <a:ea typeface="微软雅黑" panose="020B0503020204020204" pitchFamily="34" charset="-122"/>
              </a:rPr>
              <a:t>对全球变暖影响的指标。</a:t>
            </a:r>
            <a:r>
              <a:rPr lang="en-US" altLang="zh-CN" sz="2400" dirty="0">
                <a:solidFill>
                  <a:schemeClr val="accent4"/>
                </a:solidFill>
                <a:latin typeface="微软雅黑" panose="020B0503020204020204" pitchFamily="34" charset="-122"/>
                <a:ea typeface="微软雅黑" panose="020B0503020204020204" pitchFamily="34" charset="-122"/>
              </a:rPr>
              <a:t>GWP</a:t>
            </a:r>
            <a:r>
              <a:rPr lang="zh-CN" altLang="en-US" sz="2400" dirty="0">
                <a:solidFill>
                  <a:schemeClr val="accent4"/>
                </a:solidFill>
                <a:latin typeface="微软雅黑" panose="020B0503020204020204" pitchFamily="34" charset="-122"/>
                <a:ea typeface="微软雅黑" panose="020B0503020204020204" pitchFamily="34" charset="-122"/>
              </a:rPr>
              <a:t>以二氧化碳的影响作为基准（</a:t>
            </a:r>
            <a:r>
              <a:rPr lang="en-US" altLang="zh-CN" sz="2400" dirty="0">
                <a:solidFill>
                  <a:schemeClr val="accent4"/>
                </a:solidFill>
                <a:latin typeface="微软雅黑" panose="020B0503020204020204" pitchFamily="34" charset="-122"/>
                <a:ea typeface="微软雅黑" panose="020B0503020204020204" pitchFamily="34" charset="-122"/>
              </a:rPr>
              <a:t>GWP</a:t>
            </a:r>
            <a:r>
              <a:rPr lang="zh-CN" altLang="en-US" sz="2400" dirty="0">
                <a:solidFill>
                  <a:schemeClr val="accent4"/>
                </a:solidFill>
                <a:latin typeface="微软雅黑" panose="020B0503020204020204" pitchFamily="34" charset="-122"/>
                <a:ea typeface="微软雅黑" panose="020B0503020204020204" pitchFamily="34" charset="-122"/>
              </a:rPr>
              <a:t>值为</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），其他温室气体的</a:t>
            </a:r>
            <a:r>
              <a:rPr lang="en-US" altLang="zh-CN" sz="2400" dirty="0">
                <a:solidFill>
                  <a:schemeClr val="accent4"/>
                </a:solidFill>
                <a:latin typeface="微软雅黑" panose="020B0503020204020204" pitchFamily="34" charset="-122"/>
                <a:ea typeface="微软雅黑" panose="020B0503020204020204" pitchFamily="34" charset="-122"/>
              </a:rPr>
              <a:t>GWP</a:t>
            </a:r>
            <a:r>
              <a:rPr lang="zh-CN" altLang="en-US" sz="2400" dirty="0">
                <a:solidFill>
                  <a:schemeClr val="accent4"/>
                </a:solidFill>
                <a:latin typeface="微软雅黑" panose="020B0503020204020204" pitchFamily="34" charset="-122"/>
                <a:ea typeface="微软雅黑" panose="020B0503020204020204" pitchFamily="34" charset="-122"/>
              </a:rPr>
              <a:t>值表示其在相同质量下对全球变暖的相对贡献，以</a:t>
            </a:r>
            <a:r>
              <a:rPr lang="zh-CN" altLang="en-US" sz="2400" dirty="0">
                <a:solidFill>
                  <a:srgbClr val="C00000"/>
                </a:solidFill>
                <a:latin typeface="微软雅黑" panose="020B0503020204020204" pitchFamily="34" charset="-122"/>
                <a:ea typeface="微软雅黑" panose="020B0503020204020204" pitchFamily="34" charset="-122"/>
              </a:rPr>
              <a:t>二氧化碳当量</a:t>
            </a:r>
            <a:r>
              <a:rPr lang="zh-CN" altLang="en-US" sz="2400" dirty="0">
                <a:solidFill>
                  <a:schemeClr val="accent4"/>
                </a:solidFill>
                <a:latin typeface="微软雅黑" panose="020B0503020204020204" pitchFamily="34" charset="-122"/>
                <a:ea typeface="微软雅黑" panose="020B0503020204020204" pitchFamily="34" charset="-122"/>
              </a:rPr>
              <a:t>表示。</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GWP100</a:t>
            </a:r>
            <a:r>
              <a:rPr lang="zh-CN" altLang="en-US" sz="2400" b="1"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400" dirty="0">
                <a:solidFill>
                  <a:schemeClr val="accent4"/>
                </a:solidFill>
                <a:latin typeface="微软雅黑" panose="020B0503020204020204" pitchFamily="34" charset="-122"/>
                <a:ea typeface="微软雅黑" panose="020B0503020204020204" pitchFamily="34" charset="-122"/>
              </a:rPr>
              <a:t>特指在</a:t>
            </a:r>
            <a:r>
              <a:rPr lang="en-US" altLang="zh-CN" sz="2400" dirty="0">
                <a:solidFill>
                  <a:srgbClr val="C00000"/>
                </a:solidFill>
                <a:latin typeface="微软雅黑" panose="020B0503020204020204" pitchFamily="34" charset="-122"/>
                <a:ea typeface="微软雅黑" panose="020B0503020204020204" pitchFamily="34" charset="-122"/>
              </a:rPr>
              <a:t>100</a:t>
            </a:r>
            <a:r>
              <a:rPr lang="zh-CN" altLang="en-US" sz="2400" dirty="0">
                <a:solidFill>
                  <a:srgbClr val="C00000"/>
                </a:solidFill>
                <a:latin typeface="微软雅黑" panose="020B0503020204020204" pitchFamily="34" charset="-122"/>
                <a:ea typeface="微软雅黑" panose="020B0503020204020204" pitchFamily="34" charset="-122"/>
              </a:rPr>
              <a:t>年</a:t>
            </a:r>
            <a:r>
              <a:rPr lang="zh-CN" altLang="en-US" sz="2400" dirty="0">
                <a:solidFill>
                  <a:schemeClr val="accent4"/>
                </a:solidFill>
                <a:latin typeface="微软雅黑" panose="020B0503020204020204" pitchFamily="34" charset="-122"/>
                <a:ea typeface="微软雅黑" panose="020B0503020204020204" pitchFamily="34" charset="-122"/>
              </a:rPr>
              <a:t>的时间跨度内，不同温室气体对全球变暖的潜在影响，为</a:t>
            </a:r>
            <a:r>
              <a:rPr lang="en-US" altLang="zh-CN" sz="2400" dirty="0">
                <a:solidFill>
                  <a:srgbClr val="C00000"/>
                </a:solidFill>
                <a:latin typeface="微软雅黑" panose="020B0503020204020204" pitchFamily="34" charset="-122"/>
                <a:ea typeface="微软雅黑" panose="020B0503020204020204" pitchFamily="34" charset="-122"/>
              </a:rPr>
              <a:t>IPCC</a:t>
            </a:r>
            <a:r>
              <a:rPr lang="zh-CN" altLang="en-US" sz="2400" dirty="0">
                <a:solidFill>
                  <a:schemeClr val="accent4"/>
                </a:solidFill>
                <a:latin typeface="微软雅黑" panose="020B0503020204020204" pitchFamily="34" charset="-122"/>
                <a:ea typeface="微软雅黑" panose="020B0503020204020204" pitchFamily="34" charset="-122"/>
              </a:rPr>
              <a:t>（国际气候变化专门委员会）常用标准之一。</a:t>
            </a:r>
          </a:p>
          <a:p>
            <a:pPr fontAlgn="base">
              <a:lnSpc>
                <a:spcPct val="150000"/>
              </a:lnSpc>
              <a:spcBef>
                <a:spcPct val="0"/>
              </a:spcBef>
              <a:spcAft>
                <a:spcPct val="0"/>
              </a:spcAft>
              <a:buFont typeface="Arial" pitchFamily="34" charset="0"/>
              <a:buNone/>
            </a:pPr>
            <a:endParaRPr lang="zh-CN" altLang="en-US"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0865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4451860" cy="502445"/>
          </a:xfrm>
        </p:spPr>
        <p:txBody>
          <a:bodyPr/>
          <a:lstStyle/>
          <a:p>
            <a:r>
              <a:rPr lang="en-CN" dirty="0"/>
              <a:t>全球变暖指数GWP计算方法</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grpSp>
        <p:nvGrpSpPr>
          <p:cNvPr id="137" name="Group 2">
            <a:extLst>
              <a:ext uri="{FF2B5EF4-FFF2-40B4-BE49-F238E27FC236}">
                <a16:creationId xmlns:a16="http://schemas.microsoft.com/office/drawing/2014/main" id="{A1C17DB5-67F1-0DE6-E984-0FA3229070E0}"/>
              </a:ext>
            </a:extLst>
          </p:cNvPr>
          <p:cNvGrpSpPr>
            <a:grpSpLocks/>
          </p:cNvGrpSpPr>
          <p:nvPr/>
        </p:nvGrpSpPr>
        <p:grpSpPr bwMode="auto">
          <a:xfrm>
            <a:off x="1490224" y="1377514"/>
            <a:ext cx="9354449" cy="4652584"/>
            <a:chOff x="1598" y="4838"/>
            <a:chExt cx="8820" cy="5760"/>
          </a:xfrm>
        </p:grpSpPr>
        <p:sp>
          <p:nvSpPr>
            <p:cNvPr id="138" name="Rectangle 3">
              <a:extLst>
                <a:ext uri="{FF2B5EF4-FFF2-40B4-BE49-F238E27FC236}">
                  <a16:creationId xmlns:a16="http://schemas.microsoft.com/office/drawing/2014/main" id="{E6B3544B-8723-B236-1EDD-512304069046}"/>
                </a:ext>
              </a:extLst>
            </p:cNvPr>
            <p:cNvSpPr>
              <a:spLocks noChangeArrowheads="1"/>
            </p:cNvSpPr>
            <p:nvPr/>
          </p:nvSpPr>
          <p:spPr bwMode="auto">
            <a:xfrm>
              <a:off x="1598" y="4838"/>
              <a:ext cx="8820" cy="576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zh-TW" altLang="en-US" sz="1400">
                <a:ea typeface="微软雅黑" panose="020B0503020204020204" pitchFamily="34" charset="-122"/>
                <a:cs typeface="Times New Roman" panose="02020603050405020304" pitchFamily="18" charset="0"/>
              </a:endParaRPr>
            </a:p>
          </p:txBody>
        </p:sp>
        <p:grpSp>
          <p:nvGrpSpPr>
            <p:cNvPr id="139" name="Group 4">
              <a:extLst>
                <a:ext uri="{FF2B5EF4-FFF2-40B4-BE49-F238E27FC236}">
                  <a16:creationId xmlns:a16="http://schemas.microsoft.com/office/drawing/2014/main" id="{C146576B-2DC7-24D2-4038-E8C92732962D}"/>
                </a:ext>
              </a:extLst>
            </p:cNvPr>
            <p:cNvGrpSpPr>
              <a:grpSpLocks/>
            </p:cNvGrpSpPr>
            <p:nvPr/>
          </p:nvGrpSpPr>
          <p:grpSpPr bwMode="auto">
            <a:xfrm>
              <a:off x="1975" y="5064"/>
              <a:ext cx="8066" cy="5309"/>
              <a:chOff x="1756" y="5378"/>
              <a:chExt cx="8066" cy="5309"/>
            </a:xfrm>
          </p:grpSpPr>
          <p:sp>
            <p:nvSpPr>
              <p:cNvPr id="140" name="Rectangle 5">
                <a:extLst>
                  <a:ext uri="{FF2B5EF4-FFF2-40B4-BE49-F238E27FC236}">
                    <a16:creationId xmlns:a16="http://schemas.microsoft.com/office/drawing/2014/main" id="{26721DE8-8124-55E0-7F95-AFAA6C9EAB9D}"/>
                  </a:ext>
                </a:extLst>
              </p:cNvPr>
              <p:cNvSpPr>
                <a:spLocks noChangeArrowheads="1"/>
              </p:cNvSpPr>
              <p:nvPr/>
            </p:nvSpPr>
            <p:spPr bwMode="auto">
              <a:xfrm>
                <a:off x="5738" y="6713"/>
                <a:ext cx="3420" cy="266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zh-TW" altLang="en-US" sz="1400">
                  <a:ea typeface="微软雅黑" panose="020B0503020204020204" pitchFamily="34" charset="-122"/>
                  <a:cs typeface="Times New Roman" panose="02020603050405020304" pitchFamily="18" charset="0"/>
                </a:endParaRPr>
              </a:p>
            </p:txBody>
          </p:sp>
          <p:sp>
            <p:nvSpPr>
              <p:cNvPr id="141" name="Text Box 6">
                <a:extLst>
                  <a:ext uri="{FF2B5EF4-FFF2-40B4-BE49-F238E27FC236}">
                    <a16:creationId xmlns:a16="http://schemas.microsoft.com/office/drawing/2014/main" id="{8B1F3AC4-6510-50B8-84D7-CB90BEBB2152}"/>
                  </a:ext>
                </a:extLst>
              </p:cNvPr>
              <p:cNvSpPr txBox="1">
                <a:spLocks noChangeArrowheads="1"/>
              </p:cNvSpPr>
              <p:nvPr/>
            </p:nvSpPr>
            <p:spPr bwMode="auto">
              <a:xfrm>
                <a:off x="3233" y="5378"/>
                <a:ext cx="1474" cy="427"/>
              </a:xfrm>
              <a:prstGeom prst="rect">
                <a:avLst/>
              </a:prstGeom>
              <a:solidFill>
                <a:srgbClr val="FFFFFF"/>
              </a:solidFill>
              <a:ln w="28575">
                <a:solidFill>
                  <a:srgbClr val="808080"/>
                </a:solidFill>
                <a:miter lim="800000"/>
                <a:headEnd/>
                <a:tailEnd/>
              </a:ln>
            </p:spPr>
            <p:txBody>
              <a:bodyPr tIns="108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ctr" eaLnBrk="1" hangingPunct="1"/>
                <a:r>
                  <a:rPr lang="zh-CN" altLang="en-US" sz="1400" dirty="0">
                    <a:ea typeface="微软雅黑" panose="020B0503020204020204" pitchFamily="34" charset="-122"/>
                    <a:cs typeface="Times New Roman" panose="02020603050405020304" pitchFamily="18" charset="0"/>
                  </a:rPr>
                  <a:t>清单</a:t>
                </a:r>
                <a:endParaRPr lang="zh-TW" altLang="en-US" sz="1400" dirty="0">
                  <a:ea typeface="微软雅黑" panose="020B0503020204020204" pitchFamily="34" charset="-122"/>
                  <a:cs typeface="Times New Roman" panose="02020603050405020304" pitchFamily="18" charset="0"/>
                </a:endParaRPr>
              </a:p>
            </p:txBody>
          </p:sp>
          <p:sp>
            <p:nvSpPr>
              <p:cNvPr id="142" name="Text Box 7">
                <a:extLst>
                  <a:ext uri="{FF2B5EF4-FFF2-40B4-BE49-F238E27FC236}">
                    <a16:creationId xmlns:a16="http://schemas.microsoft.com/office/drawing/2014/main" id="{2C960F7A-F31A-3F10-555D-B65EE8CC916C}"/>
                  </a:ext>
                </a:extLst>
              </p:cNvPr>
              <p:cNvSpPr txBox="1">
                <a:spLocks noChangeArrowheads="1"/>
              </p:cNvSpPr>
              <p:nvPr/>
            </p:nvSpPr>
            <p:spPr bwMode="auto">
              <a:xfrm>
                <a:off x="7358" y="5378"/>
                <a:ext cx="1474" cy="427"/>
              </a:xfrm>
              <a:prstGeom prst="rect">
                <a:avLst/>
              </a:prstGeom>
              <a:solidFill>
                <a:srgbClr val="FFFFFF"/>
              </a:solidFill>
              <a:ln w="28575">
                <a:solidFill>
                  <a:srgbClr val="808080"/>
                </a:solidFill>
                <a:miter lim="800000"/>
                <a:headEnd/>
                <a:tailEnd/>
              </a:ln>
            </p:spPr>
            <p:txBody>
              <a:bodyPr tIns="108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ctr" eaLnBrk="1" hangingPunct="1"/>
                <a:r>
                  <a:rPr lang="zh-TW" altLang="en-US" sz="1400" dirty="0">
                    <a:ea typeface="微软雅黑" panose="020B0503020204020204" pitchFamily="34" charset="-122"/>
                    <a:cs typeface="Times New Roman" panose="02020603050405020304" pitchFamily="18" charset="0"/>
                  </a:rPr>
                  <a:t>特性化</a:t>
                </a:r>
              </a:p>
            </p:txBody>
          </p:sp>
          <p:sp>
            <p:nvSpPr>
              <p:cNvPr id="143" name="Text Box 8">
                <a:extLst>
                  <a:ext uri="{FF2B5EF4-FFF2-40B4-BE49-F238E27FC236}">
                    <a16:creationId xmlns:a16="http://schemas.microsoft.com/office/drawing/2014/main" id="{01F3E4AD-7372-00DF-22C3-0B5594F184EF}"/>
                  </a:ext>
                </a:extLst>
              </p:cNvPr>
              <p:cNvSpPr txBox="1">
                <a:spLocks noChangeArrowheads="1"/>
              </p:cNvSpPr>
              <p:nvPr/>
            </p:nvSpPr>
            <p:spPr bwMode="auto">
              <a:xfrm>
                <a:off x="2978" y="6233"/>
                <a:ext cx="1587" cy="652"/>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a:tailEnd/>
                  </a14:hiddenLine>
                </a:ext>
              </a:extLst>
            </p:spPr>
            <p:txBody>
              <a:bodyPr tIns="108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ctr" eaLnBrk="1" hangingPunct="1"/>
                <a:r>
                  <a:rPr lang="en-US" altLang="zh-TW" sz="1400">
                    <a:ea typeface="微软雅黑" panose="020B0503020204020204" pitchFamily="34" charset="-122"/>
                    <a:cs typeface="Times New Roman" panose="02020603050405020304" pitchFamily="18" charset="0"/>
                  </a:rPr>
                  <a:t>Inventory</a:t>
                </a:r>
                <a:br>
                  <a:rPr lang="en-US" altLang="zh-TW" sz="1400">
                    <a:ea typeface="微软雅黑" panose="020B0503020204020204" pitchFamily="34" charset="-122"/>
                    <a:cs typeface="Times New Roman" panose="02020603050405020304" pitchFamily="18" charset="0"/>
                  </a:rPr>
                </a:br>
                <a:r>
                  <a:rPr lang="en-US" altLang="zh-TW" sz="1400">
                    <a:ea typeface="微软雅黑" panose="020B0503020204020204" pitchFamily="34" charset="-122"/>
                    <a:cs typeface="Times New Roman" panose="02020603050405020304" pitchFamily="18" charset="0"/>
                  </a:rPr>
                  <a:t>(Kg/system)</a:t>
                </a:r>
                <a:endParaRPr lang="zh-TW" altLang="zh-TW" sz="1400">
                  <a:ea typeface="微软雅黑" panose="020B0503020204020204" pitchFamily="34" charset="-122"/>
                  <a:cs typeface="Times New Roman" panose="02020603050405020304" pitchFamily="18" charset="0"/>
                </a:endParaRPr>
              </a:p>
            </p:txBody>
          </p:sp>
          <p:sp>
            <p:nvSpPr>
              <p:cNvPr id="144" name="Text Box 9">
                <a:extLst>
                  <a:ext uri="{FF2B5EF4-FFF2-40B4-BE49-F238E27FC236}">
                    <a16:creationId xmlns:a16="http://schemas.microsoft.com/office/drawing/2014/main" id="{F7BA618E-AE5B-A8F3-956F-4EA7E82A602A}"/>
                  </a:ext>
                </a:extLst>
              </p:cNvPr>
              <p:cNvSpPr txBox="1">
                <a:spLocks noChangeArrowheads="1"/>
              </p:cNvSpPr>
              <p:nvPr/>
            </p:nvSpPr>
            <p:spPr bwMode="auto">
              <a:xfrm>
                <a:off x="5876" y="6233"/>
                <a:ext cx="1587" cy="397"/>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a:tailEnd/>
                  </a14:hiddenLine>
                </a:ext>
              </a:extLst>
            </p:spPr>
            <p:txBody>
              <a:bodyPr tIns="108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ctr" eaLnBrk="1" hangingPunct="1"/>
                <a:r>
                  <a:rPr lang="zh-CN" altLang="en-US" sz="1400" dirty="0">
                    <a:ea typeface="微软雅黑" panose="020B0503020204020204" pitchFamily="34" charset="-122"/>
                    <a:cs typeface="Times New Roman" panose="02020603050405020304" pitchFamily="18" charset="0"/>
                  </a:rPr>
                  <a:t>全球变暖</a:t>
                </a:r>
                <a:endParaRPr lang="zh-TW" altLang="en-US" sz="1400" dirty="0">
                  <a:ea typeface="微软雅黑" panose="020B0503020204020204" pitchFamily="34" charset="-122"/>
                  <a:cs typeface="Times New Roman" panose="02020603050405020304" pitchFamily="18" charset="0"/>
                </a:endParaRPr>
              </a:p>
            </p:txBody>
          </p:sp>
          <p:sp>
            <p:nvSpPr>
              <p:cNvPr id="145" name="Text Box 10">
                <a:extLst>
                  <a:ext uri="{FF2B5EF4-FFF2-40B4-BE49-F238E27FC236}">
                    <a16:creationId xmlns:a16="http://schemas.microsoft.com/office/drawing/2014/main" id="{BA1C0DD4-2A32-8094-9366-E6C7260BE3B0}"/>
                  </a:ext>
                </a:extLst>
              </p:cNvPr>
              <p:cNvSpPr txBox="1">
                <a:spLocks noChangeArrowheads="1"/>
              </p:cNvSpPr>
              <p:nvPr/>
            </p:nvSpPr>
            <p:spPr bwMode="auto">
              <a:xfrm>
                <a:off x="2903" y="9638"/>
                <a:ext cx="6236" cy="1049"/>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a:tailEnd/>
                  </a14:hiddenLine>
                </a:ext>
              </a:extLst>
            </p:spPr>
            <p:txBody>
              <a:bodyPr tIns="108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r>
                  <a:rPr lang="en-US" altLang="zh-TW" sz="1400" dirty="0">
                    <a:ea typeface="微软雅黑" panose="020B0503020204020204" pitchFamily="34" charset="-122"/>
                    <a:cs typeface="Times New Roman" panose="02020603050405020304" pitchFamily="18" charset="0"/>
                  </a:rPr>
                  <a:t>Category indicator = Σ (GWP × inventory)</a:t>
                </a:r>
              </a:p>
              <a:p>
                <a:pPr lvl="1" eaLnBrk="1" hangingPunct="1"/>
                <a:r>
                  <a:rPr lang="en-US" altLang="zh-TW" sz="1400" dirty="0">
                    <a:ea typeface="微软雅黑" panose="020B0503020204020204" pitchFamily="34" charset="-122"/>
                    <a:cs typeface="Times New Roman" panose="02020603050405020304" pitchFamily="18" charset="0"/>
                  </a:rPr>
                  <a:t>= 1.0 × a + 21 × b + 310 × c</a:t>
                </a:r>
                <a:br>
                  <a:rPr lang="en-US" altLang="zh-TW" sz="1400" dirty="0">
                    <a:ea typeface="微软雅黑" panose="020B0503020204020204" pitchFamily="34" charset="-122"/>
                    <a:cs typeface="Times New Roman" panose="02020603050405020304" pitchFamily="18" charset="0"/>
                  </a:rPr>
                </a:br>
                <a:r>
                  <a:rPr lang="en-US" altLang="zh-TW" sz="1400" dirty="0">
                    <a:ea typeface="微软雅黑" panose="020B0503020204020204" pitchFamily="34" charset="-122"/>
                    <a:cs typeface="Times New Roman" panose="02020603050405020304" pitchFamily="18" charset="0"/>
                  </a:rPr>
                  <a:t>+ 11,700 × d + 1,000 × e</a:t>
                </a:r>
                <a:endParaRPr lang="zh-TW" altLang="zh-TW" sz="1400" dirty="0">
                  <a:ea typeface="微软雅黑" panose="020B0503020204020204" pitchFamily="34" charset="-122"/>
                  <a:cs typeface="Times New Roman" panose="02020603050405020304" pitchFamily="18" charset="0"/>
                </a:endParaRPr>
              </a:p>
            </p:txBody>
          </p:sp>
          <p:sp>
            <p:nvSpPr>
              <p:cNvPr id="146" name="Text Box 11">
                <a:extLst>
                  <a:ext uri="{FF2B5EF4-FFF2-40B4-BE49-F238E27FC236}">
                    <a16:creationId xmlns:a16="http://schemas.microsoft.com/office/drawing/2014/main" id="{0B511868-BEA2-1BC3-3749-F1F188B9771E}"/>
                  </a:ext>
                </a:extLst>
              </p:cNvPr>
              <p:cNvSpPr txBox="1">
                <a:spLocks noChangeArrowheads="1"/>
              </p:cNvSpPr>
              <p:nvPr/>
            </p:nvSpPr>
            <p:spPr bwMode="auto">
              <a:xfrm>
                <a:off x="1756" y="7208"/>
                <a:ext cx="964" cy="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spcAft>
                    <a:spcPts val="713"/>
                  </a:spcAft>
                </a:pPr>
                <a:r>
                  <a:rPr lang="en-US" altLang="zh-TW" sz="1400" dirty="0">
                    <a:ea typeface="微软雅黑" panose="020B0503020204020204" pitchFamily="34" charset="-122"/>
                    <a:cs typeface="Times New Roman" panose="02020603050405020304" pitchFamily="18" charset="0"/>
                  </a:rPr>
                  <a:t>CO</a:t>
                </a:r>
                <a:r>
                  <a:rPr lang="en-US" altLang="zh-TW" sz="1400" baseline="-25000" dirty="0">
                    <a:ea typeface="微软雅黑" panose="020B0503020204020204" pitchFamily="34" charset="-122"/>
                    <a:cs typeface="Times New Roman" panose="02020603050405020304" pitchFamily="18" charset="0"/>
                  </a:rPr>
                  <a:t>2</a:t>
                </a:r>
                <a:endParaRPr lang="en-US" altLang="zh-TW" sz="1400" dirty="0">
                  <a:ea typeface="微软雅黑" panose="020B0503020204020204" pitchFamily="34" charset="-122"/>
                  <a:cs typeface="Times New Roman" panose="02020603050405020304" pitchFamily="18" charset="0"/>
                </a:endParaRPr>
              </a:p>
              <a:p>
                <a:pPr eaLnBrk="1" hangingPunct="1">
                  <a:spcAft>
                    <a:spcPts val="713"/>
                  </a:spcAft>
                </a:pPr>
                <a:r>
                  <a:rPr lang="en-US" altLang="zh-TW" sz="1400" dirty="0">
                    <a:ea typeface="微软雅黑" panose="020B0503020204020204" pitchFamily="34" charset="-122"/>
                    <a:cs typeface="Times New Roman" panose="02020603050405020304" pitchFamily="18" charset="0"/>
                  </a:rPr>
                  <a:t>CH</a:t>
                </a:r>
                <a:r>
                  <a:rPr lang="en-US" altLang="zh-TW" sz="1400" baseline="-25000" dirty="0">
                    <a:ea typeface="微软雅黑" panose="020B0503020204020204" pitchFamily="34" charset="-122"/>
                    <a:cs typeface="Times New Roman" panose="02020603050405020304" pitchFamily="18" charset="0"/>
                  </a:rPr>
                  <a:t>4</a:t>
                </a:r>
                <a:endParaRPr lang="en-US" altLang="zh-TW" sz="1400" dirty="0">
                  <a:ea typeface="微软雅黑" panose="020B0503020204020204" pitchFamily="34" charset="-122"/>
                  <a:cs typeface="Times New Roman" panose="02020603050405020304" pitchFamily="18" charset="0"/>
                </a:endParaRPr>
              </a:p>
              <a:p>
                <a:pPr eaLnBrk="1" hangingPunct="1">
                  <a:spcAft>
                    <a:spcPts val="713"/>
                  </a:spcAft>
                </a:pPr>
                <a:r>
                  <a:rPr lang="en-US" altLang="zh-TW" sz="1400" dirty="0">
                    <a:ea typeface="微软雅黑" panose="020B0503020204020204" pitchFamily="34" charset="-122"/>
                    <a:cs typeface="Times New Roman" panose="02020603050405020304" pitchFamily="18" charset="0"/>
                  </a:rPr>
                  <a:t>N</a:t>
                </a:r>
                <a:r>
                  <a:rPr lang="en-US" altLang="zh-TW" sz="1400" baseline="-25000" dirty="0">
                    <a:ea typeface="微软雅黑" panose="020B0503020204020204" pitchFamily="34" charset="-122"/>
                    <a:cs typeface="Times New Roman" panose="02020603050405020304" pitchFamily="18" charset="0"/>
                  </a:rPr>
                  <a:t>2</a:t>
                </a:r>
                <a:r>
                  <a:rPr lang="en-US" altLang="zh-TW" sz="1400" dirty="0">
                    <a:ea typeface="微软雅黑" panose="020B0503020204020204" pitchFamily="34" charset="-122"/>
                    <a:cs typeface="Times New Roman" panose="02020603050405020304" pitchFamily="18" charset="0"/>
                  </a:rPr>
                  <a:t>O</a:t>
                </a:r>
              </a:p>
              <a:p>
                <a:pPr eaLnBrk="1" hangingPunct="1">
                  <a:spcAft>
                    <a:spcPts val="713"/>
                  </a:spcAft>
                </a:pPr>
                <a:r>
                  <a:rPr lang="en-US" altLang="zh-TW" sz="1400" dirty="0">
                    <a:ea typeface="微软雅黑" panose="020B0503020204020204" pitchFamily="34" charset="-122"/>
                    <a:cs typeface="Times New Roman" panose="02020603050405020304" pitchFamily="18" charset="0"/>
                  </a:rPr>
                  <a:t>HFC23</a:t>
                </a:r>
              </a:p>
              <a:p>
                <a:pPr eaLnBrk="1" hangingPunct="1">
                  <a:spcAft>
                    <a:spcPts val="713"/>
                  </a:spcAft>
                </a:pPr>
                <a:r>
                  <a:rPr lang="en-US" altLang="zh-TW" sz="1400" dirty="0">
                    <a:ea typeface="微软雅黑" panose="020B0503020204020204" pitchFamily="34" charset="-122"/>
                    <a:cs typeface="Times New Roman" panose="02020603050405020304" pitchFamily="18" charset="0"/>
                  </a:rPr>
                  <a:t>HFC134</a:t>
                </a:r>
                <a:endParaRPr lang="zh-TW" altLang="zh-TW" sz="1400" dirty="0">
                  <a:ea typeface="微软雅黑" panose="020B0503020204020204" pitchFamily="34" charset="-122"/>
                  <a:cs typeface="Times New Roman" panose="02020603050405020304" pitchFamily="18" charset="0"/>
                </a:endParaRPr>
              </a:p>
            </p:txBody>
          </p:sp>
          <p:sp>
            <p:nvSpPr>
              <p:cNvPr id="147" name="Text Box 12">
                <a:extLst>
                  <a:ext uri="{FF2B5EF4-FFF2-40B4-BE49-F238E27FC236}">
                    <a16:creationId xmlns:a16="http://schemas.microsoft.com/office/drawing/2014/main" id="{71A3E690-EC02-D496-4F49-80B1CCBB6255}"/>
                  </a:ext>
                </a:extLst>
              </p:cNvPr>
              <p:cNvSpPr txBox="1">
                <a:spLocks noChangeArrowheads="1"/>
              </p:cNvSpPr>
              <p:nvPr/>
            </p:nvSpPr>
            <p:spPr bwMode="auto">
              <a:xfrm>
                <a:off x="3458" y="7208"/>
                <a:ext cx="283" cy="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spcAft>
                    <a:spcPts val="713"/>
                  </a:spcAft>
                </a:pPr>
                <a:r>
                  <a:rPr lang="en-US" altLang="zh-TW" sz="1400">
                    <a:ea typeface="微软雅黑" panose="020B0503020204020204" pitchFamily="34" charset="-122"/>
                    <a:cs typeface="Times New Roman" panose="02020603050405020304" pitchFamily="18" charset="0"/>
                  </a:rPr>
                  <a:t>a</a:t>
                </a:r>
              </a:p>
              <a:p>
                <a:pPr eaLnBrk="1" hangingPunct="1">
                  <a:spcAft>
                    <a:spcPts val="713"/>
                  </a:spcAft>
                </a:pPr>
                <a:r>
                  <a:rPr lang="en-US" altLang="zh-TW" sz="1400">
                    <a:ea typeface="微软雅黑" panose="020B0503020204020204" pitchFamily="34" charset="-122"/>
                    <a:cs typeface="Times New Roman" panose="02020603050405020304" pitchFamily="18" charset="0"/>
                  </a:rPr>
                  <a:t>b</a:t>
                </a:r>
              </a:p>
              <a:p>
                <a:pPr eaLnBrk="1" hangingPunct="1">
                  <a:spcAft>
                    <a:spcPts val="713"/>
                  </a:spcAft>
                </a:pPr>
                <a:r>
                  <a:rPr lang="en-US" altLang="zh-TW" sz="1400">
                    <a:ea typeface="微软雅黑" panose="020B0503020204020204" pitchFamily="34" charset="-122"/>
                    <a:cs typeface="Times New Roman" panose="02020603050405020304" pitchFamily="18" charset="0"/>
                  </a:rPr>
                  <a:t>c</a:t>
                </a:r>
              </a:p>
              <a:p>
                <a:pPr eaLnBrk="1" hangingPunct="1">
                  <a:spcAft>
                    <a:spcPts val="713"/>
                  </a:spcAft>
                </a:pPr>
                <a:r>
                  <a:rPr lang="en-US" altLang="zh-TW" sz="1400">
                    <a:ea typeface="微软雅黑" panose="020B0503020204020204" pitchFamily="34" charset="-122"/>
                    <a:cs typeface="Times New Roman" panose="02020603050405020304" pitchFamily="18" charset="0"/>
                  </a:rPr>
                  <a:t>d</a:t>
                </a:r>
              </a:p>
              <a:p>
                <a:pPr eaLnBrk="1" hangingPunct="1">
                  <a:spcAft>
                    <a:spcPts val="713"/>
                  </a:spcAft>
                </a:pPr>
                <a:r>
                  <a:rPr lang="en-US" altLang="zh-TW" sz="1400">
                    <a:ea typeface="微软雅黑" panose="020B0503020204020204" pitchFamily="34" charset="-122"/>
                    <a:cs typeface="Times New Roman" panose="02020603050405020304" pitchFamily="18" charset="0"/>
                  </a:rPr>
                  <a:t>e</a:t>
                </a:r>
                <a:endParaRPr lang="zh-TW" altLang="zh-TW" sz="1400">
                  <a:ea typeface="微软雅黑" panose="020B0503020204020204" pitchFamily="34" charset="-122"/>
                  <a:cs typeface="Times New Roman" panose="02020603050405020304" pitchFamily="18" charset="0"/>
                </a:endParaRPr>
              </a:p>
            </p:txBody>
          </p:sp>
          <p:sp>
            <p:nvSpPr>
              <p:cNvPr id="148" name="Text Box 13">
                <a:extLst>
                  <a:ext uri="{FF2B5EF4-FFF2-40B4-BE49-F238E27FC236}">
                    <a16:creationId xmlns:a16="http://schemas.microsoft.com/office/drawing/2014/main" id="{9C9AB113-7209-41C5-6BFF-C6D20453DEF4}"/>
                  </a:ext>
                </a:extLst>
              </p:cNvPr>
              <p:cNvSpPr txBox="1">
                <a:spLocks noChangeArrowheads="1"/>
              </p:cNvSpPr>
              <p:nvPr/>
            </p:nvSpPr>
            <p:spPr bwMode="auto">
              <a:xfrm>
                <a:off x="5783" y="6730"/>
                <a:ext cx="964" cy="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spcBef>
                    <a:spcPts val="538"/>
                  </a:spcBef>
                  <a:spcAft>
                    <a:spcPts val="713"/>
                  </a:spcAft>
                </a:pPr>
                <a:r>
                  <a:rPr lang="en-US" altLang="zh-TW" sz="1400">
                    <a:ea typeface="微软雅黑" panose="020B0503020204020204" pitchFamily="34" charset="-122"/>
                    <a:cs typeface="Times New Roman" panose="02020603050405020304" pitchFamily="18" charset="0"/>
                  </a:rPr>
                  <a:t>  GWP</a:t>
                </a:r>
              </a:p>
              <a:p>
                <a:pPr algn="r" eaLnBrk="1" hangingPunct="1">
                  <a:spcAft>
                    <a:spcPts val="713"/>
                  </a:spcAft>
                </a:pPr>
                <a:r>
                  <a:rPr lang="en-US" altLang="zh-TW" sz="1400">
                    <a:ea typeface="微软雅黑" panose="020B0503020204020204" pitchFamily="34" charset="-122"/>
                    <a:cs typeface="Times New Roman" panose="02020603050405020304" pitchFamily="18" charset="0"/>
                  </a:rPr>
                  <a:t>1.0</a:t>
                </a:r>
              </a:p>
              <a:p>
                <a:pPr algn="r" eaLnBrk="1" hangingPunct="1">
                  <a:spcAft>
                    <a:spcPts val="713"/>
                  </a:spcAft>
                </a:pPr>
                <a:r>
                  <a:rPr lang="en-US" altLang="zh-TW" sz="1400">
                    <a:ea typeface="微软雅黑" panose="020B0503020204020204" pitchFamily="34" charset="-122"/>
                    <a:cs typeface="Times New Roman" panose="02020603050405020304" pitchFamily="18" charset="0"/>
                  </a:rPr>
                  <a:t>21</a:t>
                </a:r>
              </a:p>
              <a:p>
                <a:pPr algn="r" eaLnBrk="1" hangingPunct="1">
                  <a:spcAft>
                    <a:spcPts val="713"/>
                  </a:spcAft>
                </a:pPr>
                <a:r>
                  <a:rPr lang="en-US" altLang="zh-TW" sz="1400">
                    <a:ea typeface="微软雅黑" panose="020B0503020204020204" pitchFamily="34" charset="-122"/>
                    <a:cs typeface="Times New Roman" panose="02020603050405020304" pitchFamily="18" charset="0"/>
                  </a:rPr>
                  <a:t>310</a:t>
                </a:r>
              </a:p>
              <a:p>
                <a:pPr algn="r" eaLnBrk="1" hangingPunct="1">
                  <a:spcAft>
                    <a:spcPts val="713"/>
                  </a:spcAft>
                </a:pPr>
                <a:r>
                  <a:rPr lang="en-US" altLang="zh-TW" sz="1400">
                    <a:ea typeface="微软雅黑" panose="020B0503020204020204" pitchFamily="34" charset="-122"/>
                    <a:cs typeface="Times New Roman" panose="02020603050405020304" pitchFamily="18" charset="0"/>
                  </a:rPr>
                  <a:t>11,700</a:t>
                </a:r>
              </a:p>
              <a:p>
                <a:pPr algn="r" eaLnBrk="1" hangingPunct="1">
                  <a:spcAft>
                    <a:spcPts val="713"/>
                  </a:spcAft>
                </a:pPr>
                <a:r>
                  <a:rPr lang="en-US" altLang="zh-TW" sz="1400">
                    <a:ea typeface="微软雅黑" panose="020B0503020204020204" pitchFamily="34" charset="-122"/>
                    <a:cs typeface="Times New Roman" panose="02020603050405020304" pitchFamily="18" charset="0"/>
                  </a:rPr>
                  <a:t>1,000</a:t>
                </a:r>
                <a:endParaRPr lang="zh-TW" altLang="zh-TW" sz="1400">
                  <a:ea typeface="微软雅黑" panose="020B0503020204020204" pitchFamily="34" charset="-122"/>
                  <a:cs typeface="Times New Roman" panose="02020603050405020304" pitchFamily="18" charset="0"/>
                </a:endParaRPr>
              </a:p>
            </p:txBody>
          </p:sp>
          <p:sp>
            <p:nvSpPr>
              <p:cNvPr id="149" name="Text Box 14">
                <a:extLst>
                  <a:ext uri="{FF2B5EF4-FFF2-40B4-BE49-F238E27FC236}">
                    <a16:creationId xmlns:a16="http://schemas.microsoft.com/office/drawing/2014/main" id="{49B0F853-DE4E-C66F-6E59-545CC8D9A989}"/>
                  </a:ext>
                </a:extLst>
              </p:cNvPr>
              <p:cNvSpPr txBox="1">
                <a:spLocks noChangeArrowheads="1"/>
              </p:cNvSpPr>
              <p:nvPr/>
            </p:nvSpPr>
            <p:spPr bwMode="auto">
              <a:xfrm>
                <a:off x="7688" y="6760"/>
                <a:ext cx="1417" cy="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ctr" eaLnBrk="1" hangingPunct="1">
                  <a:spcAft>
                    <a:spcPts val="713"/>
                  </a:spcAft>
                </a:pPr>
                <a:r>
                  <a:rPr lang="en-US" altLang="zh-TW" sz="1400">
                    <a:ea typeface="微软雅黑" panose="020B0503020204020204" pitchFamily="34" charset="-122"/>
                    <a:cs typeface="Times New Roman" panose="02020603050405020304" pitchFamily="18" charset="0"/>
                  </a:rPr>
                  <a:t>point</a:t>
                </a:r>
              </a:p>
              <a:p>
                <a:pPr algn="r" eaLnBrk="1" hangingPunct="1">
                  <a:spcAft>
                    <a:spcPts val="538"/>
                  </a:spcAft>
                </a:pPr>
                <a:r>
                  <a:rPr lang="en-US" altLang="zh-TW" sz="1400">
                    <a:ea typeface="微软雅黑" panose="020B0503020204020204" pitchFamily="34" charset="-122"/>
                    <a:cs typeface="Times New Roman" panose="02020603050405020304" pitchFamily="18" charset="0"/>
                  </a:rPr>
                  <a:t>1.0 × a</a:t>
                </a:r>
              </a:p>
              <a:p>
                <a:pPr algn="r" eaLnBrk="1" hangingPunct="1">
                  <a:spcAft>
                    <a:spcPts val="538"/>
                  </a:spcAft>
                </a:pPr>
                <a:r>
                  <a:rPr lang="en-US" altLang="zh-TW" sz="1400">
                    <a:ea typeface="微软雅黑" panose="020B0503020204020204" pitchFamily="34" charset="-122"/>
                    <a:cs typeface="Times New Roman" panose="02020603050405020304" pitchFamily="18" charset="0"/>
                  </a:rPr>
                  <a:t>21 × b</a:t>
                </a:r>
              </a:p>
              <a:p>
                <a:pPr algn="r" eaLnBrk="1" hangingPunct="1">
                  <a:spcAft>
                    <a:spcPts val="538"/>
                  </a:spcAft>
                </a:pPr>
                <a:r>
                  <a:rPr lang="en-US" altLang="zh-TW" sz="1400">
                    <a:ea typeface="微软雅黑" panose="020B0503020204020204" pitchFamily="34" charset="-122"/>
                    <a:cs typeface="Times New Roman" panose="02020603050405020304" pitchFamily="18" charset="0"/>
                  </a:rPr>
                  <a:t>310 × c</a:t>
                </a:r>
              </a:p>
              <a:p>
                <a:pPr algn="r" eaLnBrk="1" hangingPunct="1">
                  <a:spcAft>
                    <a:spcPts val="538"/>
                  </a:spcAft>
                </a:pPr>
                <a:r>
                  <a:rPr lang="en-US" altLang="zh-TW" sz="1400">
                    <a:ea typeface="微软雅黑" panose="020B0503020204020204" pitchFamily="34" charset="-122"/>
                    <a:cs typeface="Times New Roman" panose="02020603050405020304" pitchFamily="18" charset="0"/>
                  </a:rPr>
                  <a:t>11,700 × d</a:t>
                </a:r>
              </a:p>
              <a:p>
                <a:pPr algn="r" eaLnBrk="1" hangingPunct="1">
                  <a:spcAft>
                    <a:spcPts val="538"/>
                  </a:spcAft>
                </a:pPr>
                <a:r>
                  <a:rPr lang="en-US" altLang="zh-TW" sz="1400">
                    <a:ea typeface="微软雅黑" panose="020B0503020204020204" pitchFamily="34" charset="-122"/>
                    <a:cs typeface="Times New Roman" panose="02020603050405020304" pitchFamily="18" charset="0"/>
                  </a:rPr>
                  <a:t>1,000 × e</a:t>
                </a:r>
                <a:endParaRPr lang="zh-TW" altLang="zh-TW" sz="1400">
                  <a:ea typeface="微软雅黑" panose="020B0503020204020204" pitchFamily="34" charset="-122"/>
                  <a:cs typeface="Times New Roman" panose="02020603050405020304" pitchFamily="18" charset="0"/>
                </a:endParaRPr>
              </a:p>
            </p:txBody>
          </p:sp>
          <p:sp>
            <p:nvSpPr>
              <p:cNvPr id="150" name="AutoShape 15">
                <a:extLst>
                  <a:ext uri="{FF2B5EF4-FFF2-40B4-BE49-F238E27FC236}">
                    <a16:creationId xmlns:a16="http://schemas.microsoft.com/office/drawing/2014/main" id="{1EC4FD66-CD36-B81C-BEDE-30065EA6CEF6}"/>
                  </a:ext>
                </a:extLst>
              </p:cNvPr>
              <p:cNvSpPr>
                <a:spLocks/>
              </p:cNvSpPr>
              <p:nvPr/>
            </p:nvSpPr>
            <p:spPr bwMode="auto">
              <a:xfrm rot="5400000">
                <a:off x="4295" y="4046"/>
                <a:ext cx="425" cy="3900"/>
              </a:xfrm>
              <a:prstGeom prst="leftBrace">
                <a:avLst>
                  <a:gd name="adj1" fmla="val 33137"/>
                  <a:gd name="adj2" fmla="val 63741"/>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zh-TW" altLang="en-US" sz="1400">
                  <a:ea typeface="微软雅黑" panose="020B0503020204020204" pitchFamily="34" charset="-122"/>
                  <a:cs typeface="Times New Roman" panose="02020603050405020304" pitchFamily="18" charset="0"/>
                </a:endParaRPr>
              </a:p>
            </p:txBody>
          </p:sp>
          <p:sp>
            <p:nvSpPr>
              <p:cNvPr id="151" name="AutoShape 16">
                <a:extLst>
                  <a:ext uri="{FF2B5EF4-FFF2-40B4-BE49-F238E27FC236}">
                    <a16:creationId xmlns:a16="http://schemas.microsoft.com/office/drawing/2014/main" id="{FFD885AE-CA13-4CF7-33AD-4053107C5AB0}"/>
                  </a:ext>
                </a:extLst>
              </p:cNvPr>
              <p:cNvSpPr>
                <a:spLocks/>
              </p:cNvSpPr>
              <p:nvPr/>
            </p:nvSpPr>
            <p:spPr bwMode="auto">
              <a:xfrm rot="5400000">
                <a:off x="7617" y="4145"/>
                <a:ext cx="425" cy="3855"/>
              </a:xfrm>
              <a:prstGeom prst="leftBrace">
                <a:avLst>
                  <a:gd name="adj1" fmla="val 32755"/>
                  <a:gd name="adj2" fmla="val 4366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zh-TW" altLang="en-US" sz="1400">
                  <a:ea typeface="微软雅黑" panose="020B0503020204020204" pitchFamily="34" charset="-122"/>
                  <a:cs typeface="Times New Roman" panose="02020603050405020304" pitchFamily="18" charset="0"/>
                </a:endParaRPr>
              </a:p>
            </p:txBody>
          </p:sp>
          <p:sp>
            <p:nvSpPr>
              <p:cNvPr id="152" name="Line 17">
                <a:extLst>
                  <a:ext uri="{FF2B5EF4-FFF2-40B4-BE49-F238E27FC236}">
                    <a16:creationId xmlns:a16="http://schemas.microsoft.com/office/drawing/2014/main" id="{2A838A8C-4167-460F-7548-6C21037CE2AC}"/>
                  </a:ext>
                </a:extLst>
              </p:cNvPr>
              <p:cNvSpPr>
                <a:spLocks noChangeShapeType="1"/>
              </p:cNvSpPr>
              <p:nvPr/>
            </p:nvSpPr>
            <p:spPr bwMode="auto">
              <a:xfrm>
                <a:off x="3788" y="7358"/>
                <a:ext cx="20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3" name="Line 18">
                <a:extLst>
                  <a:ext uri="{FF2B5EF4-FFF2-40B4-BE49-F238E27FC236}">
                    <a16:creationId xmlns:a16="http://schemas.microsoft.com/office/drawing/2014/main" id="{1BE8E803-8FCE-08D1-117D-D90966A4F557}"/>
                  </a:ext>
                </a:extLst>
              </p:cNvPr>
              <p:cNvSpPr>
                <a:spLocks noChangeShapeType="1"/>
              </p:cNvSpPr>
              <p:nvPr/>
            </p:nvSpPr>
            <p:spPr bwMode="auto">
              <a:xfrm>
                <a:off x="3788" y="7785"/>
                <a:ext cx="20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4" name="Line 19">
                <a:extLst>
                  <a:ext uri="{FF2B5EF4-FFF2-40B4-BE49-F238E27FC236}">
                    <a16:creationId xmlns:a16="http://schemas.microsoft.com/office/drawing/2014/main" id="{FC5A9CB0-EE78-CC64-05FF-336A0DB4088C}"/>
                  </a:ext>
                </a:extLst>
              </p:cNvPr>
              <p:cNvSpPr>
                <a:spLocks noChangeShapeType="1"/>
              </p:cNvSpPr>
              <p:nvPr/>
            </p:nvSpPr>
            <p:spPr bwMode="auto">
              <a:xfrm>
                <a:off x="3788" y="8213"/>
                <a:ext cx="20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5" name="Line 20">
                <a:extLst>
                  <a:ext uri="{FF2B5EF4-FFF2-40B4-BE49-F238E27FC236}">
                    <a16:creationId xmlns:a16="http://schemas.microsoft.com/office/drawing/2014/main" id="{C1C8ACC5-F0EC-804A-40EF-B5CCC464F4D1}"/>
                  </a:ext>
                </a:extLst>
              </p:cNvPr>
              <p:cNvSpPr>
                <a:spLocks noChangeShapeType="1"/>
              </p:cNvSpPr>
              <p:nvPr/>
            </p:nvSpPr>
            <p:spPr bwMode="auto">
              <a:xfrm>
                <a:off x="3788" y="8640"/>
                <a:ext cx="20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6" name="Line 21">
                <a:extLst>
                  <a:ext uri="{FF2B5EF4-FFF2-40B4-BE49-F238E27FC236}">
                    <a16:creationId xmlns:a16="http://schemas.microsoft.com/office/drawing/2014/main" id="{8EE544A3-1881-8A9C-2AC1-3F23A0B21300}"/>
                  </a:ext>
                </a:extLst>
              </p:cNvPr>
              <p:cNvSpPr>
                <a:spLocks noChangeShapeType="1"/>
              </p:cNvSpPr>
              <p:nvPr/>
            </p:nvSpPr>
            <p:spPr bwMode="auto">
              <a:xfrm>
                <a:off x="3788" y="9068"/>
                <a:ext cx="20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7" name="Line 22">
                <a:extLst>
                  <a:ext uri="{FF2B5EF4-FFF2-40B4-BE49-F238E27FC236}">
                    <a16:creationId xmlns:a16="http://schemas.microsoft.com/office/drawing/2014/main" id="{A0F84D72-598D-7DD6-218A-65A4E8754CC0}"/>
                  </a:ext>
                </a:extLst>
              </p:cNvPr>
              <p:cNvSpPr>
                <a:spLocks noChangeShapeType="1"/>
              </p:cNvSpPr>
              <p:nvPr/>
            </p:nvSpPr>
            <p:spPr bwMode="auto">
              <a:xfrm>
                <a:off x="6841" y="7358"/>
                <a:ext cx="9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8" name="Line 23">
                <a:extLst>
                  <a:ext uri="{FF2B5EF4-FFF2-40B4-BE49-F238E27FC236}">
                    <a16:creationId xmlns:a16="http://schemas.microsoft.com/office/drawing/2014/main" id="{1EE4A48C-7624-50C0-8169-F690134BF6E7}"/>
                  </a:ext>
                </a:extLst>
              </p:cNvPr>
              <p:cNvSpPr>
                <a:spLocks noChangeShapeType="1"/>
              </p:cNvSpPr>
              <p:nvPr/>
            </p:nvSpPr>
            <p:spPr bwMode="auto">
              <a:xfrm>
                <a:off x="6841" y="7785"/>
                <a:ext cx="9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9" name="Line 24">
                <a:extLst>
                  <a:ext uri="{FF2B5EF4-FFF2-40B4-BE49-F238E27FC236}">
                    <a16:creationId xmlns:a16="http://schemas.microsoft.com/office/drawing/2014/main" id="{C4F61515-2094-4B09-2A52-6359D4D9F9C1}"/>
                  </a:ext>
                </a:extLst>
              </p:cNvPr>
              <p:cNvSpPr>
                <a:spLocks noChangeShapeType="1"/>
              </p:cNvSpPr>
              <p:nvPr/>
            </p:nvSpPr>
            <p:spPr bwMode="auto">
              <a:xfrm>
                <a:off x="6841" y="8213"/>
                <a:ext cx="9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0" name="Line 25">
                <a:extLst>
                  <a:ext uri="{FF2B5EF4-FFF2-40B4-BE49-F238E27FC236}">
                    <a16:creationId xmlns:a16="http://schemas.microsoft.com/office/drawing/2014/main" id="{E35A2160-5368-0473-4CAC-A137E3C1F338}"/>
                  </a:ext>
                </a:extLst>
              </p:cNvPr>
              <p:cNvSpPr>
                <a:spLocks noChangeShapeType="1"/>
              </p:cNvSpPr>
              <p:nvPr/>
            </p:nvSpPr>
            <p:spPr bwMode="auto">
              <a:xfrm>
                <a:off x="6841" y="8640"/>
                <a:ext cx="9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1" name="Line 26">
                <a:extLst>
                  <a:ext uri="{FF2B5EF4-FFF2-40B4-BE49-F238E27FC236}">
                    <a16:creationId xmlns:a16="http://schemas.microsoft.com/office/drawing/2014/main" id="{5C82FAD1-522E-1C51-0114-AF3E039AB905}"/>
                  </a:ext>
                </a:extLst>
              </p:cNvPr>
              <p:cNvSpPr>
                <a:spLocks noChangeShapeType="1"/>
              </p:cNvSpPr>
              <p:nvPr/>
            </p:nvSpPr>
            <p:spPr bwMode="auto">
              <a:xfrm>
                <a:off x="6841" y="9068"/>
                <a:ext cx="9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2" name="Text Box 27">
                <a:extLst>
                  <a:ext uri="{FF2B5EF4-FFF2-40B4-BE49-F238E27FC236}">
                    <a16:creationId xmlns:a16="http://schemas.microsoft.com/office/drawing/2014/main" id="{67A6B673-18D6-6FF6-F698-63800A5ADAF5}"/>
                  </a:ext>
                </a:extLst>
              </p:cNvPr>
              <p:cNvSpPr txBox="1">
                <a:spLocks noChangeArrowheads="1"/>
              </p:cNvSpPr>
              <p:nvPr/>
            </p:nvSpPr>
            <p:spPr bwMode="auto">
              <a:xfrm>
                <a:off x="9198" y="9050"/>
                <a:ext cx="62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r>
                  <a:rPr lang="zh-CN" altLang="en-US" sz="1400" dirty="0">
                    <a:ea typeface="微软雅黑" panose="020B0503020204020204" pitchFamily="34" charset="-122"/>
                    <a:cs typeface="Times New Roman" panose="02020603050405020304" pitchFamily="18" charset="0"/>
                  </a:rPr>
                  <a:t>合计</a:t>
                </a:r>
                <a:endParaRPr lang="zh-TW" altLang="en-US" sz="1400" dirty="0">
                  <a:ea typeface="微软雅黑" panose="020B0503020204020204" pitchFamily="34" charset="-122"/>
                  <a:cs typeface="Times New Roman" panose="02020603050405020304" pitchFamily="18" charset="0"/>
                </a:endParaRPr>
              </a:p>
            </p:txBody>
          </p:sp>
        </p:grpSp>
      </p:grpSp>
    </p:spTree>
    <p:extLst>
      <p:ext uri="{BB962C8B-B14F-4D97-AF65-F5344CB8AC3E}">
        <p14:creationId xmlns:p14="http://schemas.microsoft.com/office/powerpoint/2010/main" val="1215179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03</a:t>
            </a:r>
            <a:endParaRPr lang="zh-CN" altLang="en-US" dirty="0">
              <a:solidFill>
                <a:schemeClr val="bg1"/>
              </a:solidFill>
            </a:endParaRPr>
          </a:p>
        </p:txBody>
      </p:sp>
      <p:sp>
        <p:nvSpPr>
          <p:cNvPr id="18" name="标题 17"/>
          <p:cNvSpPr>
            <a:spLocks noGrp="1"/>
          </p:cNvSpPr>
          <p:nvPr>
            <p:ph type="title"/>
          </p:nvPr>
        </p:nvSpPr>
        <p:spPr>
          <a:xfrm>
            <a:off x="2504850" y="3198167"/>
            <a:ext cx="7182297" cy="461665"/>
          </a:xfrm>
        </p:spPr>
        <p:txBody>
          <a:bodyPr>
            <a:noAutofit/>
          </a:bodyPr>
          <a:lstStyle/>
          <a:p>
            <a:r>
              <a:rPr lang="en-US" altLang="zh-CN" sz="3600" dirty="0">
                <a:solidFill>
                  <a:schemeClr val="bg1"/>
                </a:solidFill>
              </a:rPr>
              <a:t>LCA</a:t>
            </a:r>
            <a:r>
              <a:rPr lang="zh-CN" altLang="en-US" sz="3600" dirty="0">
                <a:solidFill>
                  <a:schemeClr val="bg1"/>
                </a:solidFill>
              </a:rPr>
              <a:t>模型算法介绍</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16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03.1</a:t>
            </a:r>
            <a:endParaRPr lang="zh-CN" altLang="en-US" dirty="0">
              <a:solidFill>
                <a:schemeClr val="bg1"/>
              </a:solidFill>
            </a:endParaRPr>
          </a:p>
        </p:txBody>
      </p:sp>
      <p:sp>
        <p:nvSpPr>
          <p:cNvPr id="18" name="标题 17"/>
          <p:cNvSpPr>
            <a:spLocks noGrp="1"/>
          </p:cNvSpPr>
          <p:nvPr>
            <p:ph type="title"/>
          </p:nvPr>
        </p:nvSpPr>
        <p:spPr>
          <a:xfrm>
            <a:off x="2504850" y="3198167"/>
            <a:ext cx="7182297" cy="669824"/>
          </a:xfrm>
        </p:spPr>
        <p:txBody>
          <a:bodyPr>
            <a:noAutofit/>
          </a:bodyPr>
          <a:lstStyle/>
          <a:p>
            <a:r>
              <a:rPr lang="zh-CN" altLang="en-CN" sz="3600" dirty="0">
                <a:solidFill>
                  <a:schemeClr val="bg1"/>
                </a:solidFill>
              </a:rPr>
              <a:t>数据</a:t>
            </a:r>
            <a:r>
              <a:rPr lang="zh-CN" altLang="en-US" sz="3600" dirty="0">
                <a:solidFill>
                  <a:schemeClr val="bg1"/>
                </a:solidFill>
              </a:rPr>
              <a:t>采集与处理</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07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145541" cy="502445"/>
          </a:xfrm>
        </p:spPr>
        <p:txBody>
          <a:bodyPr/>
          <a:lstStyle/>
          <a:p>
            <a:r>
              <a:rPr lang="en-CN" dirty="0"/>
              <a:t>LCA模型</a:t>
            </a:r>
            <a:r>
              <a:rPr lang="en-US" altLang="zh-CN" dirty="0"/>
              <a:t>-</a:t>
            </a:r>
            <a:r>
              <a:rPr lang="zh-CN" altLang="en-US" dirty="0"/>
              <a:t>数据采集</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448469"/>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需要采集的数据：</a:t>
            </a:r>
            <a:r>
              <a:rPr lang="zh-CN" altLang="en-US" sz="2400" dirty="0">
                <a:solidFill>
                  <a:srgbClr val="C00000"/>
                </a:solidFill>
                <a:latin typeface="微软雅黑" panose="020B0503020204020204" pitchFamily="34" charset="-122"/>
                <a:ea typeface="微软雅黑" panose="020B0503020204020204" pitchFamily="34" charset="-122"/>
              </a:rPr>
              <a:t>现场</a:t>
            </a:r>
            <a:r>
              <a:rPr lang="zh-CN" altLang="en-US" sz="2400" dirty="0">
                <a:solidFill>
                  <a:schemeClr val="accent4"/>
                </a:solidFill>
                <a:latin typeface="微软雅黑" panose="020B0503020204020204" pitchFamily="34" charset="-122"/>
                <a:ea typeface="微软雅黑" panose="020B0503020204020204" pitchFamily="34" charset="-122"/>
              </a:rPr>
              <a:t>数据、</a:t>
            </a:r>
            <a:r>
              <a:rPr lang="zh-CN" altLang="en-US" sz="2400" dirty="0">
                <a:solidFill>
                  <a:srgbClr val="C00000"/>
                </a:solidFill>
                <a:latin typeface="微软雅黑" panose="020B0503020204020204" pitchFamily="34" charset="-122"/>
                <a:ea typeface="微软雅黑" panose="020B0503020204020204" pitchFamily="34" charset="-122"/>
              </a:rPr>
              <a:t>背景</a:t>
            </a:r>
            <a:r>
              <a:rPr lang="zh-CN" altLang="en-US" sz="2400" dirty="0">
                <a:solidFill>
                  <a:schemeClr val="accent4"/>
                </a:solidFill>
                <a:latin typeface="微软雅黑" panose="020B0503020204020204" pitchFamily="34" charset="-122"/>
                <a:ea typeface="微软雅黑" panose="020B0503020204020204" pitchFamily="34" charset="-122"/>
              </a:rPr>
              <a:t>数据</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pSp>
        <p:nvGrpSpPr>
          <p:cNvPr id="57" name="Group 56">
            <a:extLst>
              <a:ext uri="{FF2B5EF4-FFF2-40B4-BE49-F238E27FC236}">
                <a16:creationId xmlns:a16="http://schemas.microsoft.com/office/drawing/2014/main" id="{5845F7CB-83E0-6349-E18F-A189A82233B8}"/>
              </a:ext>
            </a:extLst>
          </p:cNvPr>
          <p:cNvGrpSpPr/>
          <p:nvPr/>
        </p:nvGrpSpPr>
        <p:grpSpPr>
          <a:xfrm>
            <a:off x="1084158" y="2574945"/>
            <a:ext cx="9925776" cy="3012868"/>
            <a:chOff x="1084158" y="2574945"/>
            <a:chExt cx="9925776" cy="3012868"/>
          </a:xfrm>
        </p:grpSpPr>
        <p:grpSp>
          <p:nvGrpSpPr>
            <p:cNvPr id="4" name="组合 5">
              <a:extLst>
                <a:ext uri="{FF2B5EF4-FFF2-40B4-BE49-F238E27FC236}">
                  <a16:creationId xmlns:a16="http://schemas.microsoft.com/office/drawing/2014/main" id="{3FCF1B53-EFFA-8B09-92AE-1B85C18946E8}"/>
                </a:ext>
              </a:extLst>
            </p:cNvPr>
            <p:cNvGrpSpPr/>
            <p:nvPr/>
          </p:nvGrpSpPr>
          <p:grpSpPr>
            <a:xfrm>
              <a:off x="1084158" y="2574945"/>
              <a:ext cx="9925776" cy="3012868"/>
              <a:chOff x="-34353" y="1977072"/>
              <a:chExt cx="12102680" cy="3918144"/>
            </a:xfrm>
          </p:grpSpPr>
          <p:sp>
            <p:nvSpPr>
              <p:cNvPr id="5" name="圆角矩形 1">
                <a:extLst>
                  <a:ext uri="{FF2B5EF4-FFF2-40B4-BE49-F238E27FC236}">
                    <a16:creationId xmlns:a16="http://schemas.microsoft.com/office/drawing/2014/main" id="{AAFFFC63-D9EC-0FAF-FE87-344399467A86}"/>
                  </a:ext>
                </a:extLst>
              </p:cNvPr>
              <p:cNvSpPr/>
              <p:nvPr/>
            </p:nvSpPr>
            <p:spPr>
              <a:xfrm>
                <a:off x="3346974" y="2620895"/>
                <a:ext cx="1935480" cy="914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背景数据</a:t>
                </a:r>
              </a:p>
            </p:txBody>
          </p:sp>
          <p:sp>
            <p:nvSpPr>
              <p:cNvPr id="6" name="圆角矩形 6">
                <a:extLst>
                  <a:ext uri="{FF2B5EF4-FFF2-40B4-BE49-F238E27FC236}">
                    <a16:creationId xmlns:a16="http://schemas.microsoft.com/office/drawing/2014/main" id="{6461D66B-4D88-5C8C-4A4D-48CA6A4F07CF}"/>
                  </a:ext>
                </a:extLst>
              </p:cNvPr>
              <p:cNvSpPr/>
              <p:nvPr/>
            </p:nvSpPr>
            <p:spPr>
              <a:xfrm>
                <a:off x="7825895" y="2623960"/>
                <a:ext cx="1855358" cy="91439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现场数据</a:t>
                </a:r>
              </a:p>
            </p:txBody>
          </p:sp>
          <p:sp>
            <p:nvSpPr>
              <p:cNvPr id="8" name="圆角矩形 7">
                <a:extLst>
                  <a:ext uri="{FF2B5EF4-FFF2-40B4-BE49-F238E27FC236}">
                    <a16:creationId xmlns:a16="http://schemas.microsoft.com/office/drawing/2014/main" id="{FD85CA5C-7F75-74D5-F3A6-8AE59D2D4EDD}"/>
                  </a:ext>
                </a:extLst>
              </p:cNvPr>
              <p:cNvSpPr/>
              <p:nvPr/>
            </p:nvSpPr>
            <p:spPr>
              <a:xfrm>
                <a:off x="-34353" y="2620896"/>
                <a:ext cx="1935480" cy="91439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模型数据</a:t>
                </a:r>
              </a:p>
            </p:txBody>
          </p:sp>
          <p:sp>
            <p:nvSpPr>
              <p:cNvPr id="11" name="矩形 12">
                <a:extLst>
                  <a:ext uri="{FF2B5EF4-FFF2-40B4-BE49-F238E27FC236}">
                    <a16:creationId xmlns:a16="http://schemas.microsoft.com/office/drawing/2014/main" id="{A7A956BA-2A17-2624-10BF-12288F42D371}"/>
                  </a:ext>
                </a:extLst>
              </p:cNvPr>
              <p:cNvSpPr/>
              <p:nvPr/>
            </p:nvSpPr>
            <p:spPr>
              <a:xfrm>
                <a:off x="7195369" y="1977072"/>
                <a:ext cx="3049737" cy="1743600"/>
              </a:xfrm>
              <a:prstGeom prst="rect">
                <a:avLst/>
              </a:prstGeom>
              <a:noFill/>
              <a:ln w="28575">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12" name="文本框 13">
                <a:extLst>
                  <a:ext uri="{FF2B5EF4-FFF2-40B4-BE49-F238E27FC236}">
                    <a16:creationId xmlns:a16="http://schemas.microsoft.com/office/drawing/2014/main" id="{61EF1750-B450-B580-0CD1-9496422AC187}"/>
                  </a:ext>
                </a:extLst>
              </p:cNvPr>
              <p:cNvSpPr txBox="1"/>
              <p:nvPr/>
            </p:nvSpPr>
            <p:spPr>
              <a:xfrm>
                <a:off x="8161628" y="2103199"/>
                <a:ext cx="1117218" cy="440279"/>
              </a:xfrm>
              <a:prstGeom prst="rect">
                <a:avLst/>
              </a:prstGeom>
              <a:noFill/>
            </p:spPr>
            <p:txBody>
              <a:bodyPr wrap="non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工厂收集</a:t>
                </a:r>
              </a:p>
            </p:txBody>
          </p:sp>
          <p:sp>
            <p:nvSpPr>
              <p:cNvPr id="13" name="矩形 14">
                <a:extLst>
                  <a:ext uri="{FF2B5EF4-FFF2-40B4-BE49-F238E27FC236}">
                    <a16:creationId xmlns:a16="http://schemas.microsoft.com/office/drawing/2014/main" id="{581AE0D7-D4E0-E91B-B813-0D83735E4546}"/>
                  </a:ext>
                </a:extLst>
              </p:cNvPr>
              <p:cNvSpPr/>
              <p:nvPr/>
            </p:nvSpPr>
            <p:spPr>
              <a:xfrm>
                <a:off x="3024750" y="1977072"/>
                <a:ext cx="2579930" cy="1743600"/>
              </a:xfrm>
              <a:prstGeom prst="rect">
                <a:avLst/>
              </a:prstGeom>
              <a:noFill/>
              <a:ln w="28575">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14" name="文本框 16">
                <a:extLst>
                  <a:ext uri="{FF2B5EF4-FFF2-40B4-BE49-F238E27FC236}">
                    <a16:creationId xmlns:a16="http://schemas.microsoft.com/office/drawing/2014/main" id="{68790DA7-BEF2-48A9-26BA-82D64308C95B}"/>
                  </a:ext>
                </a:extLst>
              </p:cNvPr>
              <p:cNvSpPr txBox="1"/>
              <p:nvPr/>
            </p:nvSpPr>
            <p:spPr>
              <a:xfrm>
                <a:off x="3642102" y="2095765"/>
                <a:ext cx="1345223" cy="440279"/>
              </a:xfrm>
              <a:prstGeom prst="rect">
                <a:avLst/>
              </a:prstGeom>
              <a:noFill/>
            </p:spPr>
            <p:txBody>
              <a:bodyPr wrap="non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背景数据库</a:t>
                </a:r>
              </a:p>
            </p:txBody>
          </p:sp>
          <p:sp>
            <p:nvSpPr>
              <p:cNvPr id="15" name="圆角矩形 18">
                <a:extLst>
                  <a:ext uri="{FF2B5EF4-FFF2-40B4-BE49-F238E27FC236}">
                    <a16:creationId xmlns:a16="http://schemas.microsoft.com/office/drawing/2014/main" id="{C95BAFAE-012B-49E3-A9B7-CEB60AB14D01}"/>
                  </a:ext>
                </a:extLst>
              </p:cNvPr>
              <p:cNvSpPr/>
              <p:nvPr/>
            </p:nvSpPr>
            <p:spPr>
              <a:xfrm>
                <a:off x="1289556" y="4315201"/>
                <a:ext cx="1234216" cy="6045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能源生产</a:t>
                </a:r>
              </a:p>
            </p:txBody>
          </p:sp>
          <p:sp>
            <p:nvSpPr>
              <p:cNvPr id="16" name="圆角矩形 19">
                <a:extLst>
                  <a:ext uri="{FF2B5EF4-FFF2-40B4-BE49-F238E27FC236}">
                    <a16:creationId xmlns:a16="http://schemas.microsoft.com/office/drawing/2014/main" id="{22A9062D-B0B2-15C7-B69C-DDC95FCAAD01}"/>
                  </a:ext>
                </a:extLst>
              </p:cNvPr>
              <p:cNvSpPr/>
              <p:nvPr/>
            </p:nvSpPr>
            <p:spPr>
              <a:xfrm>
                <a:off x="2749066" y="4315200"/>
                <a:ext cx="1110118" cy="60452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原材料生产</a:t>
                </a:r>
              </a:p>
            </p:txBody>
          </p:sp>
          <p:sp>
            <p:nvSpPr>
              <p:cNvPr id="17" name="圆角矩形 20">
                <a:extLst>
                  <a:ext uri="{FF2B5EF4-FFF2-40B4-BE49-F238E27FC236}">
                    <a16:creationId xmlns:a16="http://schemas.microsoft.com/office/drawing/2014/main" id="{0467D6DB-2867-F123-C550-524BDB804CC2}"/>
                  </a:ext>
                </a:extLst>
              </p:cNvPr>
              <p:cNvSpPr/>
              <p:nvPr/>
            </p:nvSpPr>
            <p:spPr>
              <a:xfrm>
                <a:off x="3972280" y="4327341"/>
                <a:ext cx="1218286" cy="5943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运输排放数据</a:t>
                </a:r>
              </a:p>
            </p:txBody>
          </p:sp>
          <p:sp>
            <p:nvSpPr>
              <p:cNvPr id="18" name="圆角矩形 21">
                <a:extLst>
                  <a:ext uri="{FF2B5EF4-FFF2-40B4-BE49-F238E27FC236}">
                    <a16:creationId xmlns:a16="http://schemas.microsoft.com/office/drawing/2014/main" id="{02A48E6A-D9CF-79FA-0CD5-B15F2C6C10EB}"/>
                  </a:ext>
                </a:extLst>
              </p:cNvPr>
              <p:cNvSpPr/>
              <p:nvPr/>
            </p:nvSpPr>
            <p:spPr>
              <a:xfrm>
                <a:off x="5300086" y="4342582"/>
                <a:ext cx="1264920" cy="57714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废弃处置数据</a:t>
                </a:r>
              </a:p>
            </p:txBody>
          </p:sp>
          <p:cxnSp>
            <p:nvCxnSpPr>
              <p:cNvPr id="19" name="肘形连接符 23">
                <a:extLst>
                  <a:ext uri="{FF2B5EF4-FFF2-40B4-BE49-F238E27FC236}">
                    <a16:creationId xmlns:a16="http://schemas.microsoft.com/office/drawing/2014/main" id="{DB0374C0-3FC7-0856-26F5-483B37545192}"/>
                  </a:ext>
                </a:extLst>
              </p:cNvPr>
              <p:cNvCxnSpPr>
                <a:cxnSpLocks/>
                <a:stCxn id="5" idx="2"/>
                <a:endCxn id="15" idx="0"/>
              </p:cNvCxnSpPr>
              <p:nvPr/>
            </p:nvCxnSpPr>
            <p:spPr>
              <a:xfrm rot="5400000">
                <a:off x="2720737" y="2721223"/>
                <a:ext cx="779906" cy="24080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27">
                <a:extLst>
                  <a:ext uri="{FF2B5EF4-FFF2-40B4-BE49-F238E27FC236}">
                    <a16:creationId xmlns:a16="http://schemas.microsoft.com/office/drawing/2014/main" id="{77EF557A-9A6D-81BD-CCCF-6A40E7F6CE94}"/>
                  </a:ext>
                </a:extLst>
              </p:cNvPr>
              <p:cNvCxnSpPr>
                <a:cxnSpLocks/>
                <a:stCxn id="5" idx="2"/>
                <a:endCxn id="16" idx="0"/>
              </p:cNvCxnSpPr>
              <p:nvPr/>
            </p:nvCxnSpPr>
            <p:spPr>
              <a:xfrm rot="5400000">
                <a:off x="3419468" y="3419954"/>
                <a:ext cx="779905" cy="10105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31">
                <a:extLst>
                  <a:ext uri="{FF2B5EF4-FFF2-40B4-BE49-F238E27FC236}">
                    <a16:creationId xmlns:a16="http://schemas.microsoft.com/office/drawing/2014/main" id="{75DAC936-7AF7-7147-AA3C-BA7D0B64D4D9}"/>
                  </a:ext>
                </a:extLst>
              </p:cNvPr>
              <p:cNvCxnSpPr>
                <a:stCxn id="5" idx="2"/>
                <a:endCxn id="17" idx="0"/>
              </p:cNvCxnSpPr>
              <p:nvPr/>
            </p:nvCxnSpPr>
            <p:spPr>
              <a:xfrm rot="16200000" flipH="1">
                <a:off x="4052045" y="3797963"/>
                <a:ext cx="792046" cy="266709"/>
              </a:xfrm>
              <a:prstGeom prst="bentConnector3">
                <a:avLst>
                  <a:gd name="adj1" fmla="val 487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33">
                <a:extLst>
                  <a:ext uri="{FF2B5EF4-FFF2-40B4-BE49-F238E27FC236}">
                    <a16:creationId xmlns:a16="http://schemas.microsoft.com/office/drawing/2014/main" id="{1914A618-83B6-FDE6-B1B4-A3236587666A}"/>
                  </a:ext>
                </a:extLst>
              </p:cNvPr>
              <p:cNvCxnSpPr>
                <a:cxnSpLocks/>
                <a:stCxn id="5" idx="2"/>
                <a:endCxn id="18" idx="0"/>
              </p:cNvCxnSpPr>
              <p:nvPr/>
            </p:nvCxnSpPr>
            <p:spPr>
              <a:xfrm rot="16200000" flipH="1">
                <a:off x="4719986" y="3130022"/>
                <a:ext cx="807287" cy="1617833"/>
              </a:xfrm>
              <a:prstGeom prst="bentConnector3">
                <a:avLst>
                  <a:gd name="adj1" fmla="val 4878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圆角矩形 39">
                <a:extLst>
                  <a:ext uri="{FF2B5EF4-FFF2-40B4-BE49-F238E27FC236}">
                    <a16:creationId xmlns:a16="http://schemas.microsoft.com/office/drawing/2014/main" id="{86331733-F6D3-25BF-DED2-73BC7CCE40D2}"/>
                  </a:ext>
                </a:extLst>
              </p:cNvPr>
              <p:cNvSpPr/>
              <p:nvPr/>
            </p:nvSpPr>
            <p:spPr>
              <a:xfrm>
                <a:off x="6791197" y="4325368"/>
                <a:ext cx="1218770"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消耗能源量</a:t>
                </a:r>
              </a:p>
            </p:txBody>
          </p:sp>
          <p:sp>
            <p:nvSpPr>
              <p:cNvPr id="24" name="圆角矩形 40">
                <a:extLst>
                  <a:ext uri="{FF2B5EF4-FFF2-40B4-BE49-F238E27FC236}">
                    <a16:creationId xmlns:a16="http://schemas.microsoft.com/office/drawing/2014/main" id="{1775041C-9965-647D-5E4B-7C0342A831E9}"/>
                  </a:ext>
                </a:extLst>
              </p:cNvPr>
              <p:cNvSpPr/>
              <p:nvPr/>
            </p:nvSpPr>
            <p:spPr>
              <a:xfrm>
                <a:off x="8134932" y="4325368"/>
                <a:ext cx="1237284"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消耗原材料量</a:t>
                </a:r>
              </a:p>
            </p:txBody>
          </p:sp>
          <p:sp>
            <p:nvSpPr>
              <p:cNvPr id="25" name="圆角矩形 41">
                <a:extLst>
                  <a:ext uri="{FF2B5EF4-FFF2-40B4-BE49-F238E27FC236}">
                    <a16:creationId xmlns:a16="http://schemas.microsoft.com/office/drawing/2014/main" id="{F0955CB3-E4DB-0CF1-5A95-16C39E74DCC9}"/>
                  </a:ext>
                </a:extLst>
              </p:cNvPr>
              <p:cNvSpPr/>
              <p:nvPr/>
            </p:nvSpPr>
            <p:spPr>
              <a:xfrm>
                <a:off x="9473919" y="4325367"/>
                <a:ext cx="1218286"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排放废弃物量</a:t>
                </a:r>
              </a:p>
            </p:txBody>
          </p:sp>
          <p:sp>
            <p:nvSpPr>
              <p:cNvPr id="26" name="圆角矩形 42">
                <a:extLst>
                  <a:ext uri="{FF2B5EF4-FFF2-40B4-BE49-F238E27FC236}">
                    <a16:creationId xmlns:a16="http://schemas.microsoft.com/office/drawing/2014/main" id="{AF3D2490-227D-AD3F-B5E3-F047647FFD74}"/>
                  </a:ext>
                </a:extLst>
              </p:cNvPr>
              <p:cNvSpPr/>
              <p:nvPr/>
            </p:nvSpPr>
            <p:spPr>
              <a:xfrm>
                <a:off x="10803407" y="4323394"/>
                <a:ext cx="1264920" cy="596333"/>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产品及副产品量</a:t>
                </a:r>
              </a:p>
            </p:txBody>
          </p:sp>
          <p:cxnSp>
            <p:nvCxnSpPr>
              <p:cNvPr id="27" name="肘形连接符 43">
                <a:extLst>
                  <a:ext uri="{FF2B5EF4-FFF2-40B4-BE49-F238E27FC236}">
                    <a16:creationId xmlns:a16="http://schemas.microsoft.com/office/drawing/2014/main" id="{26EE79D5-D83D-F738-4148-5282274EA10E}"/>
                  </a:ext>
                </a:extLst>
              </p:cNvPr>
              <p:cNvCxnSpPr>
                <a:cxnSpLocks/>
                <a:stCxn id="6" idx="2"/>
                <a:endCxn id="23" idx="0"/>
              </p:cNvCxnSpPr>
              <p:nvPr/>
            </p:nvCxnSpPr>
            <p:spPr>
              <a:xfrm rot="5400000">
                <a:off x="7683574" y="3255367"/>
                <a:ext cx="787009" cy="13529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44">
                <a:extLst>
                  <a:ext uri="{FF2B5EF4-FFF2-40B4-BE49-F238E27FC236}">
                    <a16:creationId xmlns:a16="http://schemas.microsoft.com/office/drawing/2014/main" id="{5B81416C-F962-EE1C-8ABE-B2D13A10CF00}"/>
                  </a:ext>
                </a:extLst>
              </p:cNvPr>
              <p:cNvCxnSpPr>
                <a:cxnSpLocks/>
                <a:stCxn id="6" idx="2"/>
                <a:endCxn id="24" idx="0"/>
              </p:cNvCxnSpPr>
              <p:nvPr/>
            </p:nvCxnSpPr>
            <p:spPr>
              <a:xfrm rot="5400000">
                <a:off x="8360071" y="3931863"/>
                <a:ext cx="78700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45">
                <a:extLst>
                  <a:ext uri="{FF2B5EF4-FFF2-40B4-BE49-F238E27FC236}">
                    <a16:creationId xmlns:a16="http://schemas.microsoft.com/office/drawing/2014/main" id="{02374B2D-5405-0CF0-405F-3F014FC622D3}"/>
                  </a:ext>
                </a:extLst>
              </p:cNvPr>
              <p:cNvCxnSpPr>
                <a:stCxn id="6" idx="2"/>
                <a:endCxn id="25" idx="0"/>
              </p:cNvCxnSpPr>
              <p:nvPr/>
            </p:nvCxnSpPr>
            <p:spPr>
              <a:xfrm rot="16200000" flipH="1">
                <a:off x="9024815" y="3267119"/>
                <a:ext cx="787008" cy="13294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46">
                <a:extLst>
                  <a:ext uri="{FF2B5EF4-FFF2-40B4-BE49-F238E27FC236}">
                    <a16:creationId xmlns:a16="http://schemas.microsoft.com/office/drawing/2014/main" id="{578F363D-EF77-7AF5-A399-A30ED658634B}"/>
                  </a:ext>
                </a:extLst>
              </p:cNvPr>
              <p:cNvCxnSpPr>
                <a:cxnSpLocks/>
              </p:cNvCxnSpPr>
              <p:nvPr/>
            </p:nvCxnSpPr>
            <p:spPr>
              <a:xfrm rot="16200000" flipH="1">
                <a:off x="9781843" y="2649635"/>
                <a:ext cx="840667" cy="25633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圆角矩形 58">
                <a:extLst>
                  <a:ext uri="{FF2B5EF4-FFF2-40B4-BE49-F238E27FC236}">
                    <a16:creationId xmlns:a16="http://schemas.microsoft.com/office/drawing/2014/main" id="{FDCCBF45-15C4-1C55-5EB6-A8F6B1348CCB}"/>
                  </a:ext>
                </a:extLst>
              </p:cNvPr>
              <p:cNvSpPr/>
              <p:nvPr/>
            </p:nvSpPr>
            <p:spPr>
              <a:xfrm>
                <a:off x="8153930" y="5300856"/>
                <a:ext cx="1218286"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产品运输方式</a:t>
                </a:r>
              </a:p>
            </p:txBody>
          </p:sp>
          <p:sp>
            <p:nvSpPr>
              <p:cNvPr id="32" name="圆角矩形 59">
                <a:extLst>
                  <a:ext uri="{FF2B5EF4-FFF2-40B4-BE49-F238E27FC236}">
                    <a16:creationId xmlns:a16="http://schemas.microsoft.com/office/drawing/2014/main" id="{D7F5EAB9-C750-276B-08C0-F92B7B0ABFA8}"/>
                  </a:ext>
                </a:extLst>
              </p:cNvPr>
              <p:cNvSpPr/>
              <p:nvPr/>
            </p:nvSpPr>
            <p:spPr>
              <a:xfrm>
                <a:off x="9473920" y="5300856"/>
                <a:ext cx="1218284"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产品废弃处理方式</a:t>
                </a:r>
              </a:p>
            </p:txBody>
          </p:sp>
          <p:sp>
            <p:nvSpPr>
              <p:cNvPr id="33" name="圆角矩形 60">
                <a:extLst>
                  <a:ext uri="{FF2B5EF4-FFF2-40B4-BE49-F238E27FC236}">
                    <a16:creationId xmlns:a16="http://schemas.microsoft.com/office/drawing/2014/main" id="{98B77D96-CF9C-2C1A-5FDA-61C63F95D5EF}"/>
                  </a:ext>
                </a:extLst>
              </p:cNvPr>
              <p:cNvSpPr/>
              <p:nvPr/>
            </p:nvSpPr>
            <p:spPr>
              <a:xfrm>
                <a:off x="6818654" y="5300856"/>
                <a:ext cx="1191313"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原材料运输方式</a:t>
                </a:r>
              </a:p>
            </p:txBody>
          </p:sp>
        </p:grpSp>
        <p:sp>
          <p:nvSpPr>
            <p:cNvPr id="35" name="TextBox 34">
              <a:extLst>
                <a:ext uri="{FF2B5EF4-FFF2-40B4-BE49-F238E27FC236}">
                  <a16:creationId xmlns:a16="http://schemas.microsoft.com/office/drawing/2014/main" id="{C6F8F1B9-3A7D-45E8-A0FB-A18F937062A2}"/>
                </a:ext>
              </a:extLst>
            </p:cNvPr>
            <p:cNvSpPr txBox="1"/>
            <p:nvPr/>
          </p:nvSpPr>
          <p:spPr>
            <a:xfrm>
              <a:off x="2839805" y="3068271"/>
              <a:ext cx="575799" cy="707886"/>
            </a:xfrm>
            <a:prstGeom prst="rect">
              <a:avLst/>
            </a:prstGeom>
            <a:noFill/>
          </p:spPr>
          <p:txBody>
            <a:bodyPr wrap="none" rtlCol="0">
              <a:spAutoFit/>
            </a:bodyPr>
            <a:lstStyle/>
            <a:p>
              <a:r>
                <a:rPr lang="en-US" altLang="zh-CN" sz="4000" b="1" dirty="0">
                  <a:solidFill>
                    <a:schemeClr val="accent4"/>
                  </a:solidFill>
                  <a:latin typeface="+mj-ea"/>
                  <a:ea typeface="+mj-ea"/>
                </a:rPr>
                <a:t>=</a:t>
              </a:r>
              <a:endParaRPr lang="en-CN" sz="4000" b="1" dirty="0">
                <a:solidFill>
                  <a:schemeClr val="accent4"/>
                </a:solidFill>
                <a:latin typeface="+mj-ea"/>
                <a:ea typeface="+mj-ea"/>
              </a:endParaRPr>
            </a:p>
          </p:txBody>
        </p:sp>
        <p:sp>
          <p:nvSpPr>
            <p:cNvPr id="45" name="TextBox 44">
              <a:extLst>
                <a:ext uri="{FF2B5EF4-FFF2-40B4-BE49-F238E27FC236}">
                  <a16:creationId xmlns:a16="http://schemas.microsoft.com/office/drawing/2014/main" id="{7B12586A-A995-EB21-50EF-1570BFC9360A}"/>
                </a:ext>
              </a:extLst>
            </p:cNvPr>
            <p:cNvSpPr txBox="1"/>
            <p:nvPr/>
          </p:nvSpPr>
          <p:spPr>
            <a:xfrm>
              <a:off x="6072814" y="3062440"/>
              <a:ext cx="575799" cy="707886"/>
            </a:xfrm>
            <a:prstGeom prst="rect">
              <a:avLst/>
            </a:prstGeom>
            <a:noFill/>
          </p:spPr>
          <p:txBody>
            <a:bodyPr wrap="none" rtlCol="0">
              <a:spAutoFit/>
            </a:bodyPr>
            <a:lstStyle/>
            <a:p>
              <a:r>
                <a:rPr lang="en-US" altLang="zh-CN" sz="4000" b="1" dirty="0">
                  <a:solidFill>
                    <a:schemeClr val="accent4"/>
                  </a:solidFill>
                  <a:latin typeface="+mj-ea"/>
                  <a:ea typeface="+mj-ea"/>
                </a:rPr>
                <a:t>+</a:t>
              </a:r>
              <a:endParaRPr lang="en-CN" sz="4000" b="1" dirty="0">
                <a:solidFill>
                  <a:schemeClr val="accent4"/>
                </a:solidFill>
                <a:latin typeface="+mj-ea"/>
                <a:ea typeface="+mj-ea"/>
              </a:endParaRPr>
            </a:p>
          </p:txBody>
        </p:sp>
      </p:grpSp>
    </p:spTree>
    <p:extLst>
      <p:ext uri="{BB962C8B-B14F-4D97-AF65-F5344CB8AC3E}">
        <p14:creationId xmlns:p14="http://schemas.microsoft.com/office/powerpoint/2010/main" val="3887050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047757" cy="502445"/>
          </a:xfrm>
        </p:spPr>
        <p:txBody>
          <a:bodyPr/>
          <a:lstStyle/>
          <a:p>
            <a:r>
              <a:rPr lang="en-CN" dirty="0"/>
              <a:t>LCA模型</a:t>
            </a:r>
            <a:r>
              <a:rPr lang="en-US" altLang="zh-CN" dirty="0"/>
              <a:t>-</a:t>
            </a:r>
            <a:r>
              <a:rPr lang="zh-CN" altLang="en-US" dirty="0"/>
              <a:t>数据类型</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448469"/>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数据类型：</a:t>
            </a:r>
            <a:r>
              <a:rPr lang="zh-CN" altLang="en-US" sz="2400" dirty="0">
                <a:solidFill>
                  <a:srgbClr val="C00000"/>
                </a:solidFill>
                <a:latin typeface="微软雅黑" panose="020B0503020204020204" pitchFamily="34" charset="-122"/>
                <a:ea typeface="微软雅黑" panose="020B0503020204020204" pitchFamily="34" charset="-122"/>
              </a:rPr>
              <a:t>输入</a:t>
            </a:r>
            <a:r>
              <a:rPr lang="zh-CN" altLang="en-US" sz="2400" dirty="0">
                <a:solidFill>
                  <a:schemeClr val="accent4"/>
                </a:solidFill>
                <a:latin typeface="微软雅黑" panose="020B0503020204020204" pitchFamily="34" charset="-122"/>
                <a:ea typeface="微软雅黑" panose="020B0503020204020204" pitchFamily="34" charset="-122"/>
              </a:rPr>
              <a:t>数据、</a:t>
            </a:r>
            <a:r>
              <a:rPr lang="zh-CN" altLang="en-US" sz="2400" dirty="0">
                <a:solidFill>
                  <a:srgbClr val="C00000"/>
                </a:solidFill>
                <a:latin typeface="微软雅黑" panose="020B0503020204020204" pitchFamily="34" charset="-122"/>
                <a:ea typeface="微软雅黑" panose="020B0503020204020204" pitchFamily="34" charset="-122"/>
              </a:rPr>
              <a:t>输出</a:t>
            </a:r>
            <a:r>
              <a:rPr lang="zh-CN" altLang="en-US" sz="2400" dirty="0">
                <a:solidFill>
                  <a:schemeClr val="accent4"/>
                </a:solidFill>
                <a:latin typeface="微软雅黑" panose="020B0503020204020204" pitchFamily="34" charset="-122"/>
                <a:ea typeface="微软雅黑" panose="020B0503020204020204" pitchFamily="34" charset="-122"/>
              </a:rPr>
              <a:t>数据、</a:t>
            </a:r>
            <a:r>
              <a:rPr lang="zh-CN" altLang="en-CN" sz="2400" dirty="0">
                <a:solidFill>
                  <a:schemeClr val="accent4"/>
                </a:solidFill>
                <a:latin typeface="微软雅黑" panose="020B0503020204020204" pitchFamily="34" charset="-122"/>
                <a:ea typeface="微软雅黑" panose="020B0503020204020204" pitchFamily="34" charset="-122"/>
              </a:rPr>
              <a:t>外购物料</a:t>
            </a:r>
            <a:r>
              <a:rPr lang="zh-CN" altLang="en-US" sz="2400" dirty="0">
                <a:solidFill>
                  <a:srgbClr val="C00000"/>
                </a:solidFill>
                <a:latin typeface="微软雅黑" panose="020B0503020204020204" pitchFamily="34" charset="-122"/>
                <a:ea typeface="微软雅黑" panose="020B0503020204020204" pitchFamily="34" charset="-122"/>
              </a:rPr>
              <a:t>运输</a:t>
            </a:r>
            <a:r>
              <a:rPr lang="zh-CN" altLang="en-US" sz="2400" dirty="0">
                <a:solidFill>
                  <a:schemeClr val="accent4"/>
                </a:solidFill>
                <a:latin typeface="微软雅黑" panose="020B0503020204020204" pitchFamily="34" charset="-122"/>
                <a:ea typeface="微软雅黑" panose="020B0503020204020204" pitchFamily="34" charset="-122"/>
              </a:rPr>
              <a:t>数据</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37" name="矩形 5">
            <a:extLst>
              <a:ext uri="{FF2B5EF4-FFF2-40B4-BE49-F238E27FC236}">
                <a16:creationId xmlns:a16="http://schemas.microsoft.com/office/drawing/2014/main" id="{EEC16BEB-B99C-CFC0-F894-F818E20E700A}"/>
              </a:ext>
            </a:extLst>
          </p:cNvPr>
          <p:cNvSpPr>
            <a:spLocks noChangeArrowheads="1"/>
          </p:cNvSpPr>
          <p:nvPr/>
        </p:nvSpPr>
        <p:spPr bwMode="auto">
          <a:xfrm>
            <a:off x="1084157" y="2428554"/>
            <a:ext cx="2860664" cy="282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输入数据：</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原材料</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能源及介质</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辅助材料</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38" name="矩形 5">
            <a:extLst>
              <a:ext uri="{FF2B5EF4-FFF2-40B4-BE49-F238E27FC236}">
                <a16:creationId xmlns:a16="http://schemas.microsoft.com/office/drawing/2014/main" id="{FADC3053-ABAE-8C98-9F6F-D32445F9BA3F}"/>
              </a:ext>
            </a:extLst>
          </p:cNvPr>
          <p:cNvSpPr>
            <a:spLocks noChangeArrowheads="1"/>
          </p:cNvSpPr>
          <p:nvPr/>
        </p:nvSpPr>
        <p:spPr bwMode="auto">
          <a:xfrm>
            <a:off x="4820198" y="2428553"/>
            <a:ext cx="2860664" cy="338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输出数据：</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产品</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副产品</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大气排放</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水体排放</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固体废弃物</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39" name="矩形 5">
            <a:extLst>
              <a:ext uri="{FF2B5EF4-FFF2-40B4-BE49-F238E27FC236}">
                <a16:creationId xmlns:a16="http://schemas.microsoft.com/office/drawing/2014/main" id="{0F3543A5-BEE9-D720-B7ED-424F0CE2F24D}"/>
              </a:ext>
            </a:extLst>
          </p:cNvPr>
          <p:cNvSpPr>
            <a:spLocks noChangeArrowheads="1"/>
          </p:cNvSpPr>
          <p:nvPr/>
        </p:nvSpPr>
        <p:spPr bwMode="auto">
          <a:xfrm>
            <a:off x="8556240" y="2428553"/>
            <a:ext cx="2860664" cy="282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运输数据：</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CN" sz="2400" dirty="0">
                <a:solidFill>
                  <a:schemeClr val="accent4"/>
                </a:solidFill>
                <a:latin typeface="微软雅黑" panose="020B0503020204020204" pitchFamily="34" charset="-122"/>
                <a:ea typeface="微软雅黑" panose="020B0503020204020204" pitchFamily="34" charset="-122"/>
              </a:rPr>
              <a:t>海运</a:t>
            </a:r>
            <a:r>
              <a:rPr lang="zh-CN" altLang="en-US" sz="2400" dirty="0">
                <a:solidFill>
                  <a:schemeClr val="accent4"/>
                </a:solidFill>
                <a:latin typeface="微软雅黑" panose="020B0503020204020204" pitchFamily="34" charset="-122"/>
                <a:ea typeface="微软雅黑" panose="020B0503020204020204" pitchFamily="34" charset="-122"/>
              </a:rPr>
              <a:t>运输距离</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CN" sz="2400" dirty="0">
                <a:solidFill>
                  <a:schemeClr val="accent4"/>
                </a:solidFill>
                <a:latin typeface="微软雅黑" panose="020B0503020204020204" pitchFamily="34" charset="-122"/>
                <a:ea typeface="微软雅黑" panose="020B0503020204020204" pitchFamily="34" charset="-122"/>
              </a:rPr>
              <a:t>河运</a:t>
            </a:r>
            <a:r>
              <a:rPr lang="zh-CN" altLang="en-US" sz="2400" dirty="0">
                <a:solidFill>
                  <a:schemeClr val="accent4"/>
                </a:solidFill>
                <a:latin typeface="微软雅黑" panose="020B0503020204020204" pitchFamily="34" charset="-122"/>
                <a:ea typeface="微软雅黑" panose="020B0503020204020204" pitchFamily="34" charset="-122"/>
              </a:rPr>
              <a:t>运输距离</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火车运输距离</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卡车运输距离</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0674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7" name="矩形 6"/>
          <p:cNvSpPr/>
          <p:nvPr/>
        </p:nvSpPr>
        <p:spPr bwMode="auto">
          <a:xfrm>
            <a:off x="0" y="891540"/>
            <a:ext cx="12192000" cy="5074920"/>
          </a:xfrm>
          <a:prstGeom prst="rect">
            <a:avLst/>
          </a:prstGeom>
          <a:solidFill>
            <a:schemeClr val="bg1"/>
          </a:solidFill>
          <a:ln w="19050">
            <a:noFill/>
            <a:round/>
          </a:ln>
        </p:spPr>
        <p:txBody>
          <a:bodyPr vert="horz" wrap="none" lIns="91440" tIns="45720" rIns="91440" bIns="45720" numCol="1" rtlCol="0" anchor="ctr" anchorCtr="1" compatLnSpc="1"/>
          <a:lstStyle/>
          <a:p>
            <a:pPr algn="ctr"/>
            <a:endParaRPr lang="zh-CN" altLang="en-US" sz="1200" b="1" dirty="0">
              <a:solidFill>
                <a:schemeClr val="accent4"/>
              </a:solidFill>
            </a:endParaRPr>
          </a:p>
        </p:txBody>
      </p:sp>
      <p:sp>
        <p:nvSpPr>
          <p:cNvPr id="47" name="文本框 3"/>
          <p:cNvSpPr txBox="1">
            <a:spLocks noChangeArrowheads="1"/>
          </p:cNvSpPr>
          <p:nvPr/>
        </p:nvSpPr>
        <p:spPr bwMode="auto">
          <a:xfrm>
            <a:off x="3179940" y="1404663"/>
            <a:ext cx="29546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5400" dirty="0">
                <a:solidFill>
                  <a:schemeClr val="accent4"/>
                </a:solidFill>
                <a:latin typeface="Arial" panose="020B0604020202020204" pitchFamily="34" charset="0"/>
              </a:rPr>
              <a:t>Contents</a:t>
            </a:r>
          </a:p>
        </p:txBody>
      </p:sp>
      <p:sp>
        <p:nvSpPr>
          <p:cNvPr id="18" name="Rectangle 17">
            <a:extLst>
              <a:ext uri="{FF2B5EF4-FFF2-40B4-BE49-F238E27FC236}">
                <a16:creationId xmlns:a16="http://schemas.microsoft.com/office/drawing/2014/main" id="{3B977A34-658E-F1F0-CD74-89D89A1D553D}"/>
              </a:ext>
            </a:extLst>
          </p:cNvPr>
          <p:cNvSpPr/>
          <p:nvPr/>
        </p:nvSpPr>
        <p:spPr bwMode="auto">
          <a:xfrm>
            <a:off x="1014631" y="1471337"/>
            <a:ext cx="1907638" cy="749628"/>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50" name="文本框 5"/>
          <p:cNvSpPr txBox="1">
            <a:spLocks noChangeArrowheads="1"/>
          </p:cNvSpPr>
          <p:nvPr/>
        </p:nvSpPr>
        <p:spPr bwMode="auto">
          <a:xfrm>
            <a:off x="1343155" y="1540384"/>
            <a:ext cx="1250591" cy="6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4000" dirty="0">
                <a:solidFill>
                  <a:schemeClr val="bg1"/>
                </a:solidFill>
                <a:latin typeface="微软雅黑" panose="020B0503020204020204" pitchFamily="34" charset="-122"/>
                <a:ea typeface="微软雅黑" panose="020B0503020204020204" pitchFamily="34" charset="-122"/>
              </a:rPr>
              <a:t>目 录</a:t>
            </a:r>
          </a:p>
        </p:txBody>
      </p:sp>
      <p:pic>
        <p:nvPicPr>
          <p:cNvPr id="27" name="图片 26" descr="宝信软件logo-高"/>
          <p:cNvPicPr>
            <a:picLocks noChangeAspect="1" noChangeArrowheads="1"/>
          </p:cNvPicPr>
          <p:nvPr/>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27246" y="215180"/>
            <a:ext cx="1867574" cy="4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5987A018-1DD7-0C74-9F58-C85733DA95BC}"/>
              </a:ext>
            </a:extLst>
          </p:cNvPr>
          <p:cNvSpPr/>
          <p:nvPr/>
        </p:nvSpPr>
        <p:spPr bwMode="auto">
          <a:xfrm>
            <a:off x="2359014" y="2932330"/>
            <a:ext cx="546946" cy="532135"/>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22" name="Rectangle 21">
            <a:extLst>
              <a:ext uri="{FF2B5EF4-FFF2-40B4-BE49-F238E27FC236}">
                <a16:creationId xmlns:a16="http://schemas.microsoft.com/office/drawing/2014/main" id="{A3BD9592-4AA9-19EC-118D-37F3B4CABF1A}"/>
              </a:ext>
            </a:extLst>
          </p:cNvPr>
          <p:cNvSpPr/>
          <p:nvPr/>
        </p:nvSpPr>
        <p:spPr bwMode="auto">
          <a:xfrm>
            <a:off x="2363056" y="4616176"/>
            <a:ext cx="546946" cy="537151"/>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21" name="Rectangle 20">
            <a:extLst>
              <a:ext uri="{FF2B5EF4-FFF2-40B4-BE49-F238E27FC236}">
                <a16:creationId xmlns:a16="http://schemas.microsoft.com/office/drawing/2014/main" id="{15CC9507-A0FD-37BA-DD0B-7040C0888A1C}"/>
              </a:ext>
            </a:extLst>
          </p:cNvPr>
          <p:cNvSpPr/>
          <p:nvPr/>
        </p:nvSpPr>
        <p:spPr bwMode="auto">
          <a:xfrm>
            <a:off x="2359090" y="3797203"/>
            <a:ext cx="546946" cy="537151"/>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26" name="Rectangle 25">
            <a:extLst>
              <a:ext uri="{FF2B5EF4-FFF2-40B4-BE49-F238E27FC236}">
                <a16:creationId xmlns:a16="http://schemas.microsoft.com/office/drawing/2014/main" id="{8C439FE6-7421-4B5B-20AA-44F0163696E6}"/>
              </a:ext>
            </a:extLst>
          </p:cNvPr>
          <p:cNvSpPr/>
          <p:nvPr/>
        </p:nvSpPr>
        <p:spPr bwMode="auto">
          <a:xfrm>
            <a:off x="6788518" y="2932330"/>
            <a:ext cx="546946" cy="532135"/>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39" name="Rectangle 38">
            <a:extLst>
              <a:ext uri="{FF2B5EF4-FFF2-40B4-BE49-F238E27FC236}">
                <a16:creationId xmlns:a16="http://schemas.microsoft.com/office/drawing/2014/main" id="{5204BD22-478B-CA02-F6F0-147AA17C3BD8}"/>
              </a:ext>
            </a:extLst>
          </p:cNvPr>
          <p:cNvSpPr/>
          <p:nvPr/>
        </p:nvSpPr>
        <p:spPr bwMode="auto">
          <a:xfrm>
            <a:off x="6792560" y="4616176"/>
            <a:ext cx="546946" cy="537151"/>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40" name="Rectangle 39">
            <a:extLst>
              <a:ext uri="{FF2B5EF4-FFF2-40B4-BE49-F238E27FC236}">
                <a16:creationId xmlns:a16="http://schemas.microsoft.com/office/drawing/2014/main" id="{BDF59DD5-C4AA-40AB-DDA9-8AA30A7C5008}"/>
              </a:ext>
            </a:extLst>
          </p:cNvPr>
          <p:cNvSpPr/>
          <p:nvPr/>
        </p:nvSpPr>
        <p:spPr bwMode="auto">
          <a:xfrm>
            <a:off x="6788594" y="3797203"/>
            <a:ext cx="546946" cy="537151"/>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grpSp>
        <p:nvGrpSpPr>
          <p:cNvPr id="2" name="组合 1"/>
          <p:cNvGrpSpPr/>
          <p:nvPr/>
        </p:nvGrpSpPr>
        <p:grpSpPr>
          <a:xfrm>
            <a:off x="2363056" y="2940993"/>
            <a:ext cx="7195894" cy="2174592"/>
            <a:chOff x="2099743" y="2841058"/>
            <a:chExt cx="7195894" cy="2174592"/>
          </a:xfrm>
        </p:grpSpPr>
        <p:sp>
          <p:nvSpPr>
            <p:cNvPr id="34" name="矩形 33"/>
            <p:cNvSpPr/>
            <p:nvPr/>
          </p:nvSpPr>
          <p:spPr>
            <a:xfrm>
              <a:off x="8571791" y="3539018"/>
              <a:ext cx="184731" cy="584775"/>
            </a:xfrm>
            <a:prstGeom prst="rect">
              <a:avLst/>
            </a:prstGeom>
            <a:ln>
              <a:noFill/>
            </a:ln>
          </p:spPr>
          <p:style>
            <a:lnRef idx="2">
              <a:schemeClr val="dk1"/>
            </a:lnRef>
            <a:fillRef idx="1">
              <a:schemeClr val="lt1"/>
            </a:fillRef>
            <a:effectRef idx="0">
              <a:schemeClr val="dk1"/>
            </a:effectRef>
            <a:fontRef idx="minor">
              <a:schemeClr val="dk1"/>
            </a:fontRef>
          </p:style>
          <p:txBody>
            <a:bodyPr wrap="none" anchor="ctr">
              <a:spAutoFit/>
            </a:bodyPr>
            <a:lstStyle/>
            <a:p>
              <a:pPr algn="ctr" eaLnBrk="1" hangingPunct="1">
                <a:buFont typeface="Arial" panose="020B0604020202020204" pitchFamily="34" charset="0"/>
                <a:buNone/>
                <a:defRPr/>
              </a:pPr>
              <a:endParaRPr lang="zh-CN" altLang="en-US" sz="3200">
                <a:solidFill>
                  <a:schemeClr val="accent4"/>
                </a:solidFill>
                <a:effectLst>
                  <a:outerShdw blurRad="38100" dist="38100" dir="2700000" algn="tl">
                    <a:srgbClr val="DDDDDD"/>
                  </a:outerShdw>
                </a:effectLst>
                <a:cs typeface="宋体" panose="02010600030101010101" pitchFamily="2" charset="-122"/>
              </a:endParaRPr>
            </a:p>
          </p:txBody>
        </p:sp>
        <p:grpSp>
          <p:nvGrpSpPr>
            <p:cNvPr id="5" name="组合 4"/>
            <p:cNvGrpSpPr/>
            <p:nvPr/>
          </p:nvGrpSpPr>
          <p:grpSpPr>
            <a:xfrm>
              <a:off x="2099744" y="2845997"/>
              <a:ext cx="2816341" cy="488007"/>
              <a:chOff x="1495587" y="2995275"/>
              <a:chExt cx="2816341" cy="488007"/>
            </a:xfrm>
          </p:grpSpPr>
          <p:sp>
            <p:nvSpPr>
              <p:cNvPr id="37" name="TextBox 5"/>
              <p:cNvSpPr txBox="1">
                <a:spLocks noChangeArrowheads="1"/>
              </p:cNvSpPr>
              <p:nvPr/>
            </p:nvSpPr>
            <p:spPr bwMode="auto">
              <a:xfrm>
                <a:off x="2280603" y="2995275"/>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dirty="0">
                    <a:solidFill>
                      <a:schemeClr val="accent4"/>
                    </a:solidFill>
                    <a:latin typeface="微软雅黑" panose="020B0503020204020204" pitchFamily="34" charset="-122"/>
                    <a:ea typeface="微软雅黑" panose="020B0503020204020204" pitchFamily="34" charset="-122"/>
                  </a:rPr>
                  <a:t>项目背景介绍</a:t>
                </a:r>
              </a:p>
            </p:txBody>
          </p:sp>
          <p:sp>
            <p:nvSpPr>
              <p:cNvPr id="43" name="TextBox 17"/>
              <p:cNvSpPr txBox="1">
                <a:spLocks noChangeArrowheads="1"/>
              </p:cNvSpPr>
              <p:nvPr/>
            </p:nvSpPr>
            <p:spPr bwMode="auto">
              <a:xfrm>
                <a:off x="1495587" y="3021617"/>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01</a:t>
                </a:r>
              </a:p>
            </p:txBody>
          </p:sp>
        </p:grpSp>
        <p:grpSp>
          <p:nvGrpSpPr>
            <p:cNvPr id="55" name="组合 54"/>
            <p:cNvGrpSpPr/>
            <p:nvPr/>
          </p:nvGrpSpPr>
          <p:grpSpPr>
            <a:xfrm>
              <a:off x="6525205" y="2841058"/>
              <a:ext cx="2770432" cy="479004"/>
              <a:chOff x="1495586" y="2995275"/>
              <a:chExt cx="2770432" cy="479004"/>
            </a:xfrm>
          </p:grpSpPr>
          <p:sp>
            <p:nvSpPr>
              <p:cNvPr id="57" name="TextBox 5"/>
              <p:cNvSpPr txBox="1">
                <a:spLocks noChangeArrowheads="1"/>
              </p:cNvSpPr>
              <p:nvPr/>
            </p:nvSpPr>
            <p:spPr bwMode="auto">
              <a:xfrm>
                <a:off x="2280603" y="2995275"/>
                <a:ext cx="19854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2400" dirty="0">
                    <a:solidFill>
                      <a:schemeClr val="accent4"/>
                    </a:solidFill>
                    <a:latin typeface="微软雅黑" panose="020B0503020204020204" pitchFamily="34" charset="-122"/>
                    <a:ea typeface="微软雅黑" panose="020B0503020204020204" pitchFamily="34" charset="-122"/>
                  </a:rPr>
                  <a:t>LCA</a:t>
                </a:r>
                <a:r>
                  <a:rPr lang="zh-CN" altLang="en-US" sz="2400" dirty="0">
                    <a:solidFill>
                      <a:schemeClr val="accent4"/>
                    </a:solidFill>
                    <a:latin typeface="微软雅黑" panose="020B0503020204020204" pitchFamily="34" charset="-122"/>
                    <a:ea typeface="微软雅黑" panose="020B0503020204020204" pitchFamily="34" charset="-122"/>
                  </a:rPr>
                  <a:t>理论阐述</a:t>
                </a:r>
              </a:p>
            </p:txBody>
          </p:sp>
          <p:sp>
            <p:nvSpPr>
              <p:cNvPr id="58" name="TextBox 17"/>
              <p:cNvSpPr txBox="1">
                <a:spLocks noChangeArrowheads="1"/>
              </p:cNvSpPr>
              <p:nvPr/>
            </p:nvSpPr>
            <p:spPr bwMode="auto">
              <a:xfrm>
                <a:off x="1495586" y="3012614"/>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02</a:t>
                </a:r>
              </a:p>
            </p:txBody>
          </p:sp>
        </p:grpSp>
        <p:grpSp>
          <p:nvGrpSpPr>
            <p:cNvPr id="59" name="组合 58"/>
            <p:cNvGrpSpPr/>
            <p:nvPr/>
          </p:nvGrpSpPr>
          <p:grpSpPr>
            <a:xfrm>
              <a:off x="2099743" y="3709955"/>
              <a:ext cx="3385985" cy="488007"/>
              <a:chOff x="1495586" y="2995275"/>
              <a:chExt cx="3385985" cy="488007"/>
            </a:xfrm>
          </p:grpSpPr>
          <p:sp>
            <p:nvSpPr>
              <p:cNvPr id="66" name="TextBox 5"/>
              <p:cNvSpPr txBox="1">
                <a:spLocks noChangeArrowheads="1"/>
              </p:cNvSpPr>
              <p:nvPr/>
            </p:nvSpPr>
            <p:spPr bwMode="auto">
              <a:xfrm>
                <a:off x="2280603" y="2995275"/>
                <a:ext cx="26009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2400" dirty="0">
                    <a:solidFill>
                      <a:schemeClr val="accent4"/>
                    </a:solidFill>
                    <a:latin typeface="微软雅黑" panose="020B0503020204020204" pitchFamily="34" charset="-122"/>
                    <a:ea typeface="微软雅黑" panose="020B0503020204020204" pitchFamily="34" charset="-122"/>
                  </a:rPr>
                  <a:t>LCA</a:t>
                </a:r>
                <a:r>
                  <a:rPr lang="zh-CN" altLang="en-US" sz="2400" dirty="0">
                    <a:solidFill>
                      <a:schemeClr val="accent4"/>
                    </a:solidFill>
                    <a:latin typeface="微软雅黑" panose="020B0503020204020204" pitchFamily="34" charset="-122"/>
                    <a:ea typeface="微软雅黑" panose="020B0503020204020204" pitchFamily="34" charset="-122"/>
                  </a:rPr>
                  <a:t>模型算法介绍</a:t>
                </a:r>
              </a:p>
            </p:txBody>
          </p:sp>
          <p:sp>
            <p:nvSpPr>
              <p:cNvPr id="67" name="TextBox 17"/>
              <p:cNvSpPr txBox="1">
                <a:spLocks noChangeArrowheads="1"/>
              </p:cNvSpPr>
              <p:nvPr/>
            </p:nvSpPr>
            <p:spPr bwMode="auto">
              <a:xfrm>
                <a:off x="1495586" y="3021617"/>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03</a:t>
                </a:r>
              </a:p>
            </p:txBody>
          </p:sp>
        </p:grpSp>
        <p:grpSp>
          <p:nvGrpSpPr>
            <p:cNvPr id="68" name="组合 67"/>
            <p:cNvGrpSpPr/>
            <p:nvPr/>
          </p:nvGrpSpPr>
          <p:grpSpPr>
            <a:xfrm>
              <a:off x="6525679" y="3683612"/>
              <a:ext cx="2758198" cy="514350"/>
              <a:chOff x="1507820" y="2995275"/>
              <a:chExt cx="2758198" cy="514350"/>
            </a:xfrm>
          </p:grpSpPr>
          <p:sp>
            <p:nvSpPr>
              <p:cNvPr id="75" name="TextBox 5"/>
              <p:cNvSpPr txBox="1">
                <a:spLocks noChangeArrowheads="1"/>
              </p:cNvSpPr>
              <p:nvPr/>
            </p:nvSpPr>
            <p:spPr bwMode="auto">
              <a:xfrm>
                <a:off x="2280603" y="2995275"/>
                <a:ext cx="19854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2400" dirty="0">
                    <a:solidFill>
                      <a:schemeClr val="accent4"/>
                    </a:solidFill>
                    <a:latin typeface="微软雅黑" panose="020B0503020204020204" pitchFamily="34" charset="-122"/>
                    <a:ea typeface="微软雅黑" panose="020B0503020204020204" pitchFamily="34" charset="-122"/>
                  </a:rPr>
                  <a:t>LCA</a:t>
                </a:r>
                <a:r>
                  <a:rPr lang="zh-CN" altLang="en-US" sz="2400" dirty="0">
                    <a:solidFill>
                      <a:schemeClr val="accent4"/>
                    </a:solidFill>
                    <a:latin typeface="微软雅黑" panose="020B0503020204020204" pitchFamily="34" charset="-122"/>
                    <a:ea typeface="微软雅黑" panose="020B0503020204020204" pitchFamily="34" charset="-122"/>
                  </a:rPr>
                  <a:t>结果对照</a:t>
                </a:r>
              </a:p>
            </p:txBody>
          </p:sp>
          <p:sp>
            <p:nvSpPr>
              <p:cNvPr id="76" name="TextBox 17"/>
              <p:cNvSpPr txBox="1">
                <a:spLocks noChangeArrowheads="1"/>
              </p:cNvSpPr>
              <p:nvPr/>
            </p:nvSpPr>
            <p:spPr bwMode="auto">
              <a:xfrm>
                <a:off x="1507820" y="3047960"/>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04</a:t>
                </a:r>
              </a:p>
            </p:txBody>
          </p:sp>
        </p:grpSp>
        <p:grpSp>
          <p:nvGrpSpPr>
            <p:cNvPr id="28" name="组合 27"/>
            <p:cNvGrpSpPr/>
            <p:nvPr/>
          </p:nvGrpSpPr>
          <p:grpSpPr>
            <a:xfrm>
              <a:off x="2099743" y="4527643"/>
              <a:ext cx="2200789" cy="488007"/>
              <a:chOff x="1495586" y="2995275"/>
              <a:chExt cx="2200789" cy="488007"/>
            </a:xfrm>
          </p:grpSpPr>
          <p:sp>
            <p:nvSpPr>
              <p:cNvPr id="30" name="TextBox 5"/>
              <p:cNvSpPr txBox="1">
                <a:spLocks noChangeArrowheads="1"/>
              </p:cNvSpPr>
              <p:nvPr/>
            </p:nvSpPr>
            <p:spPr bwMode="auto">
              <a:xfrm>
                <a:off x="2280603" y="299527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dirty="0">
                    <a:solidFill>
                      <a:schemeClr val="accent4"/>
                    </a:solidFill>
                    <a:latin typeface="微软雅黑" panose="020B0503020204020204" pitchFamily="34" charset="-122"/>
                    <a:ea typeface="微软雅黑" panose="020B0503020204020204" pitchFamily="34" charset="-122"/>
                  </a:rPr>
                  <a:t>后续工作</a:t>
                </a:r>
              </a:p>
            </p:txBody>
          </p:sp>
          <p:sp>
            <p:nvSpPr>
              <p:cNvPr id="31" name="TextBox 17"/>
              <p:cNvSpPr txBox="1">
                <a:spLocks noChangeArrowheads="1"/>
              </p:cNvSpPr>
              <p:nvPr/>
            </p:nvSpPr>
            <p:spPr bwMode="auto">
              <a:xfrm>
                <a:off x="1495586" y="3021617"/>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05</a:t>
                </a:r>
              </a:p>
            </p:txBody>
          </p:sp>
        </p:grpSp>
        <p:grpSp>
          <p:nvGrpSpPr>
            <p:cNvPr id="32" name="组合 31"/>
            <p:cNvGrpSpPr/>
            <p:nvPr/>
          </p:nvGrpSpPr>
          <p:grpSpPr>
            <a:xfrm>
              <a:off x="6525205" y="4501300"/>
              <a:ext cx="1573476" cy="514350"/>
              <a:chOff x="1507346" y="2995275"/>
              <a:chExt cx="1573476" cy="514350"/>
            </a:xfrm>
          </p:grpSpPr>
          <p:sp>
            <p:nvSpPr>
              <p:cNvPr id="36" name="TextBox 5"/>
              <p:cNvSpPr txBox="1">
                <a:spLocks noChangeArrowheads="1"/>
              </p:cNvSpPr>
              <p:nvPr/>
            </p:nvSpPr>
            <p:spPr bwMode="auto">
              <a:xfrm>
                <a:off x="2280603" y="2995275"/>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CN" sz="2400" dirty="0">
                    <a:solidFill>
                      <a:schemeClr val="accent4"/>
                    </a:solidFill>
                    <a:latin typeface="微软雅黑" panose="020B0503020204020204" pitchFamily="34" charset="-122"/>
                    <a:ea typeface="微软雅黑" panose="020B0503020204020204" pitchFamily="34" charset="-122"/>
                  </a:rPr>
                  <a:t>结论</a:t>
                </a:r>
                <a:endParaRPr lang="zh-CN" altLang="en-US" sz="2400" dirty="0">
                  <a:solidFill>
                    <a:schemeClr val="accent4"/>
                  </a:solidFill>
                  <a:latin typeface="微软雅黑" panose="020B0503020204020204" pitchFamily="34" charset="-122"/>
                  <a:ea typeface="微软雅黑" panose="020B0503020204020204" pitchFamily="34" charset="-122"/>
                </a:endParaRPr>
              </a:p>
            </p:txBody>
          </p:sp>
          <p:sp>
            <p:nvSpPr>
              <p:cNvPr id="38" name="TextBox 17"/>
              <p:cNvSpPr txBox="1">
                <a:spLocks noChangeArrowheads="1"/>
              </p:cNvSpPr>
              <p:nvPr/>
            </p:nvSpPr>
            <p:spPr bwMode="auto">
              <a:xfrm>
                <a:off x="1507346" y="3047960"/>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06</a:t>
                </a:r>
              </a:p>
            </p:txBody>
          </p:sp>
        </p:grpSp>
      </p:grpSp>
      <p:sp>
        <p:nvSpPr>
          <p:cNvPr id="19" name="Rectangle 18">
            <a:extLst>
              <a:ext uri="{FF2B5EF4-FFF2-40B4-BE49-F238E27FC236}">
                <a16:creationId xmlns:a16="http://schemas.microsoft.com/office/drawing/2014/main" id="{5CD187D9-278D-FF04-B60E-5D9B8FD6E2A1}"/>
              </a:ext>
            </a:extLst>
          </p:cNvPr>
          <p:cNvSpPr/>
          <p:nvPr/>
        </p:nvSpPr>
        <p:spPr bwMode="auto">
          <a:xfrm>
            <a:off x="0" y="1839132"/>
            <a:ext cx="787607" cy="5439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796780" cy="502445"/>
          </a:xfrm>
        </p:spPr>
        <p:txBody>
          <a:bodyPr/>
          <a:lstStyle/>
          <a:p>
            <a:r>
              <a:rPr lang="zh-CN" altLang="en-US" dirty="0"/>
              <a:t>数据预处理</a:t>
            </a:r>
            <a:r>
              <a:rPr lang="en-US" altLang="zh-CN" dirty="0"/>
              <a:t>-</a:t>
            </a:r>
            <a:r>
              <a:rPr lang="zh-CN" altLang="en-US" dirty="0"/>
              <a:t>建立工序与产品对应关系</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12" name="矩形 5">
            <a:extLst>
              <a:ext uri="{FF2B5EF4-FFF2-40B4-BE49-F238E27FC236}">
                <a16:creationId xmlns:a16="http://schemas.microsoft.com/office/drawing/2014/main" id="{44928485-F30F-B03A-51B8-5270A95BC350}"/>
              </a:ext>
            </a:extLst>
          </p:cNvPr>
          <p:cNvSpPr>
            <a:spLocks noChangeArrowheads="1"/>
          </p:cNvSpPr>
          <p:nvPr/>
        </p:nvSpPr>
        <p:spPr bwMode="auto">
          <a:xfrm>
            <a:off x="1084157" y="1180632"/>
            <a:ext cx="9925776" cy="17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实际生产中可能出现</a:t>
            </a:r>
            <a:r>
              <a:rPr lang="zh-CN" altLang="en-US" sz="2400" dirty="0">
                <a:solidFill>
                  <a:srgbClr val="C00000"/>
                </a:solidFill>
                <a:latin typeface="微软雅黑" panose="020B0503020204020204" pitchFamily="34" charset="-122"/>
                <a:ea typeface="微软雅黑" panose="020B0503020204020204" pitchFamily="34" charset="-122"/>
              </a:rPr>
              <a:t>一道工序</a:t>
            </a:r>
            <a:r>
              <a:rPr lang="zh-CN" altLang="en-US" sz="2400" dirty="0">
                <a:solidFill>
                  <a:schemeClr val="accent4"/>
                </a:solidFill>
                <a:latin typeface="微软雅黑" panose="020B0503020204020204" pitchFamily="34" charset="-122"/>
                <a:ea typeface="微软雅黑" panose="020B0503020204020204" pitchFamily="34" charset="-122"/>
              </a:rPr>
              <a:t>产出</a:t>
            </a:r>
            <a:r>
              <a:rPr lang="zh-CN" altLang="en-US" sz="2400" dirty="0">
                <a:solidFill>
                  <a:srgbClr val="C00000"/>
                </a:solidFill>
                <a:latin typeface="微软雅黑" panose="020B0503020204020204" pitchFamily="34" charset="-122"/>
                <a:ea typeface="微软雅黑" panose="020B0503020204020204" pitchFamily="34" charset="-122"/>
              </a:rPr>
              <a:t>多个产品</a:t>
            </a:r>
            <a:r>
              <a:rPr lang="zh-CN" altLang="en-US" sz="2400" dirty="0">
                <a:solidFill>
                  <a:schemeClr val="accent4"/>
                </a:solidFill>
                <a:latin typeface="微软雅黑" panose="020B0503020204020204" pitchFamily="34" charset="-122"/>
                <a:ea typeface="微软雅黑" panose="020B0503020204020204" pitchFamily="34" charset="-122"/>
              </a:rPr>
              <a:t>的情况，为了能够正确溯源每个产品的碳负荷，需要确保工序与产品能够</a:t>
            </a:r>
            <a:r>
              <a:rPr lang="zh-CN" altLang="en-US" sz="2400" dirty="0">
                <a:solidFill>
                  <a:srgbClr val="C00000"/>
                </a:solidFill>
                <a:latin typeface="微软雅黑" panose="020B0503020204020204" pitchFamily="34" charset="-122"/>
                <a:ea typeface="微软雅黑" panose="020B0503020204020204" pitchFamily="34" charset="-122"/>
              </a:rPr>
              <a:t>一一对应</a:t>
            </a:r>
            <a:r>
              <a:rPr lang="zh-CN" altLang="en-US" sz="2400" dirty="0">
                <a:solidFill>
                  <a:schemeClr val="accent4"/>
                </a:solidFill>
                <a:latin typeface="微软雅黑" panose="020B0503020204020204" pitchFamily="34" charset="-122"/>
                <a:ea typeface="微软雅黑" panose="020B0503020204020204" pitchFamily="34" charset="-122"/>
              </a:rPr>
              <a:t>（一道工序对应一道产品），并且建立工序与产品的对应关系。</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13" name="矩形 5">
            <a:extLst>
              <a:ext uri="{FF2B5EF4-FFF2-40B4-BE49-F238E27FC236}">
                <a16:creationId xmlns:a16="http://schemas.microsoft.com/office/drawing/2014/main" id="{9B0CB9A7-FE1F-A843-1C09-66615557CD86}"/>
              </a:ext>
            </a:extLst>
          </p:cNvPr>
          <p:cNvSpPr>
            <a:spLocks noChangeArrowheads="1"/>
          </p:cNvSpPr>
          <p:nvPr/>
        </p:nvSpPr>
        <p:spPr bwMode="auto">
          <a:xfrm>
            <a:off x="1084157" y="3467650"/>
            <a:ext cx="9925776" cy="282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方法</a:t>
            </a:r>
            <a:r>
              <a:rPr lang="en-US" altLang="zh-CN" sz="2400" b="1" dirty="0">
                <a:solidFill>
                  <a:schemeClr val="accent4"/>
                </a:solidFill>
                <a:latin typeface="微软雅黑" panose="020B0503020204020204" pitchFamily="34" charset="-122"/>
                <a:ea typeface="微软雅黑" panose="020B0503020204020204" pitchFamily="34" charset="-122"/>
              </a:rPr>
              <a:t>2.</a:t>
            </a:r>
            <a:r>
              <a:rPr lang="zh-CN" altLang="en-US" sz="2400" b="1" dirty="0">
                <a:solidFill>
                  <a:schemeClr val="accent4"/>
                </a:solidFill>
                <a:latin typeface="微软雅黑" panose="020B0503020204020204" pitchFamily="34" charset="-122"/>
                <a:ea typeface="微软雅黑" panose="020B0503020204020204" pitchFamily="34" charset="-122"/>
              </a:rPr>
              <a:t> 工序拆分：</a:t>
            </a:r>
            <a:r>
              <a:rPr lang="zh-CN" altLang="en-US" sz="2400" dirty="0">
                <a:solidFill>
                  <a:schemeClr val="accent4"/>
                </a:solidFill>
                <a:latin typeface="微软雅黑" panose="020B0503020204020204" pitchFamily="34" charset="-122"/>
                <a:ea typeface="微软雅黑" panose="020B0503020204020204" pitchFamily="34" charset="-122"/>
              </a:rPr>
              <a:t>将产出多个产品的一道工序拆分为多道工序</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将工序投入（原材料、辅助材料、能源），以及产出的副产品，根据各</a:t>
            </a:r>
            <a:r>
              <a:rPr lang="zh-CN" altLang="en-US" sz="2400" dirty="0">
                <a:solidFill>
                  <a:srgbClr val="C00000"/>
                </a:solidFill>
                <a:latin typeface="微软雅黑" panose="020B0503020204020204" pitchFamily="34" charset="-122"/>
                <a:ea typeface="微软雅黑" panose="020B0503020204020204" pitchFamily="34" charset="-122"/>
              </a:rPr>
              <a:t>产品产量</a:t>
            </a:r>
            <a:r>
              <a:rPr lang="zh-CN" altLang="en-US"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按比例进行分配</a:t>
            </a:r>
            <a:r>
              <a:rPr lang="zh-CN" altLang="en-US" sz="2400" dirty="0">
                <a:solidFill>
                  <a:schemeClr val="accent4"/>
                </a:solidFill>
                <a:latin typeface="微软雅黑" panose="020B0503020204020204" pitchFamily="34" charset="-122"/>
                <a:ea typeface="微软雅黑" panose="020B0503020204020204" pitchFamily="34" charset="-122"/>
              </a:rPr>
              <a:t>，计算新的投入和产出（对应</a:t>
            </a:r>
            <a:r>
              <a:rPr lang="zh-CN" altLang="en-CN" sz="2400" dirty="0">
                <a:solidFill>
                  <a:schemeClr val="accent4"/>
                </a:solidFill>
                <a:latin typeface="微软雅黑" panose="020B0503020204020204" pitchFamily="34" charset="-122"/>
                <a:ea typeface="微软雅黑" panose="020B0503020204020204" pitchFamily="34" charset="-122"/>
              </a:rPr>
              <a:t>各个产品</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根据分配后的结果对工序进行拆分，新的工序名称为</a:t>
            </a:r>
            <a:r>
              <a:rPr lang="zh-CN" altLang="en-US" sz="2400" dirty="0">
                <a:solidFill>
                  <a:srgbClr val="C00000"/>
                </a:solidFill>
                <a:latin typeface="微软雅黑" panose="020B0503020204020204" pitchFamily="34" charset="-122"/>
                <a:ea typeface="微软雅黑" panose="020B0503020204020204" pitchFamily="34" charset="-122"/>
              </a:rPr>
              <a:t>原工序名称</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对应产品名称后缀</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14" name="矩形 5">
            <a:extLst>
              <a:ext uri="{FF2B5EF4-FFF2-40B4-BE49-F238E27FC236}">
                <a16:creationId xmlns:a16="http://schemas.microsoft.com/office/drawing/2014/main" id="{FEFE8AAE-ACCB-7632-8DC6-650C7B6B5E52}"/>
              </a:ext>
            </a:extLst>
          </p:cNvPr>
          <p:cNvSpPr>
            <a:spLocks noChangeArrowheads="1"/>
          </p:cNvSpPr>
          <p:nvPr/>
        </p:nvSpPr>
        <p:spPr bwMode="auto">
          <a:xfrm>
            <a:off x="1084157" y="2900458"/>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方法</a:t>
            </a:r>
            <a:r>
              <a:rPr lang="en-US" altLang="zh-CN" sz="2400" b="1" dirty="0">
                <a:solidFill>
                  <a:schemeClr val="accent4"/>
                </a:solidFill>
                <a:latin typeface="微软雅黑" panose="020B0503020204020204" pitchFamily="34" charset="-122"/>
                <a:ea typeface="微软雅黑" panose="020B0503020204020204" pitchFamily="34" charset="-122"/>
              </a:rPr>
              <a:t>1.</a:t>
            </a:r>
            <a:r>
              <a:rPr lang="zh-CN" altLang="en-US" sz="2400" b="1" dirty="0">
                <a:solidFill>
                  <a:schemeClr val="accent4"/>
                </a:solidFill>
                <a:latin typeface="微软雅黑" panose="020B0503020204020204" pitchFamily="34" charset="-122"/>
                <a:ea typeface="微软雅黑" panose="020B0503020204020204" pitchFamily="34" charset="-122"/>
              </a:rPr>
              <a:t> 产品汇总：</a:t>
            </a:r>
            <a:r>
              <a:rPr lang="zh-CN" altLang="en-US" sz="2400" dirty="0">
                <a:solidFill>
                  <a:schemeClr val="accent4"/>
                </a:solidFill>
                <a:latin typeface="微软雅黑" panose="020B0503020204020204" pitchFamily="34" charset="-122"/>
                <a:ea typeface="微软雅黑" panose="020B0503020204020204" pitchFamily="34" charset="-122"/>
              </a:rPr>
              <a:t>将多个同类产品合并为同一产品，对产量进行汇总</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494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406702" cy="502445"/>
          </a:xfrm>
        </p:spPr>
        <p:txBody>
          <a:bodyPr/>
          <a:lstStyle/>
          <a:p>
            <a:r>
              <a:rPr lang="zh-CN" altLang="en-US" dirty="0"/>
              <a:t>数据预处理</a:t>
            </a:r>
            <a:r>
              <a:rPr lang="en-US" altLang="zh-CN" dirty="0"/>
              <a:t>-</a:t>
            </a:r>
            <a:r>
              <a:rPr lang="zh-CN" altLang="en-US" dirty="0"/>
              <a:t>工序拆分</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4" name="矩形 5">
            <a:extLst>
              <a:ext uri="{FF2B5EF4-FFF2-40B4-BE49-F238E27FC236}">
                <a16:creationId xmlns:a16="http://schemas.microsoft.com/office/drawing/2014/main" id="{A2FC494A-8630-1493-6F7C-253BF4AC5AD7}"/>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示例数据清单：梅山基地</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热轧厂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精整</a:t>
            </a:r>
            <a:r>
              <a:rPr lang="en-US" altLang="zh-CN" sz="2400" b="1" dirty="0">
                <a:solidFill>
                  <a:schemeClr val="accent4"/>
                </a:solidFill>
                <a:latin typeface="微软雅黑" panose="020B0503020204020204" pitchFamily="34" charset="-122"/>
                <a:ea typeface="微软雅黑" panose="020B0503020204020204" pitchFamily="34" charset="-122"/>
              </a:rPr>
              <a:t>-1422</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10" name="Table 9">
            <a:extLst>
              <a:ext uri="{FF2B5EF4-FFF2-40B4-BE49-F238E27FC236}">
                <a16:creationId xmlns:a16="http://schemas.microsoft.com/office/drawing/2014/main" id="{ED795DD7-75E6-94E8-6A57-32B9C3D20B56}"/>
              </a:ext>
            </a:extLst>
          </p:cNvPr>
          <p:cNvGraphicFramePr>
            <a:graphicFrameLocks noGrp="1"/>
          </p:cNvGraphicFramePr>
          <p:nvPr>
            <p:extLst>
              <p:ext uri="{D42A27DB-BD31-4B8C-83A1-F6EECF244321}">
                <p14:modId xmlns:p14="http://schemas.microsoft.com/office/powerpoint/2010/main" val="2183980071"/>
              </p:ext>
            </p:extLst>
          </p:nvPr>
        </p:nvGraphicFramePr>
        <p:xfrm>
          <a:off x="1517498" y="2409096"/>
          <a:ext cx="9157004" cy="3124558"/>
        </p:xfrm>
        <a:graphic>
          <a:graphicData uri="http://schemas.openxmlformats.org/drawingml/2006/table">
            <a:tbl>
              <a:tblPr>
                <a:tableStyleId>{ED083AE6-46FA-4A59-8FB0-9F97EB10719F}</a:tableStyleId>
              </a:tblPr>
              <a:tblGrid>
                <a:gridCol w="2134708">
                  <a:extLst>
                    <a:ext uri="{9D8B030D-6E8A-4147-A177-3AD203B41FA5}">
                      <a16:colId xmlns:a16="http://schemas.microsoft.com/office/drawing/2014/main" val="3680631123"/>
                    </a:ext>
                  </a:extLst>
                </a:gridCol>
                <a:gridCol w="1657681">
                  <a:extLst>
                    <a:ext uri="{9D8B030D-6E8A-4147-A177-3AD203B41FA5}">
                      <a16:colId xmlns:a16="http://schemas.microsoft.com/office/drawing/2014/main" val="2921342835"/>
                    </a:ext>
                  </a:extLst>
                </a:gridCol>
                <a:gridCol w="2867396">
                  <a:extLst>
                    <a:ext uri="{9D8B030D-6E8A-4147-A177-3AD203B41FA5}">
                      <a16:colId xmlns:a16="http://schemas.microsoft.com/office/drawing/2014/main" val="1034268629"/>
                    </a:ext>
                  </a:extLst>
                </a:gridCol>
                <a:gridCol w="1622486">
                  <a:extLst>
                    <a:ext uri="{9D8B030D-6E8A-4147-A177-3AD203B41FA5}">
                      <a16:colId xmlns:a16="http://schemas.microsoft.com/office/drawing/2014/main" val="348282373"/>
                    </a:ext>
                  </a:extLst>
                </a:gridCol>
                <a:gridCol w="874733">
                  <a:extLst>
                    <a:ext uri="{9D8B030D-6E8A-4147-A177-3AD203B41FA5}">
                      <a16:colId xmlns:a16="http://schemas.microsoft.com/office/drawing/2014/main" val="2634062619"/>
                    </a:ext>
                  </a:extLst>
                </a:gridCol>
              </a:tblGrid>
              <a:tr h="417033">
                <a:tc>
                  <a:txBody>
                    <a:bodyPr/>
                    <a:lstStyle/>
                    <a:p>
                      <a:pPr algn="ctr" fontAlgn="b"/>
                      <a:r>
                        <a:rPr lang="zh-CN" altLang="en-US" sz="2000" u="none" strike="noStrike" dirty="0">
                          <a:solidFill>
                            <a:schemeClr val="bg1"/>
                          </a:solidFill>
                          <a:effectLst/>
                        </a:rPr>
                        <a:t>工序名称</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物料类别</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物料名称</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物料量</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单位</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1255999412"/>
                  </a:ext>
                </a:extLst>
              </a:tr>
              <a:tr h="417033">
                <a:tc rowSpan="6">
                  <a:txBody>
                    <a:bodyPr/>
                    <a:lstStyle/>
                    <a:p>
                      <a:pPr algn="ctr" fontAlgn="b"/>
                      <a:r>
                        <a:rPr lang="zh-CN" altLang="en-US" sz="2000" u="none" strike="noStrike" dirty="0">
                          <a:effectLst/>
                        </a:rPr>
                        <a:t>炼钢厂</a:t>
                      </a:r>
                      <a:r>
                        <a:rPr lang="en-US" altLang="zh-CN" sz="2000" u="none" strike="noStrike" dirty="0">
                          <a:effectLst/>
                        </a:rPr>
                        <a:t>-</a:t>
                      </a:r>
                      <a:r>
                        <a:rPr lang="zh-CN" altLang="en-US" sz="2000" u="none" strike="noStrike" dirty="0">
                          <a:effectLst/>
                        </a:rPr>
                        <a:t>焙烧</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2000" u="none" strike="noStrike">
                          <a:effectLst/>
                        </a:rPr>
                        <a:t>原材料</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dirty="0">
                          <a:effectLst/>
                        </a:rPr>
                        <a:t>白云石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dirty="0">
                          <a:effectLst/>
                        </a:rPr>
                        <a:t>12.233</a:t>
                      </a:r>
                      <a:endParaRPr lang="en-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2244766"/>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dirty="0">
                          <a:effectLst/>
                        </a:rPr>
                        <a:t>石灰石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a:effectLst/>
                        </a:rPr>
                        <a:t>625490.989</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52100367"/>
                  </a:ext>
                </a:extLst>
              </a:tr>
              <a:tr h="622360">
                <a:tc vMerge="1">
                  <a:txBody>
                    <a:bodyPr/>
                    <a:lstStyle/>
                    <a:p>
                      <a:endParaRPr lang="en-CN"/>
                    </a:p>
                  </a:txBody>
                  <a:tcPr/>
                </a:tc>
                <a:tc>
                  <a:txBody>
                    <a:bodyPr/>
                    <a:lstStyle/>
                    <a:p>
                      <a:pPr algn="ctr" fontAlgn="b"/>
                      <a:r>
                        <a:rPr lang="zh-CN" altLang="en-US" sz="2000" u="none" strike="noStrike" dirty="0">
                          <a:effectLst/>
                        </a:rPr>
                        <a:t>副产品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回收焙烧生石灰除尘粉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a:effectLst/>
                        </a:rPr>
                        <a:t>71506.555</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14645221"/>
                  </a:ext>
                </a:extLst>
              </a:tr>
              <a:tr h="417033">
                <a:tc vMerge="1">
                  <a:txBody>
                    <a:bodyPr/>
                    <a:lstStyle/>
                    <a:p>
                      <a:endParaRPr lang="en-CN"/>
                    </a:p>
                  </a:txBody>
                  <a:tcPr/>
                </a:tc>
                <a:tc rowSpan="3">
                  <a:txBody>
                    <a:bodyPr/>
                    <a:lstStyle/>
                    <a:p>
                      <a:pPr algn="ctr" fontAlgn="b"/>
                      <a:r>
                        <a:rPr lang="zh-CN" altLang="en-US" sz="2000" u="none" strike="noStrike" dirty="0">
                          <a:effectLst/>
                        </a:rPr>
                        <a:t>产品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粉状生石灰</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2000" u="none" strike="noStrike">
                          <a:effectLst/>
                        </a:rPr>
                        <a:t>63909.85</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57126784"/>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dirty="0">
                          <a:effectLst/>
                        </a:rPr>
                        <a:t>块状生石灰</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2000" u="none" strike="noStrike">
                          <a:effectLst/>
                        </a:rPr>
                        <a:t>224146.876</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412730747"/>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a:effectLst/>
                        </a:rPr>
                        <a:t>脱硫石灰</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2000" u="none" strike="noStrike">
                          <a:effectLst/>
                        </a:rPr>
                        <a:t>38834.334</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969894431"/>
                  </a:ext>
                </a:extLst>
              </a:tr>
            </a:tbl>
          </a:graphicData>
        </a:graphic>
      </p:graphicFrame>
    </p:spTree>
    <p:extLst>
      <p:ext uri="{BB962C8B-B14F-4D97-AF65-F5344CB8AC3E}">
        <p14:creationId xmlns:p14="http://schemas.microsoft.com/office/powerpoint/2010/main" val="650898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406702" cy="502445"/>
          </a:xfrm>
        </p:spPr>
        <p:txBody>
          <a:bodyPr/>
          <a:lstStyle/>
          <a:p>
            <a:r>
              <a:rPr lang="zh-CN" altLang="en-US" dirty="0"/>
              <a:t>数据预处理</a:t>
            </a:r>
            <a:r>
              <a:rPr lang="en-US" altLang="zh-CN" dirty="0"/>
              <a:t>-</a:t>
            </a:r>
            <a:r>
              <a:rPr lang="zh-CN" altLang="en-US" dirty="0"/>
              <a:t>工序拆分</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4" name="矩形 5">
            <a:extLst>
              <a:ext uri="{FF2B5EF4-FFF2-40B4-BE49-F238E27FC236}">
                <a16:creationId xmlns:a16="http://schemas.microsoft.com/office/drawing/2014/main" id="{A2FC494A-8630-1493-6F7C-253BF4AC5AD7}"/>
              </a:ext>
            </a:extLst>
          </p:cNvPr>
          <p:cNvSpPr>
            <a:spLocks noChangeArrowheads="1"/>
          </p:cNvSpPr>
          <p:nvPr/>
        </p:nvSpPr>
        <p:spPr bwMode="auto">
          <a:xfrm>
            <a:off x="1084156" y="1324346"/>
            <a:ext cx="10013903" cy="227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计算各产品比例：</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400" dirty="0">
                <a:solidFill>
                  <a:schemeClr val="accent4"/>
                </a:solidFill>
                <a:latin typeface="微软雅黑" panose="020B0503020204020204" pitchFamily="34" charset="-122"/>
                <a:ea typeface="微软雅黑" panose="020B0503020204020204" pitchFamily="34" charset="-122"/>
              </a:rPr>
              <a:t>粉状生石灰（</a:t>
            </a:r>
            <a:r>
              <a:rPr lang="en-US" altLang="zh-CN" sz="2400" dirty="0">
                <a:solidFill>
                  <a:schemeClr val="accent4"/>
                </a:solidFill>
                <a:latin typeface="微软雅黑" panose="020B0503020204020204" pitchFamily="34" charset="-122"/>
                <a:ea typeface="微软雅黑" panose="020B0503020204020204" pitchFamily="34" charset="-122"/>
              </a:rPr>
              <a:t>20%</a:t>
            </a:r>
            <a:r>
              <a:rPr lang="zh-CN" altLang="en-US" sz="2400" dirty="0">
                <a:solidFill>
                  <a:schemeClr val="accent4"/>
                </a:solidFill>
                <a:latin typeface="微软雅黑" panose="020B0503020204020204" pitchFamily="34" charset="-122"/>
                <a:ea typeface="微软雅黑" panose="020B0503020204020204" pitchFamily="34" charset="-122"/>
              </a:rPr>
              <a:t>）、块状生石灰（</a:t>
            </a:r>
            <a:r>
              <a:rPr lang="en-US" altLang="zh-CN" sz="2400" dirty="0">
                <a:solidFill>
                  <a:schemeClr val="accent4"/>
                </a:solidFill>
                <a:latin typeface="微软雅黑" panose="020B0503020204020204" pitchFamily="34" charset="-122"/>
                <a:ea typeface="微软雅黑" panose="020B0503020204020204" pitchFamily="34" charset="-122"/>
              </a:rPr>
              <a:t>68.6%</a:t>
            </a:r>
            <a:r>
              <a:rPr lang="zh-CN" altLang="en-US" sz="2400" dirty="0">
                <a:solidFill>
                  <a:schemeClr val="accent4"/>
                </a:solidFill>
                <a:latin typeface="微软雅黑" panose="020B0503020204020204" pitchFamily="34" charset="-122"/>
                <a:ea typeface="微软雅黑" panose="020B0503020204020204" pitchFamily="34" charset="-122"/>
              </a:rPr>
              <a:t>）、脱硫石灰（</a:t>
            </a:r>
            <a:r>
              <a:rPr lang="en-US" altLang="zh-CN" sz="2400" dirty="0">
                <a:solidFill>
                  <a:schemeClr val="accent4"/>
                </a:solidFill>
                <a:latin typeface="微软雅黑" panose="020B0503020204020204" pitchFamily="34" charset="-122"/>
                <a:ea typeface="微软雅黑" panose="020B0503020204020204" pitchFamily="34" charset="-122"/>
              </a:rPr>
              <a:t>11.9%</a:t>
            </a:r>
            <a:r>
              <a:rPr lang="zh-CN" altLang="en-US" sz="2400" dirty="0">
                <a:solidFill>
                  <a:schemeClr val="accent4"/>
                </a:solidFill>
                <a:latin typeface="微软雅黑" panose="020B0503020204020204" pitchFamily="34" charset="-122"/>
                <a:ea typeface="微软雅黑" panose="020B0503020204020204" pitchFamily="34" charset="-122"/>
              </a:rPr>
              <a:t>）</a:t>
            </a:r>
          </a:p>
          <a:p>
            <a:pPr fontAlgn="base">
              <a:lnSpc>
                <a:spcPct val="150000"/>
              </a:lnSpc>
              <a:spcBef>
                <a:spcPct val="0"/>
              </a:spcBef>
              <a:spcAft>
                <a:spcPct val="0"/>
              </a:spcAft>
              <a:buFont typeface="Arial" pitchFamily="34" charset="0"/>
              <a:buNone/>
            </a:pPr>
            <a:endParaRPr lang="zh-CN" altLang="en-US"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10" name="Table 9">
            <a:extLst>
              <a:ext uri="{FF2B5EF4-FFF2-40B4-BE49-F238E27FC236}">
                <a16:creationId xmlns:a16="http://schemas.microsoft.com/office/drawing/2014/main" id="{ED795DD7-75E6-94E8-6A57-32B9C3D20B56}"/>
              </a:ext>
            </a:extLst>
          </p:cNvPr>
          <p:cNvGraphicFramePr>
            <a:graphicFrameLocks noGrp="1"/>
          </p:cNvGraphicFramePr>
          <p:nvPr>
            <p:extLst>
              <p:ext uri="{D42A27DB-BD31-4B8C-83A1-F6EECF244321}">
                <p14:modId xmlns:p14="http://schemas.microsoft.com/office/powerpoint/2010/main" val="3748862589"/>
              </p:ext>
            </p:extLst>
          </p:nvPr>
        </p:nvGraphicFramePr>
        <p:xfrm>
          <a:off x="1512605" y="2664788"/>
          <a:ext cx="9157004" cy="3112034"/>
        </p:xfrm>
        <a:graphic>
          <a:graphicData uri="http://schemas.openxmlformats.org/drawingml/2006/table">
            <a:tbl>
              <a:tblPr>
                <a:tableStyleId>{ED083AE6-46FA-4A59-8FB0-9F97EB10719F}</a:tableStyleId>
              </a:tblPr>
              <a:tblGrid>
                <a:gridCol w="2134708">
                  <a:extLst>
                    <a:ext uri="{9D8B030D-6E8A-4147-A177-3AD203B41FA5}">
                      <a16:colId xmlns:a16="http://schemas.microsoft.com/office/drawing/2014/main" val="3680631123"/>
                    </a:ext>
                  </a:extLst>
                </a:gridCol>
                <a:gridCol w="1657681">
                  <a:extLst>
                    <a:ext uri="{9D8B030D-6E8A-4147-A177-3AD203B41FA5}">
                      <a16:colId xmlns:a16="http://schemas.microsoft.com/office/drawing/2014/main" val="2921342835"/>
                    </a:ext>
                  </a:extLst>
                </a:gridCol>
                <a:gridCol w="2867396">
                  <a:extLst>
                    <a:ext uri="{9D8B030D-6E8A-4147-A177-3AD203B41FA5}">
                      <a16:colId xmlns:a16="http://schemas.microsoft.com/office/drawing/2014/main" val="1034268629"/>
                    </a:ext>
                  </a:extLst>
                </a:gridCol>
                <a:gridCol w="1622486">
                  <a:extLst>
                    <a:ext uri="{9D8B030D-6E8A-4147-A177-3AD203B41FA5}">
                      <a16:colId xmlns:a16="http://schemas.microsoft.com/office/drawing/2014/main" val="348282373"/>
                    </a:ext>
                  </a:extLst>
                </a:gridCol>
                <a:gridCol w="874733">
                  <a:extLst>
                    <a:ext uri="{9D8B030D-6E8A-4147-A177-3AD203B41FA5}">
                      <a16:colId xmlns:a16="http://schemas.microsoft.com/office/drawing/2014/main" val="2634062619"/>
                    </a:ext>
                  </a:extLst>
                </a:gridCol>
              </a:tblGrid>
              <a:tr h="417033">
                <a:tc>
                  <a:txBody>
                    <a:bodyPr/>
                    <a:lstStyle/>
                    <a:p>
                      <a:pPr algn="ctr" fontAlgn="b"/>
                      <a:r>
                        <a:rPr lang="zh-CN" altLang="en-US" sz="2000" u="none" strike="noStrike" dirty="0">
                          <a:solidFill>
                            <a:schemeClr val="bg1"/>
                          </a:solidFill>
                          <a:effectLst/>
                        </a:rPr>
                        <a:t>工序名称</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物料类别</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物料名称</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物料量</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单位</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1255999412"/>
                  </a:ext>
                </a:extLst>
              </a:tr>
              <a:tr h="417033">
                <a:tc rowSpan="6">
                  <a:txBody>
                    <a:bodyPr/>
                    <a:lstStyle/>
                    <a:p>
                      <a:pPr algn="ctr" fontAlgn="b"/>
                      <a:r>
                        <a:rPr lang="zh-CN" altLang="en-US" sz="2000" u="none" strike="noStrike" dirty="0">
                          <a:effectLst/>
                        </a:rPr>
                        <a:t>炼钢厂</a:t>
                      </a:r>
                      <a:r>
                        <a:rPr lang="en-US" altLang="zh-CN" sz="2000" u="none" strike="noStrike" dirty="0">
                          <a:effectLst/>
                        </a:rPr>
                        <a:t>-</a:t>
                      </a:r>
                      <a:r>
                        <a:rPr lang="zh-CN" altLang="en-US" sz="2000" u="none" strike="noStrike" dirty="0">
                          <a:effectLst/>
                        </a:rPr>
                        <a:t>焙烧</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2000" u="none" strike="noStrike">
                          <a:effectLst/>
                        </a:rPr>
                        <a:t>原材料</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dirty="0">
                          <a:effectLst/>
                        </a:rPr>
                        <a:t>白云石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a:effectLst/>
                        </a:rPr>
                        <a:t>12.233</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2244766"/>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dirty="0">
                          <a:effectLst/>
                        </a:rPr>
                        <a:t>石灰石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a:effectLst/>
                        </a:rPr>
                        <a:t>625490.989</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52100367"/>
                  </a:ext>
                </a:extLst>
              </a:tr>
              <a:tr h="609836">
                <a:tc vMerge="1">
                  <a:txBody>
                    <a:bodyPr/>
                    <a:lstStyle/>
                    <a:p>
                      <a:endParaRPr lang="en-CN"/>
                    </a:p>
                  </a:txBody>
                  <a:tcPr/>
                </a:tc>
                <a:tc>
                  <a:txBody>
                    <a:bodyPr/>
                    <a:lstStyle/>
                    <a:p>
                      <a:pPr algn="ctr" fontAlgn="b"/>
                      <a:r>
                        <a:rPr lang="zh-CN" altLang="en-US" sz="2000" u="none" strike="noStrike" dirty="0">
                          <a:effectLst/>
                        </a:rPr>
                        <a:t>副产品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回收焙烧生石灰除尘粉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a:effectLst/>
                        </a:rPr>
                        <a:t>71506.555</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14645221"/>
                  </a:ext>
                </a:extLst>
              </a:tr>
              <a:tr h="417033">
                <a:tc vMerge="1">
                  <a:txBody>
                    <a:bodyPr/>
                    <a:lstStyle/>
                    <a:p>
                      <a:endParaRPr lang="en-CN"/>
                    </a:p>
                  </a:txBody>
                  <a:tcPr/>
                </a:tc>
                <a:tc rowSpan="3">
                  <a:txBody>
                    <a:bodyPr/>
                    <a:lstStyle/>
                    <a:p>
                      <a:pPr algn="ctr" fontAlgn="b"/>
                      <a:r>
                        <a:rPr lang="zh-CN" altLang="en-US" sz="2000" u="none" strike="noStrike" dirty="0">
                          <a:solidFill>
                            <a:schemeClr val="bg1"/>
                          </a:solidFill>
                          <a:effectLst/>
                        </a:rPr>
                        <a:t>产品</a:t>
                      </a:r>
                      <a:endParaRPr lang="zh-CN" altLang="en-US" sz="2000" b="0"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2000" u="none" strike="noStrike" dirty="0">
                          <a:effectLst/>
                        </a:rPr>
                        <a:t>粉状生石灰</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2000" u="none" strike="noStrike" dirty="0">
                          <a:effectLst/>
                        </a:rPr>
                        <a:t>63909.85</a:t>
                      </a:r>
                      <a:endParaRPr lang="en-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4257126784"/>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dirty="0">
                          <a:effectLst/>
                        </a:rPr>
                        <a:t>块状生石灰</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2000" u="none" strike="noStrike" dirty="0">
                          <a:effectLst/>
                        </a:rPr>
                        <a:t>224146.876</a:t>
                      </a:r>
                      <a:endParaRPr lang="en-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412730747"/>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dirty="0">
                          <a:effectLst/>
                        </a:rPr>
                        <a:t>脱硫石灰</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2000" u="none" strike="noStrike" dirty="0">
                          <a:effectLst/>
                        </a:rPr>
                        <a:t>38834.334</a:t>
                      </a:r>
                      <a:endParaRPr lang="en-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969894431"/>
                  </a:ext>
                </a:extLst>
              </a:tr>
            </a:tbl>
          </a:graphicData>
        </a:graphic>
      </p:graphicFrame>
    </p:spTree>
    <p:extLst>
      <p:ext uri="{BB962C8B-B14F-4D97-AF65-F5344CB8AC3E}">
        <p14:creationId xmlns:p14="http://schemas.microsoft.com/office/powerpoint/2010/main" val="2520115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406702" cy="502445"/>
          </a:xfrm>
        </p:spPr>
        <p:txBody>
          <a:bodyPr/>
          <a:lstStyle/>
          <a:p>
            <a:r>
              <a:rPr lang="zh-CN" altLang="en-US" dirty="0"/>
              <a:t>数据预处理</a:t>
            </a:r>
            <a:r>
              <a:rPr lang="en-US" altLang="zh-CN" dirty="0"/>
              <a:t>-</a:t>
            </a:r>
            <a:r>
              <a:rPr lang="zh-CN" altLang="en-US" dirty="0"/>
              <a:t>工序拆分</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4" name="矩形 5">
            <a:extLst>
              <a:ext uri="{FF2B5EF4-FFF2-40B4-BE49-F238E27FC236}">
                <a16:creationId xmlns:a16="http://schemas.microsoft.com/office/drawing/2014/main" id="{A2FC494A-8630-1493-6F7C-253BF4AC5AD7}"/>
              </a:ext>
            </a:extLst>
          </p:cNvPr>
          <p:cNvSpPr>
            <a:spLocks noChangeArrowheads="1"/>
          </p:cNvSpPr>
          <p:nvPr/>
        </p:nvSpPr>
        <p:spPr bwMode="auto">
          <a:xfrm>
            <a:off x="1084156" y="1324346"/>
            <a:ext cx="10013903"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按产品比例分配原材料和副产品</a:t>
            </a:r>
            <a:endParaRPr lang="zh-CN" altLang="en-US"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7" name="Table 6">
            <a:extLst>
              <a:ext uri="{FF2B5EF4-FFF2-40B4-BE49-F238E27FC236}">
                <a16:creationId xmlns:a16="http://schemas.microsoft.com/office/drawing/2014/main" id="{CD187198-A005-294E-3046-26C7DD46CDA6}"/>
              </a:ext>
            </a:extLst>
          </p:cNvPr>
          <p:cNvGraphicFramePr>
            <a:graphicFrameLocks noGrp="1"/>
          </p:cNvGraphicFramePr>
          <p:nvPr>
            <p:extLst>
              <p:ext uri="{D42A27DB-BD31-4B8C-83A1-F6EECF244321}">
                <p14:modId xmlns:p14="http://schemas.microsoft.com/office/powerpoint/2010/main" val="3718225985"/>
              </p:ext>
            </p:extLst>
          </p:nvPr>
        </p:nvGraphicFramePr>
        <p:xfrm>
          <a:off x="1084156" y="2210024"/>
          <a:ext cx="10013903" cy="3655290"/>
        </p:xfrm>
        <a:graphic>
          <a:graphicData uri="http://schemas.openxmlformats.org/drawingml/2006/table">
            <a:tbl>
              <a:tblPr>
                <a:tableStyleId>{ED083AE6-46FA-4A59-8FB0-9F97EB10719F}</a:tableStyleId>
              </a:tblPr>
              <a:tblGrid>
                <a:gridCol w="2001113">
                  <a:extLst>
                    <a:ext uri="{9D8B030D-6E8A-4147-A177-3AD203B41FA5}">
                      <a16:colId xmlns:a16="http://schemas.microsoft.com/office/drawing/2014/main" val="1800275145"/>
                    </a:ext>
                  </a:extLst>
                </a:gridCol>
                <a:gridCol w="1917734">
                  <a:extLst>
                    <a:ext uri="{9D8B030D-6E8A-4147-A177-3AD203B41FA5}">
                      <a16:colId xmlns:a16="http://schemas.microsoft.com/office/drawing/2014/main" val="3047460732"/>
                    </a:ext>
                  </a:extLst>
                </a:gridCol>
                <a:gridCol w="1088105">
                  <a:extLst>
                    <a:ext uri="{9D8B030D-6E8A-4147-A177-3AD203B41FA5}">
                      <a16:colId xmlns:a16="http://schemas.microsoft.com/office/drawing/2014/main" val="1752844365"/>
                    </a:ext>
                  </a:extLst>
                </a:gridCol>
                <a:gridCol w="2488884">
                  <a:extLst>
                    <a:ext uri="{9D8B030D-6E8A-4147-A177-3AD203B41FA5}">
                      <a16:colId xmlns:a16="http://schemas.microsoft.com/office/drawing/2014/main" val="1966125312"/>
                    </a:ext>
                  </a:extLst>
                </a:gridCol>
                <a:gridCol w="1763416">
                  <a:extLst>
                    <a:ext uri="{9D8B030D-6E8A-4147-A177-3AD203B41FA5}">
                      <a16:colId xmlns:a16="http://schemas.microsoft.com/office/drawing/2014/main" val="183234538"/>
                    </a:ext>
                  </a:extLst>
                </a:gridCol>
                <a:gridCol w="754651">
                  <a:extLst>
                    <a:ext uri="{9D8B030D-6E8A-4147-A177-3AD203B41FA5}">
                      <a16:colId xmlns:a16="http://schemas.microsoft.com/office/drawing/2014/main" val="4266658165"/>
                    </a:ext>
                  </a:extLst>
                </a:gridCol>
              </a:tblGrid>
              <a:tr h="365529">
                <a:tc>
                  <a:txBody>
                    <a:bodyPr/>
                    <a:lstStyle/>
                    <a:p>
                      <a:pPr algn="ctr" fontAlgn="b"/>
                      <a:r>
                        <a:rPr lang="zh-CN" altLang="en-US" sz="1600" u="none" strike="noStrike">
                          <a:solidFill>
                            <a:schemeClr val="bg1"/>
                          </a:solidFill>
                          <a:effectLst/>
                        </a:rPr>
                        <a:t>工序名称</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物料类别</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物料名称</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1308330508"/>
                  </a:ext>
                </a:extLst>
              </a:tr>
              <a:tr h="365529">
                <a:tc rowSpan="9">
                  <a:txBody>
                    <a:bodyPr/>
                    <a:lstStyle/>
                    <a:p>
                      <a:pPr algn="ctr" fontAlgn="b"/>
                      <a:r>
                        <a:rPr lang="zh-CN" altLang="en-US" sz="1600" u="none" strike="noStrike" dirty="0">
                          <a:effectLst/>
                        </a:rPr>
                        <a:t>炼钢厂</a:t>
                      </a:r>
                      <a:r>
                        <a:rPr lang="en-US" altLang="zh-CN" sz="1600" u="none" strike="noStrike" dirty="0">
                          <a:effectLst/>
                        </a:rPr>
                        <a:t>-</a:t>
                      </a:r>
                      <a:r>
                        <a:rPr lang="zh-CN" altLang="en-US" sz="1600" u="none" strike="noStrike" dirty="0">
                          <a:effectLst/>
                        </a:rPr>
                        <a:t>焙烧</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脱硫石灰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rowSpan="6">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a:txBody>
                    <a:bodyPr/>
                    <a:lstStyle/>
                    <a:p>
                      <a:pPr algn="ctr" fontAlgn="b"/>
                      <a:r>
                        <a:rPr lang="en-US" altLang="zh-CN" sz="1600" u="none" strike="noStrike">
                          <a:effectLst/>
                        </a:rPr>
                        <a:t>(</a:t>
                      </a:r>
                      <a:r>
                        <a:rPr lang="zh-CN" altLang="en-US" sz="1600" u="none" strike="noStrike">
                          <a:effectLst/>
                        </a:rPr>
                        <a:t>未选</a:t>
                      </a:r>
                      <a:r>
                        <a:rPr lang="en-US" altLang="zh-CN" sz="1600" u="none" strike="noStrike">
                          <a:effectLst/>
                        </a:rPr>
                        <a:t>)</a:t>
                      </a:r>
                      <a:r>
                        <a:rPr lang="zh-CN" altLang="en-US" sz="1600" u="none" strike="noStrike">
                          <a:effectLst/>
                        </a:rPr>
                        <a:t>白云石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1.467464</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21868148"/>
                  </a:ext>
                </a:extLst>
              </a:tr>
              <a:tr h="365529">
                <a:tc vMerge="1">
                  <a:txBody>
                    <a:bodyPr/>
                    <a:lstStyle/>
                    <a:p>
                      <a:endParaRPr lang="en-CN"/>
                    </a:p>
                  </a:txBody>
                  <a:tcPr/>
                </a:tc>
                <a:tc>
                  <a:txBody>
                    <a:bodyPr/>
                    <a:lstStyle/>
                    <a:p>
                      <a:pPr algn="ctr" fontAlgn="b"/>
                      <a:r>
                        <a:rPr lang="zh-CN" altLang="en-US" sz="1600" u="none" strike="noStrike" dirty="0">
                          <a:effectLst/>
                        </a:rPr>
                        <a:t>块状生石灰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9.367792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19509760"/>
                  </a:ext>
                </a:extLst>
              </a:tr>
              <a:tr h="365529">
                <a:tc vMerge="1">
                  <a:txBody>
                    <a:bodyPr/>
                    <a:lstStyle/>
                    <a:p>
                      <a:endParaRPr lang="en-CN"/>
                    </a:p>
                  </a:txBody>
                  <a:tcPr/>
                </a:tc>
                <a:tc>
                  <a:txBody>
                    <a:bodyPr/>
                    <a:lstStyle/>
                    <a:p>
                      <a:pPr algn="ctr" fontAlgn="b"/>
                      <a:r>
                        <a:rPr lang="zh-CN" altLang="en-US" sz="1600" u="none" strike="noStrike" dirty="0">
                          <a:effectLst/>
                        </a:rPr>
                        <a:t>粉状生石灰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1.397744</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45606458"/>
                  </a:ext>
                </a:extLst>
              </a:tr>
              <a:tr h="365529">
                <a:tc vMerge="1">
                  <a:txBody>
                    <a:bodyPr/>
                    <a:lstStyle/>
                    <a:p>
                      <a:endParaRPr lang="en-CN"/>
                    </a:p>
                  </a:txBody>
                  <a:tcPr/>
                </a:tc>
                <a:tc>
                  <a:txBody>
                    <a:bodyPr/>
                    <a:lstStyle/>
                    <a:p>
                      <a:pPr algn="ctr" fontAlgn="b"/>
                      <a:r>
                        <a:rPr lang="zh-CN" altLang="en-US" sz="1600" u="none" strike="noStrike" dirty="0">
                          <a:effectLst/>
                        </a:rPr>
                        <a:t>脱硫石灰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vMerge="1">
                  <a:txBody>
                    <a:bodyPr/>
                    <a:lstStyle/>
                    <a:p>
                      <a:endParaRPr lang="en-CN"/>
                    </a:p>
                  </a:txBody>
                  <a:tcPr/>
                </a:tc>
                <a:tc rowSpan="3">
                  <a:txBody>
                    <a:bodyPr/>
                    <a:lstStyle/>
                    <a:p>
                      <a:pPr algn="ctr" fontAlgn="b"/>
                      <a:r>
                        <a:rPr lang="en-US" altLang="zh-CN" sz="1600" u="none" strike="noStrike">
                          <a:effectLst/>
                        </a:rPr>
                        <a:t>(</a:t>
                      </a:r>
                      <a:r>
                        <a:rPr lang="zh-CN" altLang="en-US" sz="1600" u="none" strike="noStrike">
                          <a:effectLst/>
                        </a:rPr>
                        <a:t>未选</a:t>
                      </a:r>
                      <a:r>
                        <a:rPr lang="en-US" altLang="zh-CN" sz="1600" u="none" strike="noStrike">
                          <a:effectLst/>
                        </a:rPr>
                        <a:t>)</a:t>
                      </a:r>
                      <a:r>
                        <a:rPr lang="zh-CN" altLang="en-US" sz="1600" u="none" strike="noStrike">
                          <a:effectLst/>
                        </a:rPr>
                        <a:t>石灰石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80070.613959</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50986628"/>
                  </a:ext>
                </a:extLst>
              </a:tr>
              <a:tr h="365529">
                <a:tc vMerge="1">
                  <a:txBody>
                    <a:bodyPr/>
                    <a:lstStyle/>
                    <a:p>
                      <a:endParaRPr lang="en-CN"/>
                    </a:p>
                  </a:txBody>
                  <a:tcPr/>
                </a:tc>
                <a:tc>
                  <a:txBody>
                    <a:bodyPr/>
                    <a:lstStyle/>
                    <a:p>
                      <a:pPr algn="ctr" fontAlgn="b"/>
                      <a:r>
                        <a:rPr lang="zh-CN" altLang="en-US" sz="1600" u="none" strike="noStrike" dirty="0">
                          <a:effectLst/>
                        </a:rPr>
                        <a:t>块状生石灰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471344.983661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589347168"/>
                  </a:ext>
                </a:extLst>
              </a:tr>
              <a:tr h="365529">
                <a:tc vMerge="1">
                  <a:txBody>
                    <a:bodyPr/>
                    <a:lstStyle/>
                    <a:p>
                      <a:endParaRPr lang="en-CN"/>
                    </a:p>
                  </a:txBody>
                  <a:tcPr/>
                </a:tc>
                <a:tc>
                  <a:txBody>
                    <a:bodyPr/>
                    <a:lstStyle/>
                    <a:p>
                      <a:pPr algn="ctr" fontAlgn="b"/>
                      <a:r>
                        <a:rPr lang="zh-CN" altLang="en-US" sz="1600" u="none" strike="noStrike" dirty="0">
                          <a:effectLst/>
                        </a:rPr>
                        <a:t>粉状生石灰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74075.39138</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42200854"/>
                  </a:ext>
                </a:extLst>
              </a:tr>
              <a:tr h="365529">
                <a:tc vMerge="1">
                  <a:txBody>
                    <a:bodyPr/>
                    <a:lstStyle/>
                    <a:p>
                      <a:endParaRPr lang="en-CN"/>
                    </a:p>
                  </a:txBody>
                  <a:tcPr/>
                </a:tc>
                <a:tc>
                  <a:txBody>
                    <a:bodyPr/>
                    <a:lstStyle/>
                    <a:p>
                      <a:pPr algn="ctr" fontAlgn="b"/>
                      <a:r>
                        <a:rPr lang="zh-CN" altLang="en-US" sz="1600" u="none" strike="noStrike" dirty="0">
                          <a:effectLst/>
                        </a:rPr>
                        <a:t>粉状生石灰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rowSpan="3">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a:txBody>
                    <a:bodyPr/>
                    <a:lstStyle/>
                    <a:p>
                      <a:pPr algn="ctr" fontAlgn="b"/>
                      <a:r>
                        <a:rPr lang="zh-CN" altLang="en-US" sz="1600" u="none" strike="noStrike" dirty="0">
                          <a:effectLst/>
                        </a:rPr>
                        <a:t>回收焙烧生石灰除尘粉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8123.832194</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8312884"/>
                  </a:ext>
                </a:extLst>
              </a:tr>
              <a:tr h="365529">
                <a:tc vMerge="1">
                  <a:txBody>
                    <a:bodyPr/>
                    <a:lstStyle/>
                    <a:p>
                      <a:endParaRPr lang="en-CN"/>
                    </a:p>
                  </a:txBody>
                  <a:tcPr/>
                </a:tc>
                <a:tc>
                  <a:txBody>
                    <a:bodyPr/>
                    <a:lstStyle/>
                    <a:p>
                      <a:pPr algn="ctr" fontAlgn="b"/>
                      <a:r>
                        <a:rPr lang="zh-CN" altLang="en-US" sz="1600" u="none" strike="noStrike" dirty="0">
                          <a:effectLst/>
                        </a:rPr>
                        <a:t>脱硫石灰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9272.506876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49740182"/>
                  </a:ext>
                </a:extLst>
              </a:tr>
              <a:tr h="365529">
                <a:tc vMerge="1">
                  <a:txBody>
                    <a:bodyPr/>
                    <a:lstStyle/>
                    <a:p>
                      <a:endParaRPr lang="en-CN"/>
                    </a:p>
                  </a:txBody>
                  <a:tcPr/>
                </a:tc>
                <a:tc>
                  <a:txBody>
                    <a:bodyPr/>
                    <a:lstStyle/>
                    <a:p>
                      <a:pPr algn="ctr" fontAlgn="b"/>
                      <a:r>
                        <a:rPr lang="zh-CN" altLang="en-US" sz="1600" u="none" strike="noStrike" dirty="0">
                          <a:effectLst/>
                        </a:rPr>
                        <a:t>块状生石灰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54110.21593</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98215512"/>
                  </a:ext>
                </a:extLst>
              </a:tr>
            </a:tbl>
          </a:graphicData>
        </a:graphic>
      </p:graphicFrame>
    </p:spTree>
    <p:extLst>
      <p:ext uri="{BB962C8B-B14F-4D97-AF65-F5344CB8AC3E}">
        <p14:creationId xmlns:p14="http://schemas.microsoft.com/office/powerpoint/2010/main" val="850073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406702" cy="502445"/>
          </a:xfrm>
        </p:spPr>
        <p:txBody>
          <a:bodyPr/>
          <a:lstStyle/>
          <a:p>
            <a:r>
              <a:rPr lang="zh-CN" altLang="en-US" dirty="0"/>
              <a:t>数据预处理</a:t>
            </a:r>
            <a:r>
              <a:rPr lang="en-US" altLang="zh-CN" dirty="0"/>
              <a:t>-</a:t>
            </a:r>
            <a:r>
              <a:rPr lang="zh-CN" altLang="en-US" dirty="0"/>
              <a:t>工序拆分</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4" name="矩形 5">
            <a:extLst>
              <a:ext uri="{FF2B5EF4-FFF2-40B4-BE49-F238E27FC236}">
                <a16:creationId xmlns:a16="http://schemas.microsoft.com/office/drawing/2014/main" id="{A2FC494A-8630-1493-6F7C-253BF4AC5AD7}"/>
              </a:ext>
            </a:extLst>
          </p:cNvPr>
          <p:cNvSpPr>
            <a:spLocks noChangeArrowheads="1"/>
          </p:cNvSpPr>
          <p:nvPr/>
        </p:nvSpPr>
        <p:spPr bwMode="auto">
          <a:xfrm>
            <a:off x="1084156" y="1324346"/>
            <a:ext cx="10013903"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工序按照产品类别进行拆分为三道工序</a:t>
            </a:r>
            <a:endParaRPr lang="zh-CN" altLang="en-US"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8" name="Table 7">
            <a:extLst>
              <a:ext uri="{FF2B5EF4-FFF2-40B4-BE49-F238E27FC236}">
                <a16:creationId xmlns:a16="http://schemas.microsoft.com/office/drawing/2014/main" id="{4C7F4C7F-93DD-60F5-886C-1627A26C5EDD}"/>
              </a:ext>
            </a:extLst>
          </p:cNvPr>
          <p:cNvGraphicFramePr>
            <a:graphicFrameLocks noGrp="1"/>
          </p:cNvGraphicFramePr>
          <p:nvPr>
            <p:extLst>
              <p:ext uri="{D42A27DB-BD31-4B8C-83A1-F6EECF244321}">
                <p14:modId xmlns:p14="http://schemas.microsoft.com/office/powerpoint/2010/main" val="4126861816"/>
              </p:ext>
            </p:extLst>
          </p:nvPr>
        </p:nvGraphicFramePr>
        <p:xfrm>
          <a:off x="1084156" y="2210023"/>
          <a:ext cx="10013903" cy="3658340"/>
        </p:xfrm>
        <a:graphic>
          <a:graphicData uri="http://schemas.openxmlformats.org/drawingml/2006/table">
            <a:tbl>
              <a:tblPr>
                <a:tableStyleId>{ED083AE6-46FA-4A59-8FB0-9F97EB10719F}</a:tableStyleId>
              </a:tblPr>
              <a:tblGrid>
                <a:gridCol w="2001113">
                  <a:extLst>
                    <a:ext uri="{9D8B030D-6E8A-4147-A177-3AD203B41FA5}">
                      <a16:colId xmlns:a16="http://schemas.microsoft.com/office/drawing/2014/main" val="1574577726"/>
                    </a:ext>
                  </a:extLst>
                </a:gridCol>
                <a:gridCol w="1917734">
                  <a:extLst>
                    <a:ext uri="{9D8B030D-6E8A-4147-A177-3AD203B41FA5}">
                      <a16:colId xmlns:a16="http://schemas.microsoft.com/office/drawing/2014/main" val="2440877673"/>
                    </a:ext>
                  </a:extLst>
                </a:gridCol>
                <a:gridCol w="1088105">
                  <a:extLst>
                    <a:ext uri="{9D8B030D-6E8A-4147-A177-3AD203B41FA5}">
                      <a16:colId xmlns:a16="http://schemas.microsoft.com/office/drawing/2014/main" val="564727511"/>
                    </a:ext>
                  </a:extLst>
                </a:gridCol>
                <a:gridCol w="2488885">
                  <a:extLst>
                    <a:ext uri="{9D8B030D-6E8A-4147-A177-3AD203B41FA5}">
                      <a16:colId xmlns:a16="http://schemas.microsoft.com/office/drawing/2014/main" val="498217097"/>
                    </a:ext>
                  </a:extLst>
                </a:gridCol>
                <a:gridCol w="1367427">
                  <a:extLst>
                    <a:ext uri="{9D8B030D-6E8A-4147-A177-3AD203B41FA5}">
                      <a16:colId xmlns:a16="http://schemas.microsoft.com/office/drawing/2014/main" val="3024466407"/>
                    </a:ext>
                  </a:extLst>
                </a:gridCol>
                <a:gridCol w="1150639">
                  <a:extLst>
                    <a:ext uri="{9D8B030D-6E8A-4147-A177-3AD203B41FA5}">
                      <a16:colId xmlns:a16="http://schemas.microsoft.com/office/drawing/2014/main" val="102669828"/>
                    </a:ext>
                  </a:extLst>
                </a:gridCol>
              </a:tblGrid>
              <a:tr h="365834">
                <a:tc>
                  <a:txBody>
                    <a:bodyPr/>
                    <a:lstStyle/>
                    <a:p>
                      <a:pPr algn="ctr" fontAlgn="b"/>
                      <a:r>
                        <a:rPr lang="zh-CN" altLang="en-US" sz="1600" u="none" strike="noStrike">
                          <a:solidFill>
                            <a:schemeClr val="bg1"/>
                          </a:solidFill>
                          <a:effectLst/>
                        </a:rPr>
                        <a:t>工序名称</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产品名称</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物料类别</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物料名称</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物料量</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1355318021"/>
                  </a:ext>
                </a:extLst>
              </a:tr>
              <a:tr h="365834">
                <a:tc rowSpan="3">
                  <a:txBody>
                    <a:bodyPr/>
                    <a:lstStyle/>
                    <a:p>
                      <a:pPr algn="ctr" fontAlgn="b"/>
                      <a:r>
                        <a:rPr lang="zh-CN" altLang="en-US" sz="1600" u="none" strike="noStrike" dirty="0">
                          <a:effectLst/>
                        </a:rPr>
                        <a:t>炼钢厂</a:t>
                      </a:r>
                      <a:r>
                        <a:rPr lang="en-US" altLang="zh-CN" sz="1600" u="none" strike="noStrike" dirty="0">
                          <a:effectLst/>
                        </a:rPr>
                        <a:t>-</a:t>
                      </a:r>
                      <a:r>
                        <a:rPr lang="zh-CN" altLang="en-US" sz="1600" u="none" strike="noStrike" dirty="0">
                          <a:effectLst/>
                        </a:rPr>
                        <a:t>焙烧</a:t>
                      </a:r>
                      <a:r>
                        <a:rPr lang="en-US" altLang="zh-CN" sz="1600" u="none" strike="noStrike" dirty="0">
                          <a:effectLst/>
                        </a:rPr>
                        <a:t>-</a:t>
                      </a:r>
                      <a:r>
                        <a:rPr lang="zh-CN" altLang="en-US" sz="1600" u="none" strike="noStrike" dirty="0">
                          <a:effectLst/>
                        </a:rPr>
                        <a:t>粉状生石灰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rowSpan="3">
                  <a:txBody>
                    <a:bodyPr/>
                    <a:lstStyle/>
                    <a:p>
                      <a:pPr algn="ctr" fontAlgn="b"/>
                      <a:r>
                        <a:rPr lang="zh-CN" altLang="en-US" sz="1600" u="none" strike="noStrike" dirty="0">
                          <a:effectLst/>
                        </a:rPr>
                        <a:t>粉状生石灰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rowSpan="2">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白云石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1600" u="none" strike="noStrike">
                          <a:effectLst/>
                        </a:rPr>
                        <a:t>1.397744</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814916758"/>
                  </a:ext>
                </a:extLst>
              </a:tr>
              <a:tr h="365834">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石灰石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1600" u="none" strike="noStrike">
                          <a:effectLst/>
                        </a:rPr>
                        <a:t>74075.39138</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53935081"/>
                  </a:ext>
                </a:extLst>
              </a:tr>
              <a:tr h="36583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回收焙烧生石灰除尘粉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1600" u="none" strike="noStrike">
                          <a:effectLst/>
                        </a:rPr>
                        <a:t>8123.832194</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954337883"/>
                  </a:ext>
                </a:extLst>
              </a:tr>
              <a:tr h="365834">
                <a:tc rowSpan="3">
                  <a:txBody>
                    <a:bodyPr/>
                    <a:lstStyle/>
                    <a:p>
                      <a:pPr algn="ctr" fontAlgn="b"/>
                      <a:r>
                        <a:rPr lang="zh-CN" altLang="en-US" sz="1600" u="none" strike="noStrike" dirty="0">
                          <a:effectLst/>
                        </a:rPr>
                        <a:t>炼钢厂</a:t>
                      </a:r>
                      <a:r>
                        <a:rPr lang="en-US" altLang="zh-CN" sz="1600" u="none" strike="noStrike" dirty="0">
                          <a:effectLst/>
                        </a:rPr>
                        <a:t>-</a:t>
                      </a:r>
                      <a:r>
                        <a:rPr lang="zh-CN" altLang="en-US" sz="1600" u="none" strike="noStrike" dirty="0">
                          <a:effectLst/>
                        </a:rPr>
                        <a:t>焙烧</a:t>
                      </a:r>
                      <a:r>
                        <a:rPr lang="en-US" altLang="zh-CN" sz="1600" u="none" strike="noStrike" dirty="0">
                          <a:effectLst/>
                        </a:rPr>
                        <a:t>-</a:t>
                      </a:r>
                      <a:r>
                        <a:rPr lang="zh-CN" altLang="en-US" sz="1600" u="none" strike="noStrike" dirty="0">
                          <a:effectLst/>
                        </a:rPr>
                        <a:t>块状生石灰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rowSpan="3">
                  <a:txBody>
                    <a:bodyPr/>
                    <a:lstStyle/>
                    <a:p>
                      <a:pPr algn="ctr" fontAlgn="b"/>
                      <a:r>
                        <a:rPr lang="zh-CN" altLang="en-US" sz="1600" u="none" strike="noStrike" dirty="0">
                          <a:effectLst/>
                        </a:rPr>
                        <a:t>块状生石灰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rowSpan="2">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白云石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en-CN" sz="1600" u="none" strike="noStrike">
                          <a:effectLst/>
                        </a:rPr>
                        <a:t>9.367792</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3819710146"/>
                  </a:ext>
                </a:extLst>
              </a:tr>
              <a:tr h="365834">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石灰石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en-CN" sz="1600" u="none" strike="noStrike">
                          <a:effectLst/>
                        </a:rPr>
                        <a:t>471344.983661</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381264784"/>
                  </a:ext>
                </a:extLst>
              </a:tr>
              <a:tr h="36583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回收焙烧生石灰除尘粉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en-CN" sz="1600" u="none" strike="noStrike">
                          <a:effectLst/>
                        </a:rPr>
                        <a:t>54110.21593</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390797397"/>
                  </a:ext>
                </a:extLst>
              </a:tr>
              <a:tr h="365834">
                <a:tc rowSpan="3">
                  <a:txBody>
                    <a:bodyPr/>
                    <a:lstStyle/>
                    <a:p>
                      <a:pPr algn="ctr" fontAlgn="b"/>
                      <a:r>
                        <a:rPr lang="zh-CN" altLang="en-US" sz="1600" u="none" strike="noStrike">
                          <a:effectLst/>
                        </a:rPr>
                        <a:t>炼钢厂</a:t>
                      </a:r>
                      <a:r>
                        <a:rPr lang="en-US" altLang="zh-CN" sz="1600" u="none" strike="noStrike">
                          <a:effectLst/>
                        </a:rPr>
                        <a:t>-</a:t>
                      </a:r>
                      <a:r>
                        <a:rPr lang="zh-CN" altLang="en-US" sz="1600" u="none" strike="noStrike">
                          <a:effectLst/>
                        </a:rPr>
                        <a:t>焙烧</a:t>
                      </a:r>
                      <a:r>
                        <a:rPr lang="en-US" altLang="zh-CN" sz="1600" u="none" strike="noStrike">
                          <a:effectLst/>
                        </a:rPr>
                        <a:t>-</a:t>
                      </a:r>
                      <a:r>
                        <a:rPr lang="zh-CN" altLang="en-US" sz="1600" u="none" strike="noStrike">
                          <a:effectLst/>
                        </a:rPr>
                        <a:t>脱硫石灰</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rowSpan="3">
                  <a:txBody>
                    <a:bodyPr/>
                    <a:lstStyle/>
                    <a:p>
                      <a:pPr algn="ctr" fontAlgn="b"/>
                      <a:r>
                        <a:rPr lang="zh-CN" altLang="en-US" sz="1600" u="none" strike="noStrike" dirty="0">
                          <a:effectLst/>
                        </a:rPr>
                        <a:t>脱硫石灰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rowSpan="2">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白云石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en-CN" sz="1600" u="none" strike="noStrike">
                          <a:effectLst/>
                        </a:rPr>
                        <a:t>1.467464</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3122453310"/>
                  </a:ext>
                </a:extLst>
              </a:tr>
              <a:tr h="365834">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石灰石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en-CN" sz="1600" u="none" strike="noStrike">
                          <a:effectLst/>
                        </a:rPr>
                        <a:t>80070.613959</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39443252"/>
                  </a:ext>
                </a:extLst>
              </a:tr>
              <a:tr h="36583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回收焙烧生石灰除尘粉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en-CN" sz="1600" u="none" strike="noStrike">
                          <a:effectLst/>
                        </a:rPr>
                        <a:t>9272.506876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696636783"/>
                  </a:ext>
                </a:extLst>
              </a:tr>
            </a:tbl>
          </a:graphicData>
        </a:graphic>
      </p:graphicFrame>
    </p:spTree>
    <p:extLst>
      <p:ext uri="{BB962C8B-B14F-4D97-AF65-F5344CB8AC3E}">
        <p14:creationId xmlns:p14="http://schemas.microsoft.com/office/powerpoint/2010/main" val="4080927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748142" cy="502445"/>
          </a:xfrm>
        </p:spPr>
        <p:txBody>
          <a:bodyPr/>
          <a:lstStyle/>
          <a:p>
            <a:r>
              <a:rPr lang="zh-CN" altLang="en-US" dirty="0"/>
              <a:t>数据预处理</a:t>
            </a:r>
            <a:r>
              <a:rPr lang="en-US" altLang="zh-CN" dirty="0"/>
              <a:t>-</a:t>
            </a:r>
            <a:r>
              <a:rPr lang="zh-CN" altLang="en-US" dirty="0"/>
              <a:t>单位标准化</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13" name="矩形 5">
            <a:extLst>
              <a:ext uri="{FF2B5EF4-FFF2-40B4-BE49-F238E27FC236}">
                <a16:creationId xmlns:a16="http://schemas.microsoft.com/office/drawing/2014/main" id="{9B0CB9A7-FE1F-A843-1C09-66615557CD86}"/>
              </a:ext>
            </a:extLst>
          </p:cNvPr>
          <p:cNvSpPr>
            <a:spLocks noChangeArrowheads="1"/>
          </p:cNvSpPr>
          <p:nvPr/>
        </p:nvSpPr>
        <p:spPr bwMode="auto">
          <a:xfrm>
            <a:off x="1084157" y="3749681"/>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14" name="矩形 5">
            <a:extLst>
              <a:ext uri="{FF2B5EF4-FFF2-40B4-BE49-F238E27FC236}">
                <a16:creationId xmlns:a16="http://schemas.microsoft.com/office/drawing/2014/main" id="{FEFE8AAE-ACCB-7632-8DC6-650C7B6B5E52}"/>
              </a:ext>
            </a:extLst>
          </p:cNvPr>
          <p:cNvSpPr>
            <a:spLocks noChangeArrowheads="1"/>
          </p:cNvSpPr>
          <p:nvPr/>
        </p:nvSpPr>
        <p:spPr bwMode="auto">
          <a:xfrm>
            <a:off x="1084157" y="1534266"/>
            <a:ext cx="9925776" cy="282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单位标准化：</a:t>
            </a:r>
            <a:r>
              <a:rPr lang="zh-CN" altLang="en-US" sz="2400" dirty="0">
                <a:solidFill>
                  <a:schemeClr val="accent4"/>
                </a:solidFill>
                <a:latin typeface="微软雅黑" panose="020B0503020204020204" pitchFamily="34" charset="-122"/>
                <a:ea typeface="微软雅黑" panose="020B0503020204020204" pitchFamily="34" charset="-122"/>
              </a:rPr>
              <a:t>将不同量级的物料单位换算为</a:t>
            </a:r>
            <a:r>
              <a:rPr lang="zh-CN" altLang="en-US" sz="2400" dirty="0">
                <a:solidFill>
                  <a:srgbClr val="C00000"/>
                </a:solidFill>
                <a:latin typeface="微软雅黑" panose="020B0503020204020204" pitchFamily="34" charset="-122"/>
                <a:ea typeface="微软雅黑" panose="020B0503020204020204" pitchFamily="34" charset="-122"/>
              </a:rPr>
              <a:t>标准单位</a:t>
            </a:r>
            <a:r>
              <a:rPr lang="zh-CN" altLang="en-US" sz="2400" dirty="0">
                <a:solidFill>
                  <a:schemeClr val="accent4"/>
                </a:solidFill>
                <a:latin typeface="微软雅黑" panose="020B0503020204020204" pitchFamily="34" charset="-122"/>
                <a:ea typeface="微软雅黑" panose="020B0503020204020204" pitchFamily="34" charset="-122"/>
              </a:rPr>
              <a:t>（千克、立方米、千瓦时等）</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吨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1000</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千克</a:t>
            </a:r>
            <a:endPar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endParaRPr>
          </a:p>
          <a:p>
            <a:pPr marL="342900" indent="-342900" fontAlgn="base">
              <a:lnSpc>
                <a:spcPct val="150000"/>
              </a:lnSpc>
              <a:spcBef>
                <a:spcPct val="0"/>
              </a:spcBef>
              <a:spcAft>
                <a:spcPct val="0"/>
              </a:spcAft>
              <a:buFont typeface="Arial" panose="020B0604020202020204" pitchFamily="34" charset="0"/>
              <a:buChar char="•"/>
            </a:pP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1</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万度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10000</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千瓦时</a:t>
            </a:r>
            <a:endPar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endParaRPr>
          </a:p>
          <a:p>
            <a:pPr marL="342900" indent="-342900" fontAlgn="base">
              <a:lnSpc>
                <a:spcPct val="150000"/>
              </a:lnSpc>
              <a:spcBef>
                <a:spcPct val="0"/>
              </a:spcBef>
              <a:spcAft>
                <a:spcPct val="0"/>
              </a:spcAft>
              <a:buFont typeface="Arial" panose="020B0604020202020204" pitchFamily="34" charset="0"/>
              <a:buChar char="•"/>
            </a:pP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1</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千立方米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1000</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立方米</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075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748142" cy="502445"/>
          </a:xfrm>
        </p:spPr>
        <p:txBody>
          <a:bodyPr/>
          <a:lstStyle/>
          <a:p>
            <a:r>
              <a:rPr lang="zh-CN" altLang="en-US" dirty="0"/>
              <a:t>数据预处理</a:t>
            </a:r>
            <a:r>
              <a:rPr lang="en-US" altLang="zh-CN" dirty="0"/>
              <a:t>-</a:t>
            </a:r>
            <a:r>
              <a:rPr lang="zh-CN" altLang="en-US" dirty="0"/>
              <a:t>单位标准化</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示例数据清单：梅山基地</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热轧厂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精整</a:t>
            </a:r>
            <a:r>
              <a:rPr lang="en-US" altLang="zh-CN" sz="2400" b="1" dirty="0">
                <a:solidFill>
                  <a:schemeClr val="accent4"/>
                </a:solidFill>
                <a:latin typeface="微软雅黑" panose="020B0503020204020204" pitchFamily="34" charset="-122"/>
                <a:ea typeface="微软雅黑" panose="020B0503020204020204" pitchFamily="34" charset="-122"/>
              </a:rPr>
              <a:t>-1422</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10" name="Table 9">
            <a:extLst>
              <a:ext uri="{FF2B5EF4-FFF2-40B4-BE49-F238E27FC236}">
                <a16:creationId xmlns:a16="http://schemas.microsoft.com/office/drawing/2014/main" id="{02DAAAC8-3AD3-98CE-95A8-D8259EF8EFCF}"/>
              </a:ext>
            </a:extLst>
          </p:cNvPr>
          <p:cNvGraphicFramePr>
            <a:graphicFrameLocks noGrp="1"/>
          </p:cNvGraphicFramePr>
          <p:nvPr>
            <p:extLst>
              <p:ext uri="{D42A27DB-BD31-4B8C-83A1-F6EECF244321}">
                <p14:modId xmlns:p14="http://schemas.microsoft.com/office/powerpoint/2010/main" val="1277089937"/>
              </p:ext>
            </p:extLst>
          </p:nvPr>
        </p:nvGraphicFramePr>
        <p:xfrm>
          <a:off x="1133112" y="2210024"/>
          <a:ext cx="9925776" cy="3804250"/>
        </p:xfrm>
        <a:graphic>
          <a:graphicData uri="http://schemas.openxmlformats.org/drawingml/2006/table">
            <a:tbl>
              <a:tblPr>
                <a:tableStyleId>{ED083AE6-46FA-4A59-8FB0-9F97EB10719F}</a:tableStyleId>
              </a:tblPr>
              <a:tblGrid>
                <a:gridCol w="1867649">
                  <a:extLst>
                    <a:ext uri="{9D8B030D-6E8A-4147-A177-3AD203B41FA5}">
                      <a16:colId xmlns:a16="http://schemas.microsoft.com/office/drawing/2014/main" val="4041508871"/>
                    </a:ext>
                  </a:extLst>
                </a:gridCol>
                <a:gridCol w="1680884">
                  <a:extLst>
                    <a:ext uri="{9D8B030D-6E8A-4147-A177-3AD203B41FA5}">
                      <a16:colId xmlns:a16="http://schemas.microsoft.com/office/drawing/2014/main" val="1823842505"/>
                    </a:ext>
                  </a:extLst>
                </a:gridCol>
                <a:gridCol w="1015534">
                  <a:extLst>
                    <a:ext uri="{9D8B030D-6E8A-4147-A177-3AD203B41FA5}">
                      <a16:colId xmlns:a16="http://schemas.microsoft.com/office/drawing/2014/main" val="2777892542"/>
                    </a:ext>
                  </a:extLst>
                </a:gridCol>
                <a:gridCol w="1369610">
                  <a:extLst>
                    <a:ext uri="{9D8B030D-6E8A-4147-A177-3AD203B41FA5}">
                      <a16:colId xmlns:a16="http://schemas.microsoft.com/office/drawing/2014/main" val="96547874"/>
                    </a:ext>
                  </a:extLst>
                </a:gridCol>
                <a:gridCol w="1961031">
                  <a:extLst>
                    <a:ext uri="{9D8B030D-6E8A-4147-A177-3AD203B41FA5}">
                      <a16:colId xmlns:a16="http://schemas.microsoft.com/office/drawing/2014/main" val="22626758"/>
                    </a:ext>
                  </a:extLst>
                </a:gridCol>
                <a:gridCol w="1015534">
                  <a:extLst>
                    <a:ext uri="{9D8B030D-6E8A-4147-A177-3AD203B41FA5}">
                      <a16:colId xmlns:a16="http://schemas.microsoft.com/office/drawing/2014/main" val="3089725211"/>
                    </a:ext>
                  </a:extLst>
                </a:gridCol>
                <a:gridCol w="1015534">
                  <a:extLst>
                    <a:ext uri="{9D8B030D-6E8A-4147-A177-3AD203B41FA5}">
                      <a16:colId xmlns:a16="http://schemas.microsoft.com/office/drawing/2014/main" val="3386360508"/>
                    </a:ext>
                  </a:extLst>
                </a:gridCol>
              </a:tblGrid>
              <a:tr h="380425">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物料种类</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物料类别</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4102477587"/>
                  </a:ext>
                </a:extLst>
              </a:tr>
              <a:tr h="380425">
                <a:tc rowSpan="9">
                  <a:txBody>
                    <a:bodyPr/>
                    <a:lstStyle/>
                    <a:p>
                      <a:pPr algn="ctr" fontAlgn="ctr"/>
                      <a:r>
                        <a:rPr lang="zh-CN" altLang="en-US" sz="1600" u="none" strike="noStrike" dirty="0">
                          <a:effectLst/>
                        </a:rPr>
                        <a:t>热轧厂</a:t>
                      </a:r>
                      <a:r>
                        <a:rPr lang="en-US" altLang="zh-CN" sz="1600" u="none" strike="noStrike" dirty="0">
                          <a:effectLst/>
                        </a:rPr>
                        <a:t>-</a:t>
                      </a:r>
                      <a:r>
                        <a:rPr lang="zh-CN" altLang="en-US" sz="1600" u="none" strike="noStrike" dirty="0">
                          <a:effectLst/>
                        </a:rPr>
                        <a:t>精整</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9">
                  <a:txBody>
                    <a:bodyPr/>
                    <a:lstStyle/>
                    <a:p>
                      <a:pPr algn="ctr" fontAlgn="ctr"/>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4">
                  <a:txBody>
                    <a:bodyPr/>
                    <a:lstStyle/>
                    <a:p>
                      <a:pPr algn="ctr" fontAlgn="ctr"/>
                      <a:r>
                        <a:rPr lang="zh-CN" altLang="en-US" sz="1600" u="none" strike="noStrike" dirty="0">
                          <a:effectLst/>
                        </a:rPr>
                        <a:t>投入</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73635406"/>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dirty="0"/>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36800.501</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58627133"/>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1956.326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09930268"/>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能源</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353.18</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万度</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40241194"/>
                  </a:ext>
                </a:extLst>
              </a:tr>
              <a:tr h="380425">
                <a:tc vMerge="1">
                  <a:txBody>
                    <a:bodyPr/>
                    <a:lstStyle/>
                    <a:p>
                      <a:endParaRPr lang="en-CN"/>
                    </a:p>
                  </a:txBody>
                  <a:tcPr/>
                </a:tc>
                <a:tc vMerge="1">
                  <a:txBody>
                    <a:bodyPr/>
                    <a:lstStyle/>
                    <a:p>
                      <a:endParaRPr lang="en-CN"/>
                    </a:p>
                  </a:txBody>
                  <a:tcPr/>
                </a:tc>
                <a:tc rowSpan="5">
                  <a:txBody>
                    <a:bodyPr/>
                    <a:lstStyle/>
                    <a:p>
                      <a:pPr algn="ctr" fontAlgn="ctr"/>
                      <a:r>
                        <a:rPr lang="zh-CN" altLang="en-US" sz="1600" u="none" strike="noStrike">
                          <a:effectLst/>
                        </a:rPr>
                        <a:t>产出</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448771.846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40503854"/>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副产品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748.2</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3583962"/>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固废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gridSpan="3">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hMerge="1">
                  <a:txBody>
                    <a:bodyPr/>
                    <a:lstStyle/>
                    <a:p>
                      <a:endParaRPr lang="en-CN"/>
                    </a:p>
                  </a:txBody>
                  <a:tcPr/>
                </a:tc>
                <a:tc rowSpan="3" hMerge="1">
                  <a:txBody>
                    <a:bodyPr/>
                    <a:lstStyle/>
                    <a:p>
                      <a:endParaRPr lang="en-CN"/>
                    </a:p>
                  </a:txBody>
                  <a:tcPr/>
                </a:tc>
                <a:extLst>
                  <a:ext uri="{0D108BD9-81ED-4DB2-BD59-A6C34878D82A}">
                    <a16:rowId xmlns:a16="http://schemas.microsoft.com/office/drawing/2014/main" val="3033414095"/>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水体排放</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987873921"/>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大气排放</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16253336"/>
                  </a:ext>
                </a:extLst>
              </a:tr>
            </a:tbl>
          </a:graphicData>
        </a:graphic>
      </p:graphicFrame>
    </p:spTree>
    <p:extLst>
      <p:ext uri="{BB962C8B-B14F-4D97-AF65-F5344CB8AC3E}">
        <p14:creationId xmlns:p14="http://schemas.microsoft.com/office/powerpoint/2010/main" val="4018178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748142" cy="502445"/>
          </a:xfrm>
        </p:spPr>
        <p:txBody>
          <a:bodyPr/>
          <a:lstStyle/>
          <a:p>
            <a:r>
              <a:rPr lang="zh-CN" altLang="en-US" dirty="0"/>
              <a:t>数据预处理</a:t>
            </a:r>
            <a:r>
              <a:rPr lang="en-US" altLang="zh-CN" dirty="0"/>
              <a:t>-</a:t>
            </a:r>
            <a:r>
              <a:rPr lang="zh-CN" altLang="en-US" dirty="0"/>
              <a:t>单位标准化</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单位换算：</a:t>
            </a:r>
            <a:r>
              <a:rPr lang="zh-CN" altLang="en-US" sz="2400" dirty="0">
                <a:solidFill>
                  <a:schemeClr val="accent4"/>
                </a:solidFill>
                <a:latin typeface="微软雅黑" panose="020B0503020204020204" pitchFamily="34" charset="-122"/>
                <a:ea typeface="微软雅黑" panose="020B0503020204020204" pitchFamily="34" charset="-122"/>
              </a:rPr>
              <a:t>万度、吨</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10" name="Table 9">
            <a:extLst>
              <a:ext uri="{FF2B5EF4-FFF2-40B4-BE49-F238E27FC236}">
                <a16:creationId xmlns:a16="http://schemas.microsoft.com/office/drawing/2014/main" id="{02DAAAC8-3AD3-98CE-95A8-D8259EF8EFCF}"/>
              </a:ext>
            </a:extLst>
          </p:cNvPr>
          <p:cNvGraphicFramePr>
            <a:graphicFrameLocks noGrp="1"/>
          </p:cNvGraphicFramePr>
          <p:nvPr>
            <p:extLst>
              <p:ext uri="{D42A27DB-BD31-4B8C-83A1-F6EECF244321}">
                <p14:modId xmlns:p14="http://schemas.microsoft.com/office/powerpoint/2010/main" val="1672653835"/>
              </p:ext>
            </p:extLst>
          </p:nvPr>
        </p:nvGraphicFramePr>
        <p:xfrm>
          <a:off x="1133112" y="2210024"/>
          <a:ext cx="9925776" cy="3804250"/>
        </p:xfrm>
        <a:graphic>
          <a:graphicData uri="http://schemas.openxmlformats.org/drawingml/2006/table">
            <a:tbl>
              <a:tblPr>
                <a:tableStyleId>{ED083AE6-46FA-4A59-8FB0-9F97EB10719F}</a:tableStyleId>
              </a:tblPr>
              <a:tblGrid>
                <a:gridCol w="1867649">
                  <a:extLst>
                    <a:ext uri="{9D8B030D-6E8A-4147-A177-3AD203B41FA5}">
                      <a16:colId xmlns:a16="http://schemas.microsoft.com/office/drawing/2014/main" val="4041508871"/>
                    </a:ext>
                  </a:extLst>
                </a:gridCol>
                <a:gridCol w="1680884">
                  <a:extLst>
                    <a:ext uri="{9D8B030D-6E8A-4147-A177-3AD203B41FA5}">
                      <a16:colId xmlns:a16="http://schemas.microsoft.com/office/drawing/2014/main" val="1823842505"/>
                    </a:ext>
                  </a:extLst>
                </a:gridCol>
                <a:gridCol w="1015534">
                  <a:extLst>
                    <a:ext uri="{9D8B030D-6E8A-4147-A177-3AD203B41FA5}">
                      <a16:colId xmlns:a16="http://schemas.microsoft.com/office/drawing/2014/main" val="2777892542"/>
                    </a:ext>
                  </a:extLst>
                </a:gridCol>
                <a:gridCol w="1369610">
                  <a:extLst>
                    <a:ext uri="{9D8B030D-6E8A-4147-A177-3AD203B41FA5}">
                      <a16:colId xmlns:a16="http://schemas.microsoft.com/office/drawing/2014/main" val="96547874"/>
                    </a:ext>
                  </a:extLst>
                </a:gridCol>
                <a:gridCol w="1961031">
                  <a:extLst>
                    <a:ext uri="{9D8B030D-6E8A-4147-A177-3AD203B41FA5}">
                      <a16:colId xmlns:a16="http://schemas.microsoft.com/office/drawing/2014/main" val="22626758"/>
                    </a:ext>
                  </a:extLst>
                </a:gridCol>
                <a:gridCol w="1015534">
                  <a:extLst>
                    <a:ext uri="{9D8B030D-6E8A-4147-A177-3AD203B41FA5}">
                      <a16:colId xmlns:a16="http://schemas.microsoft.com/office/drawing/2014/main" val="3089725211"/>
                    </a:ext>
                  </a:extLst>
                </a:gridCol>
                <a:gridCol w="1015534">
                  <a:extLst>
                    <a:ext uri="{9D8B030D-6E8A-4147-A177-3AD203B41FA5}">
                      <a16:colId xmlns:a16="http://schemas.microsoft.com/office/drawing/2014/main" val="3386360508"/>
                    </a:ext>
                  </a:extLst>
                </a:gridCol>
              </a:tblGrid>
              <a:tr h="380425">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物料种类</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物料类别</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extLst>
                  <a:ext uri="{0D108BD9-81ED-4DB2-BD59-A6C34878D82A}">
                    <a16:rowId xmlns:a16="http://schemas.microsoft.com/office/drawing/2014/main" val="4102477587"/>
                  </a:ext>
                </a:extLst>
              </a:tr>
              <a:tr h="380425">
                <a:tc rowSpan="9">
                  <a:txBody>
                    <a:bodyPr/>
                    <a:lstStyle/>
                    <a:p>
                      <a:pPr algn="ctr" fontAlgn="ctr"/>
                      <a:r>
                        <a:rPr lang="zh-CN" altLang="en-US" sz="1600" u="none" strike="noStrike" dirty="0">
                          <a:effectLst/>
                        </a:rPr>
                        <a:t>热轧厂</a:t>
                      </a:r>
                      <a:r>
                        <a:rPr lang="en-US" altLang="zh-CN" sz="1600" u="none" strike="noStrike" dirty="0">
                          <a:effectLst/>
                        </a:rPr>
                        <a:t>-</a:t>
                      </a:r>
                      <a:r>
                        <a:rPr lang="zh-CN" altLang="en-US" sz="1600" u="none" strike="noStrike" dirty="0">
                          <a:effectLst/>
                        </a:rPr>
                        <a:t>精整</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9">
                  <a:txBody>
                    <a:bodyPr/>
                    <a:lstStyle/>
                    <a:p>
                      <a:pPr algn="ctr" fontAlgn="ctr"/>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4">
                  <a:txBody>
                    <a:bodyPr/>
                    <a:lstStyle/>
                    <a:p>
                      <a:pPr algn="ctr" fontAlgn="ctr"/>
                      <a:r>
                        <a:rPr lang="zh-CN" altLang="en-US" sz="1600" u="none" strike="noStrike" dirty="0">
                          <a:effectLst/>
                        </a:rPr>
                        <a:t>投入</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3273635406"/>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dirty="0"/>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36800.501</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758627133"/>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1956.326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09930268"/>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能源</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万度</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4240241194"/>
                  </a:ext>
                </a:extLst>
              </a:tr>
              <a:tr h="380425">
                <a:tc vMerge="1">
                  <a:txBody>
                    <a:bodyPr/>
                    <a:lstStyle/>
                    <a:p>
                      <a:endParaRPr lang="en-CN"/>
                    </a:p>
                  </a:txBody>
                  <a:tcPr/>
                </a:tc>
                <a:tc vMerge="1">
                  <a:txBody>
                    <a:bodyPr/>
                    <a:lstStyle/>
                    <a:p>
                      <a:endParaRPr lang="en-CN"/>
                    </a:p>
                  </a:txBody>
                  <a:tcPr/>
                </a:tc>
                <a:tc rowSpan="5">
                  <a:txBody>
                    <a:bodyPr/>
                    <a:lstStyle/>
                    <a:p>
                      <a:pPr algn="ctr" fontAlgn="ctr"/>
                      <a:r>
                        <a:rPr lang="zh-CN" altLang="en-US" sz="1600" u="none" strike="noStrike">
                          <a:effectLst/>
                        </a:rPr>
                        <a:t>产出</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740503854"/>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副产品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748.2</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323583962"/>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固废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gridSpan="3">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hMerge="1">
                  <a:txBody>
                    <a:bodyPr/>
                    <a:lstStyle/>
                    <a:p>
                      <a:endParaRPr lang="en-CN"/>
                    </a:p>
                  </a:txBody>
                  <a:tcPr/>
                </a:tc>
                <a:tc rowSpan="3" hMerge="1">
                  <a:txBody>
                    <a:bodyPr/>
                    <a:lstStyle/>
                    <a:p>
                      <a:endParaRPr lang="en-CN"/>
                    </a:p>
                  </a:txBody>
                  <a:tcPr/>
                </a:tc>
                <a:extLst>
                  <a:ext uri="{0D108BD9-81ED-4DB2-BD59-A6C34878D82A}">
                    <a16:rowId xmlns:a16="http://schemas.microsoft.com/office/drawing/2014/main" val="3033414095"/>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水体排放</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987873921"/>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大气排放</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16253336"/>
                  </a:ext>
                </a:extLst>
              </a:tr>
            </a:tbl>
          </a:graphicData>
        </a:graphic>
      </p:graphicFrame>
    </p:spTree>
    <p:extLst>
      <p:ext uri="{BB962C8B-B14F-4D97-AF65-F5344CB8AC3E}">
        <p14:creationId xmlns:p14="http://schemas.microsoft.com/office/powerpoint/2010/main" val="2188441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748142" cy="502445"/>
          </a:xfrm>
        </p:spPr>
        <p:txBody>
          <a:bodyPr/>
          <a:lstStyle/>
          <a:p>
            <a:r>
              <a:rPr lang="zh-CN" altLang="en-US" dirty="0"/>
              <a:t>数据预处理</a:t>
            </a:r>
            <a:r>
              <a:rPr lang="en-US" altLang="zh-CN" dirty="0"/>
              <a:t>-</a:t>
            </a:r>
            <a:r>
              <a:rPr lang="zh-CN" altLang="en-US" dirty="0"/>
              <a:t>单位标准化</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单位换算：</a:t>
            </a:r>
            <a:r>
              <a:rPr lang="zh-CN" altLang="en-US" sz="2400" dirty="0">
                <a:solidFill>
                  <a:schemeClr val="accent4"/>
                </a:solidFill>
                <a:latin typeface="微软雅黑" panose="020B0503020204020204" pitchFamily="34" charset="-122"/>
                <a:ea typeface="微软雅黑" panose="020B0503020204020204" pitchFamily="34" charset="-122"/>
              </a:rPr>
              <a:t>千瓦时、千克</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10" name="Table 9">
            <a:extLst>
              <a:ext uri="{FF2B5EF4-FFF2-40B4-BE49-F238E27FC236}">
                <a16:creationId xmlns:a16="http://schemas.microsoft.com/office/drawing/2014/main" id="{02DAAAC8-3AD3-98CE-95A8-D8259EF8EFCF}"/>
              </a:ext>
            </a:extLst>
          </p:cNvPr>
          <p:cNvGraphicFramePr>
            <a:graphicFrameLocks noGrp="1"/>
          </p:cNvGraphicFramePr>
          <p:nvPr>
            <p:extLst>
              <p:ext uri="{D42A27DB-BD31-4B8C-83A1-F6EECF244321}">
                <p14:modId xmlns:p14="http://schemas.microsoft.com/office/powerpoint/2010/main" val="3465056862"/>
              </p:ext>
            </p:extLst>
          </p:nvPr>
        </p:nvGraphicFramePr>
        <p:xfrm>
          <a:off x="1133112" y="2210024"/>
          <a:ext cx="9925776" cy="3804250"/>
        </p:xfrm>
        <a:graphic>
          <a:graphicData uri="http://schemas.openxmlformats.org/drawingml/2006/table">
            <a:tbl>
              <a:tblPr>
                <a:tableStyleId>{ED083AE6-46FA-4A59-8FB0-9F97EB10719F}</a:tableStyleId>
              </a:tblPr>
              <a:tblGrid>
                <a:gridCol w="1867649">
                  <a:extLst>
                    <a:ext uri="{9D8B030D-6E8A-4147-A177-3AD203B41FA5}">
                      <a16:colId xmlns:a16="http://schemas.microsoft.com/office/drawing/2014/main" val="4041508871"/>
                    </a:ext>
                  </a:extLst>
                </a:gridCol>
                <a:gridCol w="1680884">
                  <a:extLst>
                    <a:ext uri="{9D8B030D-6E8A-4147-A177-3AD203B41FA5}">
                      <a16:colId xmlns:a16="http://schemas.microsoft.com/office/drawing/2014/main" val="1823842505"/>
                    </a:ext>
                  </a:extLst>
                </a:gridCol>
                <a:gridCol w="1015534">
                  <a:extLst>
                    <a:ext uri="{9D8B030D-6E8A-4147-A177-3AD203B41FA5}">
                      <a16:colId xmlns:a16="http://schemas.microsoft.com/office/drawing/2014/main" val="2777892542"/>
                    </a:ext>
                  </a:extLst>
                </a:gridCol>
                <a:gridCol w="1369610">
                  <a:extLst>
                    <a:ext uri="{9D8B030D-6E8A-4147-A177-3AD203B41FA5}">
                      <a16:colId xmlns:a16="http://schemas.microsoft.com/office/drawing/2014/main" val="96547874"/>
                    </a:ext>
                  </a:extLst>
                </a:gridCol>
                <a:gridCol w="1961031">
                  <a:extLst>
                    <a:ext uri="{9D8B030D-6E8A-4147-A177-3AD203B41FA5}">
                      <a16:colId xmlns:a16="http://schemas.microsoft.com/office/drawing/2014/main" val="22626758"/>
                    </a:ext>
                  </a:extLst>
                </a:gridCol>
                <a:gridCol w="1015534">
                  <a:extLst>
                    <a:ext uri="{9D8B030D-6E8A-4147-A177-3AD203B41FA5}">
                      <a16:colId xmlns:a16="http://schemas.microsoft.com/office/drawing/2014/main" val="3089725211"/>
                    </a:ext>
                  </a:extLst>
                </a:gridCol>
                <a:gridCol w="1015534">
                  <a:extLst>
                    <a:ext uri="{9D8B030D-6E8A-4147-A177-3AD203B41FA5}">
                      <a16:colId xmlns:a16="http://schemas.microsoft.com/office/drawing/2014/main" val="3386360508"/>
                    </a:ext>
                  </a:extLst>
                </a:gridCol>
              </a:tblGrid>
              <a:tr h="380425">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物料种类</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物料类别</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extLst>
                  <a:ext uri="{0D108BD9-81ED-4DB2-BD59-A6C34878D82A}">
                    <a16:rowId xmlns:a16="http://schemas.microsoft.com/office/drawing/2014/main" val="4102477587"/>
                  </a:ext>
                </a:extLst>
              </a:tr>
              <a:tr h="380425">
                <a:tc rowSpan="9">
                  <a:txBody>
                    <a:bodyPr/>
                    <a:lstStyle/>
                    <a:p>
                      <a:pPr algn="ctr" fontAlgn="ctr"/>
                      <a:r>
                        <a:rPr lang="zh-CN" altLang="en-US" sz="1600" u="none" strike="noStrike" dirty="0">
                          <a:effectLst/>
                        </a:rPr>
                        <a:t>热轧厂</a:t>
                      </a:r>
                      <a:r>
                        <a:rPr lang="en-US" altLang="zh-CN" sz="1600" u="none" strike="noStrike" dirty="0">
                          <a:effectLst/>
                        </a:rPr>
                        <a:t>-</a:t>
                      </a:r>
                      <a:r>
                        <a:rPr lang="zh-CN" altLang="en-US" sz="1600" u="none" strike="noStrike" dirty="0">
                          <a:effectLst/>
                        </a:rPr>
                        <a:t>精整</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9">
                  <a:txBody>
                    <a:bodyPr/>
                    <a:lstStyle/>
                    <a:p>
                      <a:pPr algn="ctr" fontAlgn="ctr"/>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4">
                  <a:txBody>
                    <a:bodyPr/>
                    <a:lstStyle/>
                    <a:p>
                      <a:pPr algn="ctr" fontAlgn="ctr"/>
                      <a:r>
                        <a:rPr lang="zh-CN" altLang="en-US" sz="1600" u="none" strike="noStrike" dirty="0">
                          <a:effectLst/>
                        </a:rPr>
                        <a:t>投入</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273635406"/>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dirty="0"/>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758627133"/>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1956.326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09930268"/>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能源</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a:t>
                      </a:r>
                      <a:r>
                        <a:rPr lang="en-US" altLang="zh-CN" sz="1600" u="none" strike="noStrike" dirty="0">
                          <a:effectLst/>
                        </a:rPr>
                        <a:t>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千瓦时</a:t>
                      </a:r>
                    </a:p>
                  </a:txBody>
                  <a:tcPr marL="9525" marR="9525" marT="9525" marB="0" anchor="ctr">
                    <a:solidFill>
                      <a:schemeClr val="accent1">
                        <a:lumMod val="40000"/>
                        <a:lumOff val="60000"/>
                      </a:schemeClr>
                    </a:solidFill>
                  </a:tcPr>
                </a:tc>
                <a:extLst>
                  <a:ext uri="{0D108BD9-81ED-4DB2-BD59-A6C34878D82A}">
                    <a16:rowId xmlns:a16="http://schemas.microsoft.com/office/drawing/2014/main" val="4240241194"/>
                  </a:ext>
                </a:extLst>
              </a:tr>
              <a:tr h="380425">
                <a:tc vMerge="1">
                  <a:txBody>
                    <a:bodyPr/>
                    <a:lstStyle/>
                    <a:p>
                      <a:endParaRPr lang="en-CN"/>
                    </a:p>
                  </a:txBody>
                  <a:tcPr/>
                </a:tc>
                <a:tc vMerge="1">
                  <a:txBody>
                    <a:bodyPr/>
                    <a:lstStyle/>
                    <a:p>
                      <a:endParaRPr lang="en-CN"/>
                    </a:p>
                  </a:txBody>
                  <a:tcPr/>
                </a:tc>
                <a:tc rowSpan="5">
                  <a:txBody>
                    <a:bodyPr/>
                    <a:lstStyle/>
                    <a:p>
                      <a:pPr algn="ctr" fontAlgn="ctr"/>
                      <a:r>
                        <a:rPr lang="zh-CN" altLang="en-US" sz="1600" u="none" strike="noStrike">
                          <a:effectLst/>
                        </a:rPr>
                        <a:t>产出</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740503854"/>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副产品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a:t>
                      </a:r>
                      <a:r>
                        <a:rPr lang="en-US" altLang="zh-CN" sz="1600" u="none" strike="noStrike" dirty="0">
                          <a:effectLst/>
                        </a:rPr>
                        <a:t>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23583962"/>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固废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gridSpan="3">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hMerge="1">
                  <a:txBody>
                    <a:bodyPr/>
                    <a:lstStyle/>
                    <a:p>
                      <a:endParaRPr lang="en-CN"/>
                    </a:p>
                  </a:txBody>
                  <a:tcPr/>
                </a:tc>
                <a:tc rowSpan="3" hMerge="1">
                  <a:txBody>
                    <a:bodyPr/>
                    <a:lstStyle/>
                    <a:p>
                      <a:endParaRPr lang="en-CN"/>
                    </a:p>
                  </a:txBody>
                  <a:tcPr/>
                </a:tc>
                <a:extLst>
                  <a:ext uri="{0D108BD9-81ED-4DB2-BD59-A6C34878D82A}">
                    <a16:rowId xmlns:a16="http://schemas.microsoft.com/office/drawing/2014/main" val="3033414095"/>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水体排放</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987873921"/>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大气排放</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16253336"/>
                  </a:ext>
                </a:extLst>
              </a:tr>
            </a:tbl>
          </a:graphicData>
        </a:graphic>
      </p:graphicFrame>
    </p:spTree>
    <p:extLst>
      <p:ext uri="{BB962C8B-B14F-4D97-AF65-F5344CB8AC3E}">
        <p14:creationId xmlns:p14="http://schemas.microsoft.com/office/powerpoint/2010/main" val="2578778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47563"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12" name="矩形 5">
            <a:extLst>
              <a:ext uri="{FF2B5EF4-FFF2-40B4-BE49-F238E27FC236}">
                <a16:creationId xmlns:a16="http://schemas.microsoft.com/office/drawing/2014/main" id="{44928485-F30F-B03A-51B8-5270A95BC350}"/>
              </a:ext>
            </a:extLst>
          </p:cNvPr>
          <p:cNvSpPr>
            <a:spLocks noChangeArrowheads="1"/>
          </p:cNvSpPr>
          <p:nvPr/>
        </p:nvSpPr>
        <p:spPr bwMode="auto">
          <a:xfrm>
            <a:off x="1084157" y="1180632"/>
            <a:ext cx="9925776" cy="282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回顾：</a:t>
            </a: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研究的功能单位</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rgbClr val="C00000"/>
                </a:solidFill>
                <a:latin typeface="微软雅黑" panose="020B0503020204020204" pitchFamily="34" charset="-122"/>
                <a:ea typeface="微软雅黑" panose="020B0503020204020204" pitchFamily="34" charset="-122"/>
              </a:rPr>
              <a:t>单位质量</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能量</a:t>
            </a:r>
            <a:r>
              <a:rPr lang="zh-CN" altLang="en-US" sz="2400" dirty="0">
                <a:solidFill>
                  <a:schemeClr val="accent4"/>
                </a:solidFill>
                <a:latin typeface="微软雅黑" panose="020B0503020204020204" pitchFamily="34" charset="-122"/>
                <a:ea typeface="微软雅黑" panose="020B0503020204020204" pitchFamily="34" charset="-122"/>
              </a:rPr>
              <a:t>的产品，如：</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度（千瓦时）的电力、</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吨铁水</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钢卷等</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产品碳负荷以生产</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功能单位的产品所排放的二氧化碳当量表示，因此需要计算产品对各物料的</a:t>
            </a:r>
            <a:r>
              <a:rPr lang="zh-CN" altLang="en-US" sz="2400" dirty="0">
                <a:solidFill>
                  <a:srgbClr val="C00000"/>
                </a:solidFill>
                <a:latin typeface="微软雅黑" panose="020B0503020204020204" pitchFamily="34" charset="-122"/>
                <a:ea typeface="微软雅黑" panose="020B0503020204020204" pitchFamily="34" charset="-122"/>
              </a:rPr>
              <a:t>单位消耗量</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13" name="矩形 5">
            <a:extLst>
              <a:ext uri="{FF2B5EF4-FFF2-40B4-BE49-F238E27FC236}">
                <a16:creationId xmlns:a16="http://schemas.microsoft.com/office/drawing/2014/main" id="{9B0CB9A7-FE1F-A843-1C09-66615557CD86}"/>
              </a:ext>
            </a:extLst>
          </p:cNvPr>
          <p:cNvSpPr>
            <a:spLocks noChangeArrowheads="1"/>
          </p:cNvSpPr>
          <p:nvPr/>
        </p:nvSpPr>
        <p:spPr bwMode="auto">
          <a:xfrm>
            <a:off x="1084157" y="3467650"/>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CN" sz="2400" b="1" dirty="0">
                <a:solidFill>
                  <a:schemeClr val="accent4"/>
                </a:solidFill>
                <a:latin typeface="微软雅黑" panose="020B0503020204020204" pitchFamily="34" charset="-122"/>
                <a:ea typeface="微软雅黑" panose="020B0503020204020204" pitchFamily="34" charset="-122"/>
              </a:rPr>
              <a:t>计算方法</a:t>
            </a:r>
            <a:r>
              <a:rPr lang="zh-CN" altLang="en-US" sz="2400" b="1"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C234A31-F90E-C61D-F5F4-1D0F2D13B905}"/>
                  </a:ext>
                </a:extLst>
              </p:cNvPr>
              <p:cNvSpPr txBox="1"/>
              <p:nvPr/>
            </p:nvSpPr>
            <p:spPr>
              <a:xfrm>
                <a:off x="4148530" y="4138587"/>
                <a:ext cx="3894939" cy="1191673"/>
              </a:xfrm>
              <a:prstGeom prst="rect">
                <a:avLst/>
              </a:prstGeom>
              <a:noFill/>
            </p:spPr>
            <p:txBody>
              <a:bodyPr wrap="square" lIns="0" tIns="0" rIns="0" bIns="0" rtlCol="0">
                <a:spAutoFit/>
              </a:bodyPr>
              <a:lstStyle/>
              <a:p>
                <a:pPr fontAlgn="base">
                  <a:lnSpc>
                    <a:spcPct val="150000"/>
                  </a:lnSpc>
                  <a:spcBef>
                    <a:spcPct val="0"/>
                  </a:spcBef>
                  <a:spcAft>
                    <a:spcPct val="0"/>
                  </a:spcAft>
                  <a:buFont typeface="Arial" pitchFamily="34" charset="0"/>
                  <a:buNone/>
                </a:pPr>
                <a14:m>
                  <m:oMathPara xmlns:m="http://schemas.openxmlformats.org/officeDocument/2006/math">
                    <m:oMathParaPr>
                      <m:jc m:val="centerGroup"/>
                    </m:oMathParaPr>
                    <m:oMath xmlns:m="http://schemas.openxmlformats.org/officeDocument/2006/math">
                      <m:r>
                        <a:rPr lang="zh-CN" altLang="en-US" sz="2400" i="1" dirty="0" smtClean="0">
                          <a:solidFill>
                            <a:schemeClr val="accent4"/>
                          </a:solidFill>
                          <a:latin typeface="Cambria Math" panose="02040503050406030204" pitchFamily="18" charset="0"/>
                          <a:ea typeface="微软雅黑" panose="020B0503020204020204" pitchFamily="34" charset="-122"/>
                        </a:rPr>
                        <m:t>物料</m:t>
                      </m:r>
                      <m:r>
                        <a:rPr lang="zh-CN" altLang="en-US" sz="2400" i="1" dirty="0">
                          <a:solidFill>
                            <a:schemeClr val="accent4"/>
                          </a:solidFill>
                          <a:latin typeface="Cambria Math" panose="02040503050406030204" pitchFamily="18" charset="0"/>
                          <a:ea typeface="微软雅黑" panose="020B0503020204020204" pitchFamily="34" charset="-122"/>
                        </a:rPr>
                        <m:t>单</m:t>
                      </m:r>
                      <m:r>
                        <a:rPr lang="zh-CN" altLang="en-US" sz="2400" i="1" dirty="0" smtClean="0">
                          <a:solidFill>
                            <a:schemeClr val="accent4"/>
                          </a:solidFill>
                          <a:latin typeface="Cambria Math" panose="02040503050406030204" pitchFamily="18" charset="0"/>
                          <a:ea typeface="微软雅黑" panose="020B0503020204020204" pitchFamily="34" charset="-122"/>
                        </a:rPr>
                        <m:t>耗</m:t>
                      </m:r>
                      <m:r>
                        <m:rPr>
                          <m:nor/>
                        </m:rPr>
                        <a:rPr lang="zh-CN" altLang="en-US" sz="2400" dirty="0">
                          <a:solidFill>
                            <a:schemeClr val="accent4"/>
                          </a:solidFill>
                          <a:latin typeface="微软雅黑" panose="020B0503020204020204" pitchFamily="34" charset="-122"/>
                          <a:ea typeface="微软雅黑" panose="020B0503020204020204" pitchFamily="34" charset="-122"/>
                        </a:rPr>
                        <m:t> </m:t>
                      </m:r>
                      <m:r>
                        <m:rPr>
                          <m:nor/>
                        </m:rPr>
                        <a:rPr lang="en-US" altLang="zh-CN" sz="2400" dirty="0">
                          <a:solidFill>
                            <a:schemeClr val="accent4"/>
                          </a:solidFill>
                          <a:latin typeface="微软雅黑" panose="020B0503020204020204" pitchFamily="34" charset="-122"/>
                          <a:ea typeface="微软雅黑" panose="020B0503020204020204" pitchFamily="34" charset="-122"/>
                        </a:rPr>
                        <m:t>=</m:t>
                      </m:r>
                      <m:r>
                        <m:rPr>
                          <m:nor/>
                        </m:rPr>
                        <a:rPr lang="zh-CN" altLang="en-US" sz="2400" dirty="0">
                          <a:solidFill>
                            <a:schemeClr val="accent4"/>
                          </a:solidFill>
                          <a:latin typeface="微软雅黑" panose="020B0503020204020204" pitchFamily="34" charset="-122"/>
                          <a:ea typeface="微软雅黑" panose="020B0503020204020204" pitchFamily="34" charset="-122"/>
                        </a:rPr>
                        <m:t> </m:t>
                      </m:r>
                      <m:f>
                        <m:fPr>
                          <m:ctrlPr>
                            <a:rPr lang="en-US" altLang="zh-CN" sz="2400" i="1" dirty="0" smtClean="0">
                              <a:solidFill>
                                <a:schemeClr val="accent4"/>
                              </a:solidFill>
                              <a:latin typeface="Cambria Math" panose="02040503050406030204" pitchFamily="18" charset="0"/>
                              <a:ea typeface="微软雅黑" panose="020B0503020204020204" pitchFamily="34" charset="-122"/>
                            </a:rPr>
                          </m:ctrlPr>
                        </m:fPr>
                        <m:num>
                          <m:r>
                            <m:rPr>
                              <m:nor/>
                            </m:rPr>
                            <a:rPr lang="zh-CN" altLang="en-US" sz="2400" dirty="0">
                              <a:solidFill>
                                <a:schemeClr val="accent4"/>
                              </a:solidFill>
                              <a:latin typeface="微软雅黑" panose="020B0503020204020204" pitchFamily="34" charset="-122"/>
                              <a:ea typeface="微软雅黑" panose="020B0503020204020204" pitchFamily="34" charset="-122"/>
                            </a:rPr>
                            <m:t>物料耗量</m:t>
                          </m:r>
                        </m:num>
                        <m:den>
                          <m:r>
                            <a:rPr lang="zh-CN" altLang="en-US" sz="2400" i="1" dirty="0">
                              <a:solidFill>
                                <a:schemeClr val="accent4"/>
                              </a:solidFill>
                              <a:latin typeface="Cambria Math" panose="02040503050406030204" pitchFamily="18" charset="0"/>
                              <a:ea typeface="微软雅黑" panose="020B0503020204020204" pitchFamily="34" charset="-122"/>
                            </a:rPr>
                            <m:t>产品</m:t>
                          </m:r>
                          <m:r>
                            <a:rPr lang="zh-CN" altLang="en-US" sz="2400" i="1" dirty="0" smtClean="0">
                              <a:solidFill>
                                <a:schemeClr val="accent4"/>
                              </a:solidFill>
                              <a:latin typeface="Cambria Math" panose="02040503050406030204" pitchFamily="18" charset="0"/>
                              <a:ea typeface="微软雅黑" panose="020B0503020204020204" pitchFamily="34" charset="-122"/>
                            </a:rPr>
                            <m:t>产量</m:t>
                          </m:r>
                        </m:den>
                      </m:f>
                    </m:oMath>
                  </m:oMathPara>
                </a14:m>
                <a:endParaRPr lang="en-US" altLang="zh-CN" sz="2400" dirty="0">
                  <a:solidFill>
                    <a:srgbClr val="C00000"/>
                  </a:solidFill>
                  <a:latin typeface="微软雅黑" panose="020B0503020204020204" pitchFamily="34" charset="-122"/>
                  <a:ea typeface="微软雅黑" panose="020B0503020204020204" pitchFamily="34" charset="-122"/>
                </a:endParaRPr>
              </a:p>
            </p:txBody>
          </p:sp>
        </mc:Choice>
        <mc:Fallback>
          <p:sp>
            <p:nvSpPr>
              <p:cNvPr id="7" name="TextBox 6">
                <a:extLst>
                  <a:ext uri="{FF2B5EF4-FFF2-40B4-BE49-F238E27FC236}">
                    <a16:creationId xmlns:a16="http://schemas.microsoft.com/office/drawing/2014/main" id="{7C234A31-F90E-C61D-F5F4-1D0F2D13B905}"/>
                  </a:ext>
                </a:extLst>
              </p:cNvPr>
              <p:cNvSpPr txBox="1">
                <a:spLocks noRot="1" noChangeAspect="1" noMove="1" noResize="1" noEditPoints="1" noAdjustHandles="1" noChangeArrowheads="1" noChangeShapeType="1" noTextEdit="1"/>
              </p:cNvSpPr>
              <p:nvPr/>
            </p:nvSpPr>
            <p:spPr>
              <a:xfrm>
                <a:off x="4148530" y="4138587"/>
                <a:ext cx="3894939" cy="1191673"/>
              </a:xfrm>
              <a:prstGeom prst="rect">
                <a:avLst/>
              </a:prstGeom>
              <a:blipFill>
                <a:blip r:embed="rId2"/>
                <a:stretch>
                  <a:fillRect b="-3158"/>
                </a:stretch>
              </a:blipFill>
            </p:spPr>
            <p:txBody>
              <a:bodyPr/>
              <a:lstStyle/>
              <a:p>
                <a:r>
                  <a:rPr lang="en-CN">
                    <a:noFill/>
                  </a:rPr>
                  <a:t> </a:t>
                </a:r>
              </a:p>
            </p:txBody>
          </p:sp>
        </mc:Fallback>
      </mc:AlternateContent>
    </p:spTree>
    <p:extLst>
      <p:ext uri="{BB962C8B-B14F-4D97-AF65-F5344CB8AC3E}">
        <p14:creationId xmlns:p14="http://schemas.microsoft.com/office/powerpoint/2010/main" val="156856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01</a:t>
            </a:r>
            <a:endParaRPr lang="zh-CN" altLang="en-US" dirty="0">
              <a:solidFill>
                <a:schemeClr val="bg1"/>
              </a:solidFill>
            </a:endParaRPr>
          </a:p>
        </p:txBody>
      </p:sp>
      <p:sp>
        <p:nvSpPr>
          <p:cNvPr id="18" name="标题 17"/>
          <p:cNvSpPr>
            <a:spLocks noGrp="1"/>
          </p:cNvSpPr>
          <p:nvPr>
            <p:ph type="title"/>
          </p:nvPr>
        </p:nvSpPr>
        <p:spPr>
          <a:xfrm>
            <a:off x="2504850" y="3198167"/>
            <a:ext cx="7182297" cy="461665"/>
          </a:xfrm>
        </p:spPr>
        <p:txBody>
          <a:bodyPr>
            <a:noAutofit/>
          </a:bodyPr>
          <a:lstStyle/>
          <a:p>
            <a:r>
              <a:rPr lang="zh-CN" altLang="en-US" sz="3600" dirty="0">
                <a:solidFill>
                  <a:schemeClr val="bg1"/>
                </a:solidFill>
              </a:rPr>
              <a:t>项目背景介绍</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13900"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示例数据清单：梅山基地</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热轧厂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精整</a:t>
            </a:r>
            <a:r>
              <a:rPr lang="en-US" altLang="zh-CN" sz="2400" b="1" dirty="0">
                <a:solidFill>
                  <a:schemeClr val="accent4"/>
                </a:solidFill>
                <a:latin typeface="微软雅黑" panose="020B0503020204020204" pitchFamily="34" charset="-122"/>
                <a:ea typeface="微软雅黑" panose="020B0503020204020204" pitchFamily="34" charset="-122"/>
              </a:rPr>
              <a:t>-1422</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9" name="Table 8">
            <a:extLst>
              <a:ext uri="{FF2B5EF4-FFF2-40B4-BE49-F238E27FC236}">
                <a16:creationId xmlns:a16="http://schemas.microsoft.com/office/drawing/2014/main" id="{CCB90DA8-5E43-FFCA-65DC-D13AAA150DB9}"/>
              </a:ext>
            </a:extLst>
          </p:cNvPr>
          <p:cNvGraphicFramePr>
            <a:graphicFrameLocks noGrp="1"/>
          </p:cNvGraphicFramePr>
          <p:nvPr>
            <p:extLst>
              <p:ext uri="{D42A27DB-BD31-4B8C-83A1-F6EECF244321}">
                <p14:modId xmlns:p14="http://schemas.microsoft.com/office/powerpoint/2010/main" val="106554966"/>
              </p:ext>
            </p:extLst>
          </p:nvPr>
        </p:nvGraphicFramePr>
        <p:xfrm>
          <a:off x="1084157" y="2180308"/>
          <a:ext cx="9925776" cy="3298873"/>
        </p:xfrm>
        <a:graphic>
          <a:graphicData uri="http://schemas.openxmlformats.org/drawingml/2006/table">
            <a:tbl>
              <a:tblPr>
                <a:tableStyleId>{ED083AE6-46FA-4A59-8FB0-9F97EB10719F}</a:tableStyleId>
              </a:tblPr>
              <a:tblGrid>
                <a:gridCol w="2000995">
                  <a:extLst>
                    <a:ext uri="{9D8B030D-6E8A-4147-A177-3AD203B41FA5}">
                      <a16:colId xmlns:a16="http://schemas.microsoft.com/office/drawing/2014/main" val="1794731002"/>
                    </a:ext>
                  </a:extLst>
                </a:gridCol>
                <a:gridCol w="1800897">
                  <a:extLst>
                    <a:ext uri="{9D8B030D-6E8A-4147-A177-3AD203B41FA5}">
                      <a16:colId xmlns:a16="http://schemas.microsoft.com/office/drawing/2014/main" val="1591783440"/>
                    </a:ext>
                  </a:extLst>
                </a:gridCol>
                <a:gridCol w="1467398">
                  <a:extLst>
                    <a:ext uri="{9D8B030D-6E8A-4147-A177-3AD203B41FA5}">
                      <a16:colId xmlns:a16="http://schemas.microsoft.com/office/drawing/2014/main" val="1242528993"/>
                    </a:ext>
                  </a:extLst>
                </a:gridCol>
                <a:gridCol w="2101046">
                  <a:extLst>
                    <a:ext uri="{9D8B030D-6E8A-4147-A177-3AD203B41FA5}">
                      <a16:colId xmlns:a16="http://schemas.microsoft.com/office/drawing/2014/main" val="836235566"/>
                    </a:ext>
                  </a:extLst>
                </a:gridCol>
                <a:gridCol w="1467398">
                  <a:extLst>
                    <a:ext uri="{9D8B030D-6E8A-4147-A177-3AD203B41FA5}">
                      <a16:colId xmlns:a16="http://schemas.microsoft.com/office/drawing/2014/main" val="3593967232"/>
                    </a:ext>
                  </a:extLst>
                </a:gridCol>
                <a:gridCol w="1088042">
                  <a:extLst>
                    <a:ext uri="{9D8B030D-6E8A-4147-A177-3AD203B41FA5}">
                      <a16:colId xmlns:a16="http://schemas.microsoft.com/office/drawing/2014/main" val="4079064690"/>
                    </a:ext>
                  </a:extLst>
                </a:gridCol>
              </a:tblGrid>
              <a:tr h="450049">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耗量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3050929589"/>
                  </a:ext>
                </a:extLst>
              </a:tr>
              <a:tr h="474804">
                <a:tc rowSpan="6">
                  <a:txBody>
                    <a:bodyPr/>
                    <a:lstStyle/>
                    <a:p>
                      <a:pPr algn="ctr" fontAlgn="ctr"/>
                      <a:r>
                        <a:rPr lang="zh-CN" altLang="en-US" sz="1600" u="none" strike="noStrike" dirty="0">
                          <a:effectLst/>
                        </a:rPr>
                        <a:t>热轧厂</a:t>
                      </a:r>
                      <a:r>
                        <a:rPr lang="en-US" altLang="zh-CN" sz="1600" u="none" strike="noStrike" dirty="0">
                          <a:effectLst/>
                        </a:rPr>
                        <a:t>-</a:t>
                      </a:r>
                      <a:r>
                        <a:rPr lang="zh-CN" altLang="en-US" sz="1600" u="none" strike="noStrike" dirty="0">
                          <a:effectLst/>
                        </a:rPr>
                        <a:t>精整</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6">
                  <a:txBody>
                    <a:bodyPr/>
                    <a:lstStyle/>
                    <a:p>
                      <a:pPr algn="ctr" fontAlgn="ctr"/>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热轧后钢卷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98008907"/>
                  </a:ext>
                </a:extLst>
              </a:tr>
              <a:tr h="474804">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热轧后钢卷</a:t>
                      </a:r>
                      <a:r>
                        <a:rPr lang="en-US" altLang="zh-CN" sz="1600" u="none" strike="noStrike">
                          <a:effectLst/>
                        </a:rPr>
                        <a:t>-1780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26768784"/>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1956.326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79306679"/>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能源</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千瓦时</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40788143"/>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346775964"/>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173538939"/>
                  </a:ext>
                </a:extLst>
              </a:tr>
            </a:tbl>
          </a:graphicData>
        </a:graphic>
      </p:graphicFrame>
    </p:spTree>
    <p:extLst>
      <p:ext uri="{BB962C8B-B14F-4D97-AF65-F5344CB8AC3E}">
        <p14:creationId xmlns:p14="http://schemas.microsoft.com/office/powerpoint/2010/main" val="3959985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13900"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检索产品</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5" name="Table 4">
            <a:extLst>
              <a:ext uri="{FF2B5EF4-FFF2-40B4-BE49-F238E27FC236}">
                <a16:creationId xmlns:a16="http://schemas.microsoft.com/office/drawing/2014/main" id="{5F75D43D-D48A-77AF-FD52-25EBE3CB24CB}"/>
              </a:ext>
            </a:extLst>
          </p:cNvPr>
          <p:cNvGraphicFramePr>
            <a:graphicFrameLocks noGrp="1"/>
          </p:cNvGraphicFramePr>
          <p:nvPr>
            <p:extLst>
              <p:ext uri="{D42A27DB-BD31-4B8C-83A1-F6EECF244321}">
                <p14:modId xmlns:p14="http://schemas.microsoft.com/office/powerpoint/2010/main" val="1823458055"/>
              </p:ext>
            </p:extLst>
          </p:nvPr>
        </p:nvGraphicFramePr>
        <p:xfrm>
          <a:off x="1084157" y="2180308"/>
          <a:ext cx="9925776" cy="3298873"/>
        </p:xfrm>
        <a:graphic>
          <a:graphicData uri="http://schemas.openxmlformats.org/drawingml/2006/table">
            <a:tbl>
              <a:tblPr>
                <a:tableStyleId>{ED083AE6-46FA-4A59-8FB0-9F97EB10719F}</a:tableStyleId>
              </a:tblPr>
              <a:tblGrid>
                <a:gridCol w="2000995">
                  <a:extLst>
                    <a:ext uri="{9D8B030D-6E8A-4147-A177-3AD203B41FA5}">
                      <a16:colId xmlns:a16="http://schemas.microsoft.com/office/drawing/2014/main" val="1794731002"/>
                    </a:ext>
                  </a:extLst>
                </a:gridCol>
                <a:gridCol w="1800897">
                  <a:extLst>
                    <a:ext uri="{9D8B030D-6E8A-4147-A177-3AD203B41FA5}">
                      <a16:colId xmlns:a16="http://schemas.microsoft.com/office/drawing/2014/main" val="1591783440"/>
                    </a:ext>
                  </a:extLst>
                </a:gridCol>
                <a:gridCol w="1467398">
                  <a:extLst>
                    <a:ext uri="{9D8B030D-6E8A-4147-A177-3AD203B41FA5}">
                      <a16:colId xmlns:a16="http://schemas.microsoft.com/office/drawing/2014/main" val="1242528993"/>
                    </a:ext>
                  </a:extLst>
                </a:gridCol>
                <a:gridCol w="2101046">
                  <a:extLst>
                    <a:ext uri="{9D8B030D-6E8A-4147-A177-3AD203B41FA5}">
                      <a16:colId xmlns:a16="http://schemas.microsoft.com/office/drawing/2014/main" val="836235566"/>
                    </a:ext>
                  </a:extLst>
                </a:gridCol>
                <a:gridCol w="1467398">
                  <a:extLst>
                    <a:ext uri="{9D8B030D-6E8A-4147-A177-3AD203B41FA5}">
                      <a16:colId xmlns:a16="http://schemas.microsoft.com/office/drawing/2014/main" val="3593967232"/>
                    </a:ext>
                  </a:extLst>
                </a:gridCol>
                <a:gridCol w="1088042">
                  <a:extLst>
                    <a:ext uri="{9D8B030D-6E8A-4147-A177-3AD203B41FA5}">
                      <a16:colId xmlns:a16="http://schemas.microsoft.com/office/drawing/2014/main" val="4079064690"/>
                    </a:ext>
                  </a:extLst>
                </a:gridCol>
              </a:tblGrid>
              <a:tr h="450049">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耗量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3050929589"/>
                  </a:ext>
                </a:extLst>
              </a:tr>
              <a:tr h="474804">
                <a:tc rowSpan="6">
                  <a:txBody>
                    <a:bodyPr/>
                    <a:lstStyle/>
                    <a:p>
                      <a:pPr algn="ctr" fontAlgn="ctr"/>
                      <a:r>
                        <a:rPr lang="zh-CN" altLang="en-US" sz="1600" u="none" strike="noStrike" dirty="0">
                          <a:effectLst/>
                        </a:rPr>
                        <a:t>热轧厂</a:t>
                      </a:r>
                      <a:r>
                        <a:rPr lang="en-US" altLang="zh-CN" sz="1600" u="none" strike="noStrike" dirty="0">
                          <a:effectLst/>
                        </a:rPr>
                        <a:t>-</a:t>
                      </a:r>
                      <a:r>
                        <a:rPr lang="zh-CN" altLang="en-US" sz="1600" u="none" strike="noStrike" dirty="0">
                          <a:effectLst/>
                        </a:rPr>
                        <a:t>精整</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6">
                  <a:txBody>
                    <a:bodyPr/>
                    <a:lstStyle/>
                    <a:p>
                      <a:pPr algn="ctr" fontAlgn="ctr"/>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热轧后钢卷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98008907"/>
                  </a:ext>
                </a:extLst>
              </a:tr>
              <a:tr h="474804">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热轧后钢卷</a:t>
                      </a:r>
                      <a:r>
                        <a:rPr lang="en-US" altLang="zh-CN" sz="1600" u="none" strike="noStrike">
                          <a:effectLst/>
                        </a:rPr>
                        <a:t>-1780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26768784"/>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1956.326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79306679"/>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能源</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千瓦时</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40788143"/>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346775964"/>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173538939"/>
                  </a:ext>
                </a:extLst>
              </a:tr>
            </a:tbl>
          </a:graphicData>
        </a:graphic>
      </p:graphicFrame>
    </p:spTree>
    <p:extLst>
      <p:ext uri="{BB962C8B-B14F-4D97-AF65-F5344CB8AC3E}">
        <p14:creationId xmlns:p14="http://schemas.microsoft.com/office/powerpoint/2010/main" val="1608805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13900"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单独列出产量</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D6A03864-2A85-D448-AFB6-401B092F0F01}"/>
              </a:ext>
            </a:extLst>
          </p:cNvPr>
          <p:cNvGraphicFramePr>
            <a:graphicFrameLocks noGrp="1"/>
          </p:cNvGraphicFramePr>
          <p:nvPr>
            <p:extLst>
              <p:ext uri="{D42A27DB-BD31-4B8C-83A1-F6EECF244321}">
                <p14:modId xmlns:p14="http://schemas.microsoft.com/office/powerpoint/2010/main" val="1614043416"/>
              </p:ext>
            </p:extLst>
          </p:nvPr>
        </p:nvGraphicFramePr>
        <p:xfrm>
          <a:off x="1084157" y="2180308"/>
          <a:ext cx="9925774" cy="3226718"/>
        </p:xfrm>
        <a:graphic>
          <a:graphicData uri="http://schemas.openxmlformats.org/drawingml/2006/table">
            <a:tbl>
              <a:tblPr>
                <a:tableStyleId>{ED083AE6-46FA-4A59-8FB0-9F97EB10719F}</a:tableStyleId>
              </a:tblPr>
              <a:tblGrid>
                <a:gridCol w="1591307">
                  <a:extLst>
                    <a:ext uri="{9D8B030D-6E8A-4147-A177-3AD203B41FA5}">
                      <a16:colId xmlns:a16="http://schemas.microsoft.com/office/drawing/2014/main" val="4197455385"/>
                    </a:ext>
                  </a:extLst>
                </a:gridCol>
                <a:gridCol w="1635279">
                  <a:extLst>
                    <a:ext uri="{9D8B030D-6E8A-4147-A177-3AD203B41FA5}">
                      <a16:colId xmlns:a16="http://schemas.microsoft.com/office/drawing/2014/main" val="628933313"/>
                    </a:ext>
                  </a:extLst>
                </a:gridCol>
                <a:gridCol w="1045028">
                  <a:extLst>
                    <a:ext uri="{9D8B030D-6E8A-4147-A177-3AD203B41FA5}">
                      <a16:colId xmlns:a16="http://schemas.microsoft.com/office/drawing/2014/main" val="628776400"/>
                    </a:ext>
                  </a:extLst>
                </a:gridCol>
                <a:gridCol w="1710047">
                  <a:extLst>
                    <a:ext uri="{9D8B030D-6E8A-4147-A177-3AD203B41FA5}">
                      <a16:colId xmlns:a16="http://schemas.microsoft.com/office/drawing/2014/main" val="3292418643"/>
                    </a:ext>
                  </a:extLst>
                </a:gridCol>
                <a:gridCol w="1046611">
                  <a:extLst>
                    <a:ext uri="{9D8B030D-6E8A-4147-A177-3AD203B41FA5}">
                      <a16:colId xmlns:a16="http://schemas.microsoft.com/office/drawing/2014/main" val="3203106593"/>
                    </a:ext>
                  </a:extLst>
                </a:gridCol>
                <a:gridCol w="865272">
                  <a:extLst>
                    <a:ext uri="{9D8B030D-6E8A-4147-A177-3AD203B41FA5}">
                      <a16:colId xmlns:a16="http://schemas.microsoft.com/office/drawing/2014/main" val="2938505093"/>
                    </a:ext>
                  </a:extLst>
                </a:gridCol>
                <a:gridCol w="1166958">
                  <a:extLst>
                    <a:ext uri="{9D8B030D-6E8A-4147-A177-3AD203B41FA5}">
                      <a16:colId xmlns:a16="http://schemas.microsoft.com/office/drawing/2014/main" val="2843644437"/>
                    </a:ext>
                  </a:extLst>
                </a:gridCol>
                <a:gridCol w="865272">
                  <a:extLst>
                    <a:ext uri="{9D8B030D-6E8A-4147-A177-3AD203B41FA5}">
                      <a16:colId xmlns:a16="http://schemas.microsoft.com/office/drawing/2014/main" val="3042522829"/>
                    </a:ext>
                  </a:extLst>
                </a:gridCol>
              </a:tblGrid>
              <a:tr h="432263">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耗量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2305250179"/>
                  </a:ext>
                </a:extLst>
              </a:tr>
              <a:tr h="558891">
                <a:tc rowSpan="5">
                  <a:txBody>
                    <a:bodyPr/>
                    <a:lstStyle/>
                    <a:p>
                      <a:pPr algn="ctr" fontAlgn="ctr"/>
                      <a:r>
                        <a:rPr lang="zh-CN" altLang="en-US" sz="1600" u="none" strike="noStrike">
                          <a:effectLst/>
                        </a:rPr>
                        <a:t>热轧厂</a:t>
                      </a:r>
                      <a:r>
                        <a:rPr lang="en-US" altLang="zh-CN" sz="1600" u="none" strike="noStrike">
                          <a:effectLst/>
                        </a:rPr>
                        <a:t>-</a:t>
                      </a:r>
                      <a:r>
                        <a:rPr lang="zh-CN" altLang="en-US" sz="1600" u="none" strike="noStrike">
                          <a:effectLst/>
                        </a:rPr>
                        <a:t>精整</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5">
                  <a:txBody>
                    <a:bodyPr/>
                    <a:lstStyle/>
                    <a:p>
                      <a:pPr algn="ctr" fontAlgn="ctr"/>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热轧后钢卷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078210717"/>
                  </a:ext>
                </a:extLst>
              </a:tr>
              <a:tr h="558891">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249615472"/>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1956.326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dirty="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844053534"/>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能源</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千瓦时</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dirty="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414079078"/>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dirty="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395992629"/>
                  </a:ext>
                </a:extLst>
              </a:tr>
            </a:tbl>
          </a:graphicData>
        </a:graphic>
      </p:graphicFrame>
    </p:spTree>
    <p:extLst>
      <p:ext uri="{BB962C8B-B14F-4D97-AF65-F5344CB8AC3E}">
        <p14:creationId xmlns:p14="http://schemas.microsoft.com/office/powerpoint/2010/main" val="3067819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13900"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计算单位消耗量：</a:t>
            </a:r>
            <a:r>
              <a:rPr lang="zh-CN" altLang="en-US" sz="2400" dirty="0">
                <a:solidFill>
                  <a:schemeClr val="accent4"/>
                </a:solidFill>
                <a:latin typeface="微软雅黑" panose="020B0503020204020204" pitchFamily="34" charset="-122"/>
                <a:ea typeface="微软雅黑" panose="020B0503020204020204" pitchFamily="34" charset="-122"/>
              </a:rPr>
              <a:t>单耗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耗量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产量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D6A03864-2A85-D448-AFB6-401B092F0F01}"/>
              </a:ext>
            </a:extLst>
          </p:cNvPr>
          <p:cNvGraphicFramePr>
            <a:graphicFrameLocks noGrp="1"/>
          </p:cNvGraphicFramePr>
          <p:nvPr>
            <p:extLst>
              <p:ext uri="{D42A27DB-BD31-4B8C-83A1-F6EECF244321}">
                <p14:modId xmlns:p14="http://schemas.microsoft.com/office/powerpoint/2010/main" val="913322099"/>
              </p:ext>
            </p:extLst>
          </p:nvPr>
        </p:nvGraphicFramePr>
        <p:xfrm>
          <a:off x="1084157" y="2180308"/>
          <a:ext cx="9925774" cy="3226718"/>
        </p:xfrm>
        <a:graphic>
          <a:graphicData uri="http://schemas.openxmlformats.org/drawingml/2006/table">
            <a:tbl>
              <a:tblPr>
                <a:tableStyleId>{ED083AE6-46FA-4A59-8FB0-9F97EB10719F}</a:tableStyleId>
              </a:tblPr>
              <a:tblGrid>
                <a:gridCol w="1591307">
                  <a:extLst>
                    <a:ext uri="{9D8B030D-6E8A-4147-A177-3AD203B41FA5}">
                      <a16:colId xmlns:a16="http://schemas.microsoft.com/office/drawing/2014/main" val="4197455385"/>
                    </a:ext>
                  </a:extLst>
                </a:gridCol>
                <a:gridCol w="1635279">
                  <a:extLst>
                    <a:ext uri="{9D8B030D-6E8A-4147-A177-3AD203B41FA5}">
                      <a16:colId xmlns:a16="http://schemas.microsoft.com/office/drawing/2014/main" val="628933313"/>
                    </a:ext>
                  </a:extLst>
                </a:gridCol>
                <a:gridCol w="1045028">
                  <a:extLst>
                    <a:ext uri="{9D8B030D-6E8A-4147-A177-3AD203B41FA5}">
                      <a16:colId xmlns:a16="http://schemas.microsoft.com/office/drawing/2014/main" val="628776400"/>
                    </a:ext>
                  </a:extLst>
                </a:gridCol>
                <a:gridCol w="1710047">
                  <a:extLst>
                    <a:ext uri="{9D8B030D-6E8A-4147-A177-3AD203B41FA5}">
                      <a16:colId xmlns:a16="http://schemas.microsoft.com/office/drawing/2014/main" val="3292418643"/>
                    </a:ext>
                  </a:extLst>
                </a:gridCol>
                <a:gridCol w="1046611">
                  <a:extLst>
                    <a:ext uri="{9D8B030D-6E8A-4147-A177-3AD203B41FA5}">
                      <a16:colId xmlns:a16="http://schemas.microsoft.com/office/drawing/2014/main" val="3203106593"/>
                    </a:ext>
                  </a:extLst>
                </a:gridCol>
                <a:gridCol w="865272">
                  <a:extLst>
                    <a:ext uri="{9D8B030D-6E8A-4147-A177-3AD203B41FA5}">
                      <a16:colId xmlns:a16="http://schemas.microsoft.com/office/drawing/2014/main" val="2938505093"/>
                    </a:ext>
                  </a:extLst>
                </a:gridCol>
                <a:gridCol w="1166958">
                  <a:extLst>
                    <a:ext uri="{9D8B030D-6E8A-4147-A177-3AD203B41FA5}">
                      <a16:colId xmlns:a16="http://schemas.microsoft.com/office/drawing/2014/main" val="2843644437"/>
                    </a:ext>
                  </a:extLst>
                </a:gridCol>
                <a:gridCol w="865272">
                  <a:extLst>
                    <a:ext uri="{9D8B030D-6E8A-4147-A177-3AD203B41FA5}">
                      <a16:colId xmlns:a16="http://schemas.microsoft.com/office/drawing/2014/main" val="3042522829"/>
                    </a:ext>
                  </a:extLst>
                </a:gridCol>
              </a:tblGrid>
              <a:tr h="432263">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耗量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2305250179"/>
                  </a:ext>
                </a:extLst>
              </a:tr>
              <a:tr h="558891">
                <a:tc rowSpan="5">
                  <a:txBody>
                    <a:bodyPr/>
                    <a:lstStyle/>
                    <a:p>
                      <a:pPr algn="ctr" fontAlgn="ctr"/>
                      <a:r>
                        <a:rPr lang="zh-CN" altLang="en-US" sz="1600" u="none" strike="noStrike">
                          <a:effectLst/>
                        </a:rPr>
                        <a:t>热轧厂</a:t>
                      </a:r>
                      <a:r>
                        <a:rPr lang="en-US" altLang="zh-CN" sz="1600" u="none" strike="noStrike">
                          <a:effectLst/>
                        </a:rPr>
                        <a:t>-</a:t>
                      </a:r>
                      <a:r>
                        <a:rPr lang="zh-CN" altLang="en-US" sz="1600" u="none" strike="noStrike">
                          <a:effectLst/>
                        </a:rPr>
                        <a:t>精整</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5">
                  <a:txBody>
                    <a:bodyPr/>
                    <a:lstStyle/>
                    <a:p>
                      <a:pPr algn="ctr" fontAlgn="ctr"/>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热轧后钢卷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078210717"/>
                  </a:ext>
                </a:extLst>
              </a:tr>
              <a:tr h="558891">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dirty="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249615472"/>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1956.326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44053534"/>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能源</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千瓦时</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414079078"/>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395992629"/>
                  </a:ext>
                </a:extLst>
              </a:tr>
            </a:tbl>
          </a:graphicData>
        </a:graphic>
      </p:graphicFrame>
    </p:spTree>
    <p:extLst>
      <p:ext uri="{BB962C8B-B14F-4D97-AF65-F5344CB8AC3E}">
        <p14:creationId xmlns:p14="http://schemas.microsoft.com/office/powerpoint/2010/main" val="1753963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13900"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计算单位消耗量：</a:t>
            </a:r>
            <a:r>
              <a:rPr lang="zh-CN" altLang="en-US" sz="2400" dirty="0">
                <a:solidFill>
                  <a:schemeClr val="accent4"/>
                </a:solidFill>
                <a:latin typeface="微软雅黑" panose="020B0503020204020204" pitchFamily="34" charset="-122"/>
                <a:ea typeface="微软雅黑" panose="020B0503020204020204" pitchFamily="34" charset="-122"/>
              </a:rPr>
              <a:t>单耗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耗量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产量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D6A03864-2A85-D448-AFB6-401B092F0F01}"/>
              </a:ext>
            </a:extLst>
          </p:cNvPr>
          <p:cNvGraphicFramePr>
            <a:graphicFrameLocks noGrp="1"/>
          </p:cNvGraphicFramePr>
          <p:nvPr>
            <p:extLst>
              <p:ext uri="{D42A27DB-BD31-4B8C-83A1-F6EECF244321}">
                <p14:modId xmlns:p14="http://schemas.microsoft.com/office/powerpoint/2010/main" val="4207740148"/>
              </p:ext>
            </p:extLst>
          </p:nvPr>
        </p:nvGraphicFramePr>
        <p:xfrm>
          <a:off x="1084157" y="2180308"/>
          <a:ext cx="9925774" cy="3226718"/>
        </p:xfrm>
        <a:graphic>
          <a:graphicData uri="http://schemas.openxmlformats.org/drawingml/2006/table">
            <a:tbl>
              <a:tblPr>
                <a:tableStyleId>{ED083AE6-46FA-4A59-8FB0-9F97EB10719F}</a:tableStyleId>
              </a:tblPr>
              <a:tblGrid>
                <a:gridCol w="1591307">
                  <a:extLst>
                    <a:ext uri="{9D8B030D-6E8A-4147-A177-3AD203B41FA5}">
                      <a16:colId xmlns:a16="http://schemas.microsoft.com/office/drawing/2014/main" val="4197455385"/>
                    </a:ext>
                  </a:extLst>
                </a:gridCol>
                <a:gridCol w="1635279">
                  <a:extLst>
                    <a:ext uri="{9D8B030D-6E8A-4147-A177-3AD203B41FA5}">
                      <a16:colId xmlns:a16="http://schemas.microsoft.com/office/drawing/2014/main" val="628933313"/>
                    </a:ext>
                  </a:extLst>
                </a:gridCol>
                <a:gridCol w="1045028">
                  <a:extLst>
                    <a:ext uri="{9D8B030D-6E8A-4147-A177-3AD203B41FA5}">
                      <a16:colId xmlns:a16="http://schemas.microsoft.com/office/drawing/2014/main" val="628776400"/>
                    </a:ext>
                  </a:extLst>
                </a:gridCol>
                <a:gridCol w="1710047">
                  <a:extLst>
                    <a:ext uri="{9D8B030D-6E8A-4147-A177-3AD203B41FA5}">
                      <a16:colId xmlns:a16="http://schemas.microsoft.com/office/drawing/2014/main" val="3292418643"/>
                    </a:ext>
                  </a:extLst>
                </a:gridCol>
                <a:gridCol w="1046611">
                  <a:extLst>
                    <a:ext uri="{9D8B030D-6E8A-4147-A177-3AD203B41FA5}">
                      <a16:colId xmlns:a16="http://schemas.microsoft.com/office/drawing/2014/main" val="3203106593"/>
                    </a:ext>
                  </a:extLst>
                </a:gridCol>
                <a:gridCol w="865272">
                  <a:extLst>
                    <a:ext uri="{9D8B030D-6E8A-4147-A177-3AD203B41FA5}">
                      <a16:colId xmlns:a16="http://schemas.microsoft.com/office/drawing/2014/main" val="2938505093"/>
                    </a:ext>
                  </a:extLst>
                </a:gridCol>
                <a:gridCol w="783816">
                  <a:extLst>
                    <a:ext uri="{9D8B030D-6E8A-4147-A177-3AD203B41FA5}">
                      <a16:colId xmlns:a16="http://schemas.microsoft.com/office/drawing/2014/main" val="2843644437"/>
                    </a:ext>
                  </a:extLst>
                </a:gridCol>
                <a:gridCol w="1248414">
                  <a:extLst>
                    <a:ext uri="{9D8B030D-6E8A-4147-A177-3AD203B41FA5}">
                      <a16:colId xmlns:a16="http://schemas.microsoft.com/office/drawing/2014/main" val="3042522829"/>
                    </a:ext>
                  </a:extLst>
                </a:gridCol>
              </a:tblGrid>
              <a:tr h="432263">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耗量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单耗</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2305250179"/>
                  </a:ext>
                </a:extLst>
              </a:tr>
              <a:tr h="558891">
                <a:tc rowSpan="5">
                  <a:txBody>
                    <a:bodyPr/>
                    <a:lstStyle/>
                    <a:p>
                      <a:pPr algn="ctr" fontAlgn="ctr"/>
                      <a:r>
                        <a:rPr lang="zh-CN" altLang="en-US" sz="1600" u="none" strike="noStrike">
                          <a:effectLst/>
                        </a:rPr>
                        <a:t>热轧厂</a:t>
                      </a:r>
                      <a:r>
                        <a:rPr lang="en-US" altLang="zh-CN" sz="1600" u="none" strike="noStrike">
                          <a:effectLst/>
                        </a:rPr>
                        <a:t>-</a:t>
                      </a:r>
                      <a:r>
                        <a:rPr lang="zh-CN" altLang="en-US" sz="1600" u="none" strike="noStrike">
                          <a:effectLst/>
                        </a:rPr>
                        <a:t>精整</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5">
                  <a:txBody>
                    <a:bodyPr/>
                    <a:lstStyle/>
                    <a:p>
                      <a:pPr algn="ctr" fontAlgn="ctr"/>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热轧后钢卷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b="0" i="0" u="none" strike="noStrike" dirty="0">
                          <a:solidFill>
                            <a:srgbClr val="000000"/>
                          </a:solidFill>
                          <a:effectLst/>
                          <a:latin typeface="+mn-lt"/>
                          <a:ea typeface="等线" panose="02010600030101010101" pitchFamily="2" charset="-122"/>
                        </a:rPr>
                        <a:t>0.926</a:t>
                      </a:r>
                    </a:p>
                  </a:txBody>
                  <a:tcPr marL="9525" marR="9525" marT="9525" marB="0" anchor="ctr">
                    <a:solidFill>
                      <a:schemeClr val="accent1">
                        <a:lumMod val="40000"/>
                        <a:lumOff val="60000"/>
                      </a:schemeClr>
                    </a:solidFill>
                  </a:tcPr>
                </a:tc>
                <a:tc>
                  <a:txBody>
                    <a:bodyPr/>
                    <a:lstStyle/>
                    <a:p>
                      <a:pPr algn="ctr" fontAlgn="b"/>
                      <a:r>
                        <a:rPr lang="zh-CN" altLang="en-US" sz="1600" b="0" i="0" u="none" strike="noStrike" dirty="0">
                          <a:solidFill>
                            <a:srgbClr val="000000"/>
                          </a:solidFill>
                          <a:effectLst/>
                          <a:latin typeface="+mn-ea"/>
                          <a:ea typeface="+mn-ea"/>
                        </a:rPr>
                        <a:t>千克</a:t>
                      </a:r>
                      <a:r>
                        <a:rPr lang="en-US" altLang="zh-CN" sz="1600" b="0" i="0" u="none" strike="noStrike" dirty="0">
                          <a:solidFill>
                            <a:srgbClr val="000000"/>
                          </a:solidFill>
                          <a:effectLst/>
                          <a:latin typeface="+mn-ea"/>
                          <a:ea typeface="+mn-ea"/>
                        </a:rPr>
                        <a:t>/</a:t>
                      </a:r>
                      <a:r>
                        <a:rPr lang="zh-CN" altLang="en-US" sz="1600" b="0" i="0" u="none" strike="noStrike" dirty="0">
                          <a:solidFill>
                            <a:srgbClr val="000000"/>
                          </a:solidFill>
                          <a:effectLst/>
                          <a:latin typeface="+mn-ea"/>
                          <a:ea typeface="+mn-ea"/>
                        </a:rPr>
                        <a:t>千克</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078210717"/>
                  </a:ext>
                </a:extLst>
              </a:tr>
              <a:tr h="558891">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b="0" i="0" u="none" strike="noStrike" dirty="0">
                          <a:solidFill>
                            <a:srgbClr val="000000"/>
                          </a:solidFill>
                          <a:effectLst/>
                          <a:latin typeface="+mn-lt"/>
                          <a:ea typeface="等线" panose="02010600030101010101" pitchFamily="2" charset="-122"/>
                        </a:rPr>
                        <a:t>0.082</a:t>
                      </a:r>
                    </a:p>
                  </a:txBody>
                  <a:tcPr marL="9525" marR="9525" marT="9525" marB="0" anchor="ctr">
                    <a:solidFill>
                      <a:schemeClr val="accent1">
                        <a:lumMod val="40000"/>
                        <a:lumOff val="60000"/>
                      </a:schemeClr>
                    </a:solidFill>
                  </a:tcPr>
                </a:tc>
                <a:tc>
                  <a:txBody>
                    <a:bodyPr/>
                    <a:lstStyle/>
                    <a:p>
                      <a:pPr algn="ctr" fontAlgn="b"/>
                      <a:r>
                        <a:rPr lang="zh-CN" altLang="en-US" sz="1600" b="0" i="0" u="none" strike="noStrike" dirty="0">
                          <a:solidFill>
                            <a:srgbClr val="000000"/>
                          </a:solidFill>
                          <a:effectLst/>
                          <a:latin typeface="+mn-ea"/>
                          <a:ea typeface="+mn-ea"/>
                        </a:rPr>
                        <a:t>千克</a:t>
                      </a:r>
                      <a:r>
                        <a:rPr lang="en-US" altLang="zh-CN" sz="1600" b="0" i="0" u="none" strike="noStrike" dirty="0">
                          <a:solidFill>
                            <a:srgbClr val="000000"/>
                          </a:solidFill>
                          <a:effectLst/>
                          <a:latin typeface="+mn-ea"/>
                          <a:ea typeface="+mn-ea"/>
                        </a:rPr>
                        <a:t>/</a:t>
                      </a:r>
                      <a:r>
                        <a:rPr lang="zh-CN" altLang="en-US" sz="1600" b="0" i="0" u="none" strike="noStrike" dirty="0">
                          <a:solidFill>
                            <a:srgbClr val="000000"/>
                          </a:solidFill>
                          <a:effectLst/>
                          <a:latin typeface="+mn-ea"/>
                          <a:ea typeface="+mn-ea"/>
                        </a:rPr>
                        <a:t>千克</a:t>
                      </a:r>
                    </a:p>
                  </a:txBody>
                  <a:tcPr marL="9525" marR="9525" marT="9525" marB="0" anchor="ctr">
                    <a:solidFill>
                      <a:schemeClr val="accent1">
                        <a:lumMod val="20000"/>
                        <a:lumOff val="80000"/>
                      </a:schemeClr>
                    </a:solidFill>
                  </a:tcPr>
                </a:tc>
                <a:extLst>
                  <a:ext uri="{0D108BD9-81ED-4DB2-BD59-A6C34878D82A}">
                    <a16:rowId xmlns:a16="http://schemas.microsoft.com/office/drawing/2014/main" val="2249615472"/>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1956.326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b="0" i="0" u="none" strike="noStrike" dirty="0">
                          <a:solidFill>
                            <a:srgbClr val="000000"/>
                          </a:solidFill>
                          <a:effectLst/>
                          <a:latin typeface="+mn-lt"/>
                          <a:ea typeface="等线" panose="02010600030101010101" pitchFamily="2" charset="-122"/>
                        </a:rPr>
                        <a:t>0.000</a:t>
                      </a:r>
                    </a:p>
                  </a:txBody>
                  <a:tcPr marL="9525" marR="9525" marT="9525" marB="0" anchor="ctr">
                    <a:solidFill>
                      <a:schemeClr val="accent1">
                        <a:lumMod val="40000"/>
                        <a:lumOff val="60000"/>
                      </a:schemeClr>
                    </a:solidFill>
                  </a:tcPr>
                </a:tc>
                <a:tc>
                  <a:txBody>
                    <a:bodyPr/>
                    <a:lstStyle/>
                    <a:p>
                      <a:pPr algn="ctr" fontAlgn="b"/>
                      <a:r>
                        <a:rPr lang="zh-CN" altLang="en-US" sz="1600" b="0" i="0" u="none" strike="noStrike" dirty="0">
                          <a:solidFill>
                            <a:srgbClr val="000000"/>
                          </a:solidFill>
                          <a:effectLst/>
                          <a:latin typeface="+mn-ea"/>
                          <a:ea typeface="+mn-ea"/>
                        </a:rPr>
                        <a:t>千克</a:t>
                      </a:r>
                      <a:r>
                        <a:rPr lang="en-US" altLang="zh-CN" sz="1600" b="0" i="0" u="none" strike="noStrike" dirty="0">
                          <a:solidFill>
                            <a:srgbClr val="000000"/>
                          </a:solidFill>
                          <a:effectLst/>
                          <a:latin typeface="+mn-ea"/>
                          <a:ea typeface="+mn-ea"/>
                        </a:rPr>
                        <a:t>/</a:t>
                      </a:r>
                      <a:r>
                        <a:rPr lang="zh-CN" altLang="en-US" sz="1600" b="0" i="0" u="none" strike="noStrike" dirty="0">
                          <a:solidFill>
                            <a:srgbClr val="000000"/>
                          </a:solidFill>
                          <a:effectLst/>
                          <a:latin typeface="+mn-ea"/>
                          <a:ea typeface="+mn-ea"/>
                        </a:rPr>
                        <a:t>千克</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844053534"/>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能源</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dirty="0">
                          <a:effectLst/>
                        </a:rPr>
                        <a:t>千瓦时</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b="0" i="0" u="none" strike="noStrike" dirty="0">
                          <a:solidFill>
                            <a:srgbClr val="000000"/>
                          </a:solidFill>
                          <a:effectLst/>
                          <a:latin typeface="+mn-lt"/>
                          <a:ea typeface="等线" panose="02010600030101010101" pitchFamily="2" charset="-122"/>
                        </a:rPr>
                        <a:t>0.008</a:t>
                      </a:r>
                    </a:p>
                  </a:txBody>
                  <a:tcPr marL="9525" marR="9525" marT="9525" marB="0" anchor="ctr">
                    <a:solidFill>
                      <a:schemeClr val="accent1">
                        <a:lumMod val="40000"/>
                        <a:lumOff val="60000"/>
                      </a:schemeClr>
                    </a:solidFill>
                  </a:tcPr>
                </a:tc>
                <a:tc>
                  <a:txBody>
                    <a:bodyPr/>
                    <a:lstStyle/>
                    <a:p>
                      <a:pPr algn="ctr" fontAlgn="b"/>
                      <a:r>
                        <a:rPr lang="zh-CN" altLang="en-US" sz="1600" b="0" i="0" u="none" strike="noStrike" dirty="0">
                          <a:solidFill>
                            <a:srgbClr val="000000"/>
                          </a:solidFill>
                          <a:effectLst/>
                          <a:latin typeface="+mn-ea"/>
                          <a:ea typeface="+mn-ea"/>
                        </a:rPr>
                        <a:t>千瓦时</a:t>
                      </a:r>
                      <a:r>
                        <a:rPr lang="en-US" altLang="zh-CN" sz="1600" b="0" i="0" u="none" strike="noStrike" dirty="0">
                          <a:solidFill>
                            <a:srgbClr val="000000"/>
                          </a:solidFill>
                          <a:effectLst/>
                          <a:latin typeface="+mn-ea"/>
                          <a:ea typeface="+mn-ea"/>
                        </a:rPr>
                        <a:t>/</a:t>
                      </a:r>
                      <a:r>
                        <a:rPr lang="zh-CN" altLang="en-US" sz="1600" b="0" i="0" u="none" strike="noStrike" dirty="0">
                          <a:solidFill>
                            <a:srgbClr val="000000"/>
                          </a:solidFill>
                          <a:effectLst/>
                          <a:latin typeface="+mn-ea"/>
                          <a:ea typeface="+mn-ea"/>
                        </a:rPr>
                        <a:t>千克</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414079078"/>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b="0" i="0" u="none" strike="noStrike" dirty="0">
                          <a:solidFill>
                            <a:srgbClr val="000000"/>
                          </a:solidFill>
                          <a:effectLst/>
                          <a:latin typeface="+mn-lt"/>
                          <a:ea typeface="等线" panose="02010600030101010101" pitchFamily="2" charset="-122"/>
                        </a:rPr>
                        <a:t>0.002</a:t>
                      </a:r>
                    </a:p>
                  </a:txBody>
                  <a:tcPr marL="9525" marR="9525" marT="9525" marB="0" anchor="ctr">
                    <a:solidFill>
                      <a:schemeClr val="accent1">
                        <a:lumMod val="40000"/>
                        <a:lumOff val="60000"/>
                      </a:schemeClr>
                    </a:solidFill>
                  </a:tcPr>
                </a:tc>
                <a:tc>
                  <a:txBody>
                    <a:bodyPr/>
                    <a:lstStyle/>
                    <a:p>
                      <a:pPr algn="ctr" fontAlgn="b"/>
                      <a:r>
                        <a:rPr lang="zh-CN" altLang="en-US" sz="1600" b="0" i="0" u="none" strike="noStrike" dirty="0">
                          <a:solidFill>
                            <a:srgbClr val="000000"/>
                          </a:solidFill>
                          <a:effectLst/>
                          <a:latin typeface="+mn-ea"/>
                          <a:ea typeface="+mn-ea"/>
                        </a:rPr>
                        <a:t>千克</a:t>
                      </a:r>
                      <a:r>
                        <a:rPr lang="en-US" altLang="zh-CN" sz="1600" b="0" i="0" u="none" strike="noStrike" dirty="0">
                          <a:solidFill>
                            <a:srgbClr val="000000"/>
                          </a:solidFill>
                          <a:effectLst/>
                          <a:latin typeface="+mn-ea"/>
                          <a:ea typeface="+mn-ea"/>
                        </a:rPr>
                        <a:t>/</a:t>
                      </a:r>
                      <a:r>
                        <a:rPr lang="zh-CN" altLang="en-US" sz="1600" b="0" i="0" u="none" strike="noStrike" dirty="0">
                          <a:solidFill>
                            <a:srgbClr val="000000"/>
                          </a:solidFill>
                          <a:effectLst/>
                          <a:latin typeface="+mn-ea"/>
                          <a:ea typeface="+mn-ea"/>
                        </a:rPr>
                        <a:t>千克</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395992629"/>
                  </a:ext>
                </a:extLst>
              </a:tr>
            </a:tbl>
          </a:graphicData>
        </a:graphic>
      </p:graphicFrame>
    </p:spTree>
    <p:extLst>
      <p:ext uri="{BB962C8B-B14F-4D97-AF65-F5344CB8AC3E}">
        <p14:creationId xmlns:p14="http://schemas.microsoft.com/office/powerpoint/2010/main" val="1774226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03.2</a:t>
            </a:r>
            <a:endParaRPr lang="zh-CN" altLang="en-US" dirty="0">
              <a:solidFill>
                <a:schemeClr val="bg1"/>
              </a:solidFill>
            </a:endParaRPr>
          </a:p>
        </p:txBody>
      </p:sp>
      <p:sp>
        <p:nvSpPr>
          <p:cNvPr id="18" name="标题 17"/>
          <p:cNvSpPr>
            <a:spLocks noGrp="1"/>
          </p:cNvSpPr>
          <p:nvPr>
            <p:ph type="title"/>
          </p:nvPr>
        </p:nvSpPr>
        <p:spPr>
          <a:xfrm>
            <a:off x="2504850" y="3198167"/>
            <a:ext cx="7182297" cy="669824"/>
          </a:xfrm>
        </p:spPr>
        <p:txBody>
          <a:bodyPr>
            <a:noAutofit/>
          </a:bodyPr>
          <a:lstStyle/>
          <a:p>
            <a:r>
              <a:rPr lang="zh-CN" altLang="en-US" sz="3600" dirty="0">
                <a:solidFill>
                  <a:schemeClr val="bg1"/>
                </a:solidFill>
              </a:rPr>
              <a:t>工序建模</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506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891865" cy="502445"/>
          </a:xfrm>
        </p:spPr>
        <p:txBody>
          <a:bodyPr/>
          <a:lstStyle/>
          <a:p>
            <a:r>
              <a:rPr lang="en-CN" dirty="0"/>
              <a:t>碳负荷计算</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448469"/>
                <a:ext cx="9925776" cy="116903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碳排放计算原则：</a:t>
                </a:r>
                <a14:m>
                  <m:oMath xmlns:m="http://schemas.openxmlformats.org/officeDocument/2006/math">
                    <m:r>
                      <a:rPr lang="zh-CN" altLang="en-US" sz="2400" b="1" i="1" dirty="0">
                        <a:solidFill>
                          <a:schemeClr val="accent4"/>
                        </a:solidFill>
                        <a:latin typeface="Cambria Math" panose="02040503050406030204" pitchFamily="18" charset="0"/>
                        <a:ea typeface="微软雅黑" panose="020B0503020204020204" pitchFamily="34" charset="-122"/>
                      </a:rPr>
                      <m:t>排放量</m:t>
                    </m:r>
                    <m:r>
                      <a:rPr lang="en-US" altLang="zh-CN" sz="2400" b="1" i="1" dirty="0" smtClean="0">
                        <a:solidFill>
                          <a:schemeClr val="accent4"/>
                        </a:solidFill>
                        <a:latin typeface="Cambria Math" panose="02040503050406030204" pitchFamily="18" charset="0"/>
                        <a:ea typeface="微软雅黑" panose="020B0503020204020204" pitchFamily="34" charset="-122"/>
                      </a:rPr>
                      <m:t>=</m:t>
                    </m:r>
                    <m:r>
                      <a:rPr lang="zh-CN" altLang="en-US" sz="2400" b="1" i="1" dirty="0" smtClean="0">
                        <a:solidFill>
                          <a:schemeClr val="accent4"/>
                        </a:solidFill>
                        <a:latin typeface="Cambria Math" panose="02040503050406030204" pitchFamily="18" charset="0"/>
                        <a:ea typeface="微软雅黑" panose="020B0503020204020204" pitchFamily="34" charset="-122"/>
                      </a:rPr>
                      <m:t> </m:t>
                    </m:r>
                    <m:nary>
                      <m:naryPr>
                        <m:chr m:val="∑"/>
                        <m:subHide m:val="on"/>
                        <m:supHide m:val="on"/>
                        <m:ctrlPr>
                          <a:rPr lang="zh-CN" altLang="en-US" sz="2400" b="1" i="1" dirty="0" smtClean="0">
                            <a:solidFill>
                              <a:schemeClr val="accent4"/>
                            </a:solidFill>
                            <a:latin typeface="Cambria Math" panose="02040503050406030204" pitchFamily="18" charset="0"/>
                            <a:ea typeface="微软雅黑" panose="020B0503020204020204" pitchFamily="34" charset="-122"/>
                          </a:rPr>
                        </m:ctrlPr>
                      </m:naryPr>
                      <m:sub/>
                      <m:sup/>
                      <m:e>
                        <m:r>
                          <a:rPr lang="zh-CN" altLang="en-US" sz="2400" b="1" i="1" dirty="0">
                            <a:solidFill>
                              <a:schemeClr val="accent4"/>
                            </a:solidFill>
                            <a:latin typeface="Cambria Math" panose="02040503050406030204" pitchFamily="18" charset="0"/>
                            <a:ea typeface="微软雅黑" panose="020B0503020204020204" pitchFamily="34" charset="-122"/>
                          </a:rPr>
                          <m:t>物料耗量</m:t>
                        </m:r>
                        <m:r>
                          <a:rPr lang="zh-CN" altLang="en-US" sz="2400" b="1" i="1" dirty="0">
                            <a:solidFill>
                              <a:schemeClr val="accent4"/>
                            </a:solidFill>
                            <a:latin typeface="Cambria Math" panose="02040503050406030204" pitchFamily="18" charset="0"/>
                            <a:ea typeface="微软雅黑" panose="020B0503020204020204" pitchFamily="34" charset="-122"/>
                          </a:rPr>
                          <m:t> × </m:t>
                        </m:r>
                        <m:r>
                          <a:rPr lang="zh-CN" altLang="en-US" sz="2400" b="1" i="1" dirty="0">
                            <a:solidFill>
                              <a:schemeClr val="accent4"/>
                            </a:solidFill>
                            <a:latin typeface="Cambria Math" panose="02040503050406030204" pitchFamily="18" charset="0"/>
                            <a:ea typeface="微软雅黑" panose="020B0503020204020204" pitchFamily="34" charset="-122"/>
                          </a:rPr>
                          <m:t>排放系数</m:t>
                        </m:r>
                      </m:e>
                    </m:nary>
                  </m:oMath>
                </a14:m>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碳负荷基本计算方法：</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mc:Choice>
        <mc:Fallback>
          <p:sp>
            <p:nvSpPr>
              <p:cNvPr id="39" name="矩形 5">
                <a:extLst>
                  <a:ext uri="{FF2B5EF4-FFF2-40B4-BE49-F238E27FC236}">
                    <a16:creationId xmlns:a16="http://schemas.microsoft.com/office/drawing/2014/main" id="{9060C8C2-57A4-61D1-40D0-B3A3E0213C47}"/>
                  </a:ext>
                </a:extLst>
              </p:cNvPr>
              <p:cNvSpPr>
                <a:spLocks noRot="1" noChangeAspect="1" noMove="1" noResize="1" noEditPoints="1" noAdjustHandles="1" noChangeArrowheads="1" noChangeShapeType="1" noTextEdit="1"/>
              </p:cNvSpPr>
              <p:nvPr/>
            </p:nvSpPr>
            <p:spPr bwMode="auto">
              <a:xfrm>
                <a:off x="1084157" y="1448469"/>
                <a:ext cx="9925776" cy="1169034"/>
              </a:xfrm>
              <a:prstGeom prst="rect">
                <a:avLst/>
              </a:prstGeom>
              <a:blipFill>
                <a:blip r:embed="rId2"/>
                <a:stretch>
                  <a:fillRect l="-639" t="-39130" b="-304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graphicFrame>
        <p:nvGraphicFramePr>
          <p:cNvPr id="40" name="Object 4">
            <a:extLst>
              <a:ext uri="{FF2B5EF4-FFF2-40B4-BE49-F238E27FC236}">
                <a16:creationId xmlns:a16="http://schemas.microsoft.com/office/drawing/2014/main" id="{28F41D34-C4AE-E3D1-558F-AAD1989EDF40}"/>
              </a:ext>
            </a:extLst>
          </p:cNvPr>
          <p:cNvGraphicFramePr>
            <a:graphicFrameLocks noChangeAspect="1"/>
          </p:cNvGraphicFramePr>
          <p:nvPr>
            <p:extLst>
              <p:ext uri="{D42A27DB-BD31-4B8C-83A1-F6EECF244321}">
                <p14:modId xmlns:p14="http://schemas.microsoft.com/office/powerpoint/2010/main" val="2197647714"/>
              </p:ext>
            </p:extLst>
          </p:nvPr>
        </p:nvGraphicFramePr>
        <p:xfrm>
          <a:off x="3786604" y="2947836"/>
          <a:ext cx="4618791" cy="798602"/>
        </p:xfrm>
        <a:graphic>
          <a:graphicData uri="http://schemas.openxmlformats.org/presentationml/2006/ole">
            <mc:AlternateContent xmlns:mc="http://schemas.openxmlformats.org/markup-compatibility/2006">
              <mc:Choice xmlns:v="urn:schemas-microsoft-com:vml" Requires="v">
                <p:oleObj name="公式" r:id="rId3" imgW="33642300" imgH="5854700" progId="Equation.3">
                  <p:embed/>
                </p:oleObj>
              </mc:Choice>
              <mc:Fallback>
                <p:oleObj name="公式" r:id="rId3" imgW="33642300" imgH="5854700" progId="Equation.3">
                  <p:embed/>
                  <p:pic>
                    <p:nvPicPr>
                      <p:cNvPr id="40" name="Object 4">
                        <a:extLst>
                          <a:ext uri="{FF2B5EF4-FFF2-40B4-BE49-F238E27FC236}">
                            <a16:creationId xmlns:a16="http://schemas.microsoft.com/office/drawing/2014/main" id="{28F41D34-C4AE-E3D1-558F-AAD1989ED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604" y="2947836"/>
                        <a:ext cx="4618791" cy="798602"/>
                      </a:xfrm>
                      <a:prstGeom prst="rect">
                        <a:avLst/>
                      </a:prstGeom>
                      <a:noFill/>
                      <a:ln>
                        <a:noFill/>
                      </a:ln>
                    </p:spPr>
                  </p:pic>
                </p:oleObj>
              </mc:Fallback>
            </mc:AlternateContent>
          </a:graphicData>
        </a:graphic>
      </p:graphicFrame>
      <p:sp>
        <p:nvSpPr>
          <p:cNvPr id="42" name="TextBox 41">
            <a:extLst>
              <a:ext uri="{FF2B5EF4-FFF2-40B4-BE49-F238E27FC236}">
                <a16:creationId xmlns:a16="http://schemas.microsoft.com/office/drawing/2014/main" id="{4520AF76-91EB-6EB6-496E-78CB8DD028CB}"/>
              </a:ext>
            </a:extLst>
          </p:cNvPr>
          <p:cNvSpPr txBox="1"/>
          <p:nvPr/>
        </p:nvSpPr>
        <p:spPr>
          <a:xfrm>
            <a:off x="5201185" y="3871166"/>
            <a:ext cx="1136850" cy="369332"/>
          </a:xfrm>
          <a:prstGeom prst="rect">
            <a:avLst/>
          </a:prstGeom>
          <a:noFill/>
        </p:spPr>
        <p:txBody>
          <a:bodyPr wrap="none" rtlCol="0">
            <a:spAutoFit/>
          </a:bodyPr>
          <a:lstStyle/>
          <a:p>
            <a:r>
              <a:rPr lang="en-CN" dirty="0"/>
              <a:t>直接负荷</a:t>
            </a:r>
          </a:p>
        </p:txBody>
      </p:sp>
      <p:sp>
        <p:nvSpPr>
          <p:cNvPr id="43" name="TextBox 42">
            <a:extLst>
              <a:ext uri="{FF2B5EF4-FFF2-40B4-BE49-F238E27FC236}">
                <a16:creationId xmlns:a16="http://schemas.microsoft.com/office/drawing/2014/main" id="{BE13FD84-4188-3F98-533A-B8C58B517B22}"/>
              </a:ext>
            </a:extLst>
          </p:cNvPr>
          <p:cNvSpPr txBox="1"/>
          <p:nvPr/>
        </p:nvSpPr>
        <p:spPr>
          <a:xfrm>
            <a:off x="3402785" y="3871166"/>
            <a:ext cx="1598515" cy="369332"/>
          </a:xfrm>
          <a:prstGeom prst="rect">
            <a:avLst/>
          </a:prstGeom>
          <a:noFill/>
        </p:spPr>
        <p:txBody>
          <a:bodyPr wrap="none" rtlCol="0">
            <a:spAutoFit/>
          </a:bodyPr>
          <a:lstStyle/>
          <a:p>
            <a:r>
              <a:rPr lang="en-CN" dirty="0"/>
              <a:t>生命周期负荷</a:t>
            </a:r>
          </a:p>
        </p:txBody>
      </p:sp>
      <p:sp>
        <p:nvSpPr>
          <p:cNvPr id="44" name="TextBox 43">
            <a:extLst>
              <a:ext uri="{FF2B5EF4-FFF2-40B4-BE49-F238E27FC236}">
                <a16:creationId xmlns:a16="http://schemas.microsoft.com/office/drawing/2014/main" id="{BA96E49B-388A-37CF-DC05-B94FCBC1CBEA}"/>
              </a:ext>
            </a:extLst>
          </p:cNvPr>
          <p:cNvSpPr txBox="1"/>
          <p:nvPr/>
        </p:nvSpPr>
        <p:spPr>
          <a:xfrm>
            <a:off x="6750192" y="3871166"/>
            <a:ext cx="1598515" cy="369332"/>
          </a:xfrm>
          <a:prstGeom prst="rect">
            <a:avLst/>
          </a:prstGeom>
          <a:noFill/>
        </p:spPr>
        <p:txBody>
          <a:bodyPr wrap="none" rtlCol="0">
            <a:spAutoFit/>
          </a:bodyPr>
          <a:lstStyle/>
          <a:p>
            <a:r>
              <a:rPr lang="en-CN" dirty="0"/>
              <a:t>各次间接负荷</a:t>
            </a:r>
          </a:p>
        </p:txBody>
      </p:sp>
      <p:sp>
        <p:nvSpPr>
          <p:cNvPr id="5" name="矩形 5">
            <a:extLst>
              <a:ext uri="{FF2B5EF4-FFF2-40B4-BE49-F238E27FC236}">
                <a16:creationId xmlns:a16="http://schemas.microsoft.com/office/drawing/2014/main" id="{B9C2E1E6-69A1-7BDD-2F2F-71EA64D4366D}"/>
              </a:ext>
            </a:extLst>
          </p:cNvPr>
          <p:cNvSpPr>
            <a:spLocks noChangeArrowheads="1"/>
          </p:cNvSpPr>
          <p:nvPr/>
        </p:nvSpPr>
        <p:spPr bwMode="auto">
          <a:xfrm>
            <a:off x="1084157" y="4365226"/>
            <a:ext cx="9925776" cy="17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如何理解直接负荷和间接负荷的意义？</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如何计算工序对物料的</a:t>
            </a:r>
            <a:r>
              <a:rPr lang="zh-CN" altLang="en-US" sz="2400" dirty="0">
                <a:solidFill>
                  <a:srgbClr val="C00000"/>
                </a:solidFill>
                <a:latin typeface="微软雅黑" panose="020B0503020204020204" pitchFamily="34" charset="-122"/>
                <a:ea typeface="微软雅黑" panose="020B0503020204020204" pitchFamily="34" charset="-122"/>
              </a:rPr>
              <a:t>间接消耗</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如何对</a:t>
            </a:r>
            <a:r>
              <a:rPr lang="zh-CN" altLang="en-US" sz="2400" dirty="0">
                <a:solidFill>
                  <a:srgbClr val="C00000"/>
                </a:solidFill>
                <a:latin typeface="微软雅黑" panose="020B0503020204020204" pitchFamily="34" charset="-122"/>
                <a:ea typeface="微软雅黑" panose="020B0503020204020204" pitchFamily="34" charset="-122"/>
              </a:rPr>
              <a:t>工序之间的关联</a:t>
            </a:r>
            <a:r>
              <a:rPr lang="zh-CN" altLang="en-US" sz="2400" dirty="0">
                <a:solidFill>
                  <a:schemeClr val="accent4"/>
                </a:solidFill>
                <a:latin typeface="微软雅黑" panose="020B0503020204020204" pitchFamily="34" charset="-122"/>
                <a:ea typeface="微软雅黑" panose="020B0503020204020204" pitchFamily="34" charset="-122"/>
              </a:rPr>
              <a:t>进行建模？</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554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2574744" cy="502445"/>
          </a:xfrm>
        </p:spPr>
        <p:txBody>
          <a:bodyPr/>
          <a:lstStyle/>
          <a:p>
            <a:r>
              <a:rPr lang="en-CN" dirty="0"/>
              <a:t>直接与间接负荷</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448469"/>
            <a:ext cx="9925776" cy="17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直接负荷：</a:t>
            </a:r>
            <a:r>
              <a:rPr lang="zh-CN" altLang="en-US" sz="2400" dirty="0">
                <a:solidFill>
                  <a:srgbClr val="C00000"/>
                </a:solidFill>
                <a:latin typeface="微软雅黑" panose="020B0503020204020204" pitchFamily="34" charset="-122"/>
                <a:ea typeface="微软雅黑" panose="020B0503020204020204" pitchFamily="34" charset="-122"/>
              </a:rPr>
              <a:t>本工序</a:t>
            </a:r>
            <a:r>
              <a:rPr lang="zh-CN" altLang="en-US" sz="2400" dirty="0">
                <a:solidFill>
                  <a:schemeClr val="accent4"/>
                </a:solidFill>
                <a:latin typeface="微软雅黑" panose="020B0503020204020204" pitchFamily="34" charset="-122"/>
                <a:ea typeface="微软雅黑" panose="020B0503020204020204" pitchFamily="34" charset="-122"/>
              </a:rPr>
              <a:t>对物料的直接消耗产生的负荷</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间接负荷：</a:t>
            </a:r>
            <a:r>
              <a:rPr lang="zh-CN" altLang="en-US" sz="2400" dirty="0">
                <a:solidFill>
                  <a:schemeClr val="accent4"/>
                </a:solidFill>
                <a:latin typeface="微软雅黑" panose="020B0503020204020204" pitchFamily="34" charset="-122"/>
                <a:ea typeface="微软雅黑" panose="020B0503020204020204" pitchFamily="34" charset="-122"/>
              </a:rPr>
              <a:t>本工序</a:t>
            </a:r>
            <a:r>
              <a:rPr lang="zh-CN" altLang="en-US" sz="2400" dirty="0">
                <a:solidFill>
                  <a:srgbClr val="C00000"/>
                </a:solidFill>
                <a:latin typeface="微软雅黑" panose="020B0503020204020204" pitchFamily="34" charset="-122"/>
                <a:ea typeface="微软雅黑" panose="020B0503020204020204" pitchFamily="34" charset="-122"/>
              </a:rPr>
              <a:t>上游工序</a:t>
            </a:r>
            <a:r>
              <a:rPr lang="zh-CN" altLang="en-US" sz="2400" dirty="0">
                <a:solidFill>
                  <a:schemeClr val="accent4"/>
                </a:solidFill>
                <a:latin typeface="微软雅黑" panose="020B0503020204020204" pitchFamily="34" charset="-122"/>
                <a:ea typeface="微软雅黑" panose="020B0503020204020204" pitchFamily="34" charset="-122"/>
              </a:rPr>
              <a:t>对对物料的消耗产生的负荷，通过上游工序的产品代入本工序（本工序使用上游工序产品的消耗产生的负荷）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5" name="矩形 5">
            <a:extLst>
              <a:ext uri="{FF2B5EF4-FFF2-40B4-BE49-F238E27FC236}">
                <a16:creationId xmlns:a16="http://schemas.microsoft.com/office/drawing/2014/main" id="{B9C2E1E6-69A1-7BDD-2F2F-71EA64D4366D}"/>
              </a:ext>
            </a:extLst>
          </p:cNvPr>
          <p:cNvSpPr>
            <a:spLocks noChangeArrowheads="1"/>
          </p:cNvSpPr>
          <p:nvPr/>
        </p:nvSpPr>
        <p:spPr bwMode="auto">
          <a:xfrm>
            <a:off x="1084157" y="3317414"/>
            <a:ext cx="9925776" cy="282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直接</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间接</a:t>
            </a:r>
            <a:r>
              <a:rPr lang="zh-CN" altLang="en-US" sz="2400" b="1" dirty="0">
                <a:solidFill>
                  <a:srgbClr val="C00000"/>
                </a:solidFill>
                <a:latin typeface="微软雅黑" panose="020B0503020204020204" pitchFamily="34" charset="-122"/>
                <a:ea typeface="微软雅黑" panose="020B0503020204020204" pitchFamily="34" charset="-122"/>
              </a:rPr>
              <a:t>负荷</a:t>
            </a:r>
            <a:r>
              <a:rPr lang="zh-CN" altLang="en-US" sz="2400" b="1" dirty="0">
                <a:solidFill>
                  <a:schemeClr val="accent4"/>
                </a:solidFill>
                <a:latin typeface="微软雅黑" panose="020B0503020204020204" pitchFamily="34" charset="-122"/>
                <a:ea typeface="微软雅黑" panose="020B0503020204020204" pitchFamily="34" charset="-122"/>
              </a:rPr>
              <a:t>与直接</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间接</a:t>
            </a:r>
            <a:r>
              <a:rPr lang="zh-CN" altLang="en-US" sz="2400" b="1" dirty="0">
                <a:solidFill>
                  <a:srgbClr val="C00000"/>
                </a:solidFill>
                <a:latin typeface="微软雅黑" panose="020B0503020204020204" pitchFamily="34" charset="-122"/>
                <a:ea typeface="微软雅黑" panose="020B0503020204020204" pitchFamily="34" charset="-122"/>
              </a:rPr>
              <a:t>排放</a:t>
            </a:r>
            <a:r>
              <a:rPr lang="zh-CN" altLang="en-US" sz="2400" b="1" dirty="0">
                <a:solidFill>
                  <a:schemeClr val="accent4"/>
                </a:solidFill>
                <a:latin typeface="微软雅黑" panose="020B0503020204020204" pitchFamily="34" charset="-122"/>
                <a:ea typeface="微软雅黑" panose="020B0503020204020204" pitchFamily="34" charset="-122"/>
              </a:rPr>
              <a:t>的区别？</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直接</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间接</a:t>
            </a:r>
            <a:r>
              <a:rPr lang="zh-CN" altLang="en-US" sz="2400" dirty="0">
                <a:solidFill>
                  <a:srgbClr val="C00000"/>
                </a:solidFill>
                <a:latin typeface="微软雅黑" panose="020B0503020204020204" pitchFamily="34" charset="-122"/>
                <a:ea typeface="微软雅黑" panose="020B0503020204020204" pitchFamily="34" charset="-122"/>
              </a:rPr>
              <a:t>排放</a:t>
            </a:r>
            <a:r>
              <a:rPr lang="zh-CN" altLang="en-US" sz="2400" dirty="0">
                <a:solidFill>
                  <a:schemeClr val="accent4"/>
                </a:solidFill>
                <a:latin typeface="微软雅黑" panose="020B0503020204020204" pitchFamily="34" charset="-122"/>
                <a:ea typeface="微软雅黑" panose="020B0503020204020204" pitchFamily="34" charset="-122"/>
              </a:rPr>
              <a:t>取决于</a:t>
            </a:r>
            <a:r>
              <a:rPr lang="zh-CN" altLang="en-US" sz="2400" dirty="0">
                <a:solidFill>
                  <a:srgbClr val="C00000"/>
                </a:solidFill>
                <a:latin typeface="微软雅黑" panose="020B0503020204020204" pitchFamily="34" charset="-122"/>
                <a:ea typeface="微软雅黑" panose="020B0503020204020204" pitchFamily="34" charset="-122"/>
              </a:rPr>
              <a:t>系数</a:t>
            </a:r>
            <a:r>
              <a:rPr lang="zh-CN" altLang="en-US"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直接排放</a:t>
            </a:r>
            <a:r>
              <a:rPr lang="zh-CN" altLang="en-US" sz="2400" dirty="0">
                <a:solidFill>
                  <a:schemeClr val="accent4"/>
                </a:solidFill>
                <a:latin typeface="微软雅黑" panose="020B0503020204020204" pitchFamily="34" charset="-122"/>
                <a:ea typeface="微软雅黑" panose="020B0503020204020204" pitchFamily="34" charset="-122"/>
              </a:rPr>
              <a:t>为物料耗量乘以</a:t>
            </a:r>
            <a:r>
              <a:rPr lang="zh-CN" altLang="en-US" sz="2400" dirty="0">
                <a:solidFill>
                  <a:srgbClr val="C00000"/>
                </a:solidFill>
                <a:latin typeface="微软雅黑" panose="020B0503020204020204" pitchFamily="34" charset="-122"/>
                <a:ea typeface="微软雅黑" panose="020B0503020204020204" pitchFamily="34" charset="-122"/>
              </a:rPr>
              <a:t>直接排放系数</a:t>
            </a:r>
            <a:r>
              <a:rPr lang="zh-CN" altLang="en-US"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间接排放</a:t>
            </a:r>
            <a:r>
              <a:rPr lang="zh-CN" altLang="en-US" sz="2400" dirty="0">
                <a:solidFill>
                  <a:schemeClr val="accent4"/>
                </a:solidFill>
                <a:latin typeface="微软雅黑" panose="020B0503020204020204" pitchFamily="34" charset="-122"/>
                <a:ea typeface="微软雅黑" panose="020B0503020204020204" pitchFamily="34" charset="-122"/>
              </a:rPr>
              <a:t>为物料耗量乘以</a:t>
            </a:r>
            <a:r>
              <a:rPr lang="zh-CN" altLang="en-US" sz="2400" dirty="0">
                <a:solidFill>
                  <a:srgbClr val="C00000"/>
                </a:solidFill>
                <a:latin typeface="微软雅黑" panose="020B0503020204020204" pitchFamily="34" charset="-122"/>
                <a:ea typeface="微软雅黑" panose="020B0503020204020204" pitchFamily="34" charset="-122"/>
              </a:rPr>
              <a:t>间接排放系数</a:t>
            </a:r>
            <a:endParaRPr lang="en-US" altLang="zh-CN" sz="2400" dirty="0">
              <a:solidFill>
                <a:srgbClr val="C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直接</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间接</a:t>
            </a:r>
            <a:r>
              <a:rPr lang="zh-CN" altLang="en-US" sz="2400" dirty="0">
                <a:solidFill>
                  <a:srgbClr val="C00000"/>
                </a:solidFill>
                <a:latin typeface="微软雅黑" panose="020B0503020204020204" pitchFamily="34" charset="-122"/>
                <a:ea typeface="微软雅黑" panose="020B0503020204020204" pitchFamily="34" charset="-122"/>
              </a:rPr>
              <a:t>负荷</a:t>
            </a:r>
            <a:r>
              <a:rPr lang="zh-CN" altLang="en-US" sz="2400" dirty="0">
                <a:solidFill>
                  <a:schemeClr val="accent4"/>
                </a:solidFill>
                <a:latin typeface="微软雅黑" panose="020B0503020204020204" pitchFamily="34" charset="-122"/>
                <a:ea typeface="微软雅黑" panose="020B0503020204020204" pitchFamily="34" charset="-122"/>
              </a:rPr>
              <a:t>与</a:t>
            </a:r>
            <a:r>
              <a:rPr lang="zh-CN" altLang="en-US" sz="2400" dirty="0">
                <a:solidFill>
                  <a:srgbClr val="C00000"/>
                </a:solidFill>
                <a:latin typeface="微软雅黑" panose="020B0503020204020204" pitchFamily="34" charset="-122"/>
                <a:ea typeface="微软雅黑" panose="020B0503020204020204" pitchFamily="34" charset="-122"/>
              </a:rPr>
              <a:t>工序顺序</a:t>
            </a:r>
            <a:r>
              <a:rPr lang="zh-CN" altLang="en-US" sz="2400" dirty="0">
                <a:solidFill>
                  <a:schemeClr val="accent4"/>
                </a:solidFill>
                <a:latin typeface="微软雅黑" panose="020B0503020204020204" pitchFamily="34" charset="-122"/>
                <a:ea typeface="微软雅黑" panose="020B0503020204020204" pitchFamily="34" charset="-122"/>
              </a:rPr>
              <a:t>相关，</a:t>
            </a:r>
            <a:r>
              <a:rPr lang="zh-CN" altLang="en-US" sz="2400" dirty="0">
                <a:solidFill>
                  <a:srgbClr val="C00000"/>
                </a:solidFill>
                <a:latin typeface="微软雅黑" panose="020B0503020204020204" pitchFamily="34" charset="-122"/>
                <a:ea typeface="微软雅黑" panose="020B0503020204020204" pitchFamily="34" charset="-122"/>
              </a:rPr>
              <a:t>直接负荷</a:t>
            </a:r>
            <a:r>
              <a:rPr lang="zh-CN" altLang="en-US" sz="2400" dirty="0">
                <a:solidFill>
                  <a:schemeClr val="accent4"/>
                </a:solidFill>
                <a:latin typeface="微软雅黑" panose="020B0503020204020204" pitchFamily="34" charset="-122"/>
                <a:ea typeface="微软雅黑" panose="020B0503020204020204" pitchFamily="34" charset="-122"/>
              </a:rPr>
              <a:t>为</a:t>
            </a:r>
            <a:r>
              <a:rPr lang="zh-CN" altLang="en-US" sz="2400" dirty="0">
                <a:solidFill>
                  <a:srgbClr val="C00000"/>
                </a:solidFill>
                <a:latin typeface="微软雅黑" panose="020B0503020204020204" pitchFamily="34" charset="-122"/>
                <a:ea typeface="微软雅黑" panose="020B0503020204020204" pitchFamily="34" charset="-122"/>
              </a:rPr>
              <a:t>本工序</a:t>
            </a:r>
            <a:r>
              <a:rPr lang="zh-CN" altLang="en-US" sz="2400" dirty="0">
                <a:solidFill>
                  <a:schemeClr val="accent4"/>
                </a:solidFill>
                <a:latin typeface="微软雅黑" panose="020B0503020204020204" pitchFamily="34" charset="-122"/>
                <a:ea typeface="微软雅黑" panose="020B0503020204020204" pitchFamily="34" charset="-122"/>
              </a:rPr>
              <a:t>消耗的物料产生的负荷，</a:t>
            </a:r>
            <a:r>
              <a:rPr lang="zh-CN" altLang="en-US" sz="2400" dirty="0">
                <a:solidFill>
                  <a:srgbClr val="C00000"/>
                </a:solidFill>
                <a:latin typeface="微软雅黑" panose="020B0503020204020204" pitchFamily="34" charset="-122"/>
                <a:ea typeface="微软雅黑" panose="020B0503020204020204" pitchFamily="34" charset="-122"/>
              </a:rPr>
              <a:t>间接负荷</a:t>
            </a:r>
            <a:r>
              <a:rPr lang="zh-CN" altLang="en-US" sz="2400" dirty="0">
                <a:solidFill>
                  <a:schemeClr val="accent4"/>
                </a:solidFill>
                <a:latin typeface="微软雅黑" panose="020B0503020204020204" pitchFamily="34" charset="-122"/>
                <a:ea typeface="微软雅黑" panose="020B0503020204020204" pitchFamily="34" charset="-122"/>
              </a:rPr>
              <a:t>为</a:t>
            </a:r>
            <a:r>
              <a:rPr lang="zh-CN" altLang="en-US" sz="2400" dirty="0">
                <a:solidFill>
                  <a:srgbClr val="C00000"/>
                </a:solidFill>
                <a:latin typeface="微软雅黑" panose="020B0503020204020204" pitchFamily="34" charset="-122"/>
                <a:ea typeface="微软雅黑" panose="020B0503020204020204" pitchFamily="34" charset="-122"/>
              </a:rPr>
              <a:t>上游工序</a:t>
            </a:r>
            <a:r>
              <a:rPr lang="zh-CN" altLang="en-US" sz="2400" dirty="0">
                <a:solidFill>
                  <a:schemeClr val="accent4"/>
                </a:solidFill>
                <a:latin typeface="微软雅黑" panose="020B0503020204020204" pitchFamily="34" charset="-122"/>
                <a:ea typeface="微软雅黑" panose="020B0503020204020204" pitchFamily="34" charset="-122"/>
              </a:rPr>
              <a:t>消耗的物料产生的负荷</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2664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CN" sz="2400" b="1" dirty="0">
                <a:solidFill>
                  <a:schemeClr val="accent4"/>
                </a:solidFill>
                <a:latin typeface="微软雅黑" panose="020B0503020204020204" pitchFamily="34" charset="-122"/>
                <a:ea typeface="微软雅黑" panose="020B0503020204020204" pitchFamily="34" charset="-122"/>
              </a:rPr>
              <a:t>示例</a:t>
            </a:r>
            <a:r>
              <a:rPr lang="zh-CN" altLang="en-US" sz="2400" b="1" dirty="0">
                <a:solidFill>
                  <a:schemeClr val="accent4"/>
                </a:solidFill>
                <a:latin typeface="微软雅黑" panose="020B0503020204020204" pitchFamily="34" charset="-122"/>
                <a:ea typeface="微软雅黑" panose="020B0503020204020204" pitchFamily="34" charset="-122"/>
              </a:rPr>
              <a:t>工序：</a:t>
            </a:r>
            <a:r>
              <a:rPr lang="zh-CN" altLang="en-US" sz="2400" dirty="0">
                <a:solidFill>
                  <a:schemeClr val="accent4"/>
                </a:solidFill>
                <a:latin typeface="微软雅黑" panose="020B0503020204020204" pitchFamily="34" charset="-122"/>
                <a:ea typeface="微软雅黑" panose="020B0503020204020204" pitchFamily="34" charset="-122"/>
              </a:rPr>
              <a:t>工序</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、工序</a:t>
            </a:r>
            <a:r>
              <a:rPr lang="en-US" altLang="zh-CN" sz="2400" dirty="0">
                <a:solidFill>
                  <a:schemeClr val="accent4"/>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、工序</a:t>
            </a:r>
            <a:r>
              <a:rPr lang="en-US" altLang="zh-CN" sz="2400" dirty="0">
                <a:solidFill>
                  <a:schemeClr val="accent4"/>
                </a:solidFill>
                <a:latin typeface="微软雅黑" panose="020B0503020204020204" pitchFamily="34" charset="-122"/>
                <a:ea typeface="微软雅黑" panose="020B0503020204020204" pitchFamily="34" charset="-122"/>
              </a:rPr>
              <a:t>3</a:t>
            </a:r>
          </a:p>
        </p:txBody>
      </p:sp>
      <p:pic>
        <p:nvPicPr>
          <p:cNvPr id="10" name="Picture 9" descr="A diagram of a flowchart&#10;&#10;Description automatically generated">
            <a:extLst>
              <a:ext uri="{FF2B5EF4-FFF2-40B4-BE49-F238E27FC236}">
                <a16:creationId xmlns:a16="http://schemas.microsoft.com/office/drawing/2014/main" id="{8CF03F40-7B11-D808-EC98-6898D9E80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569" y="1835012"/>
            <a:ext cx="6579575" cy="4820234"/>
          </a:xfrm>
          <a:prstGeom prst="rect">
            <a:avLst/>
          </a:prstGeom>
        </p:spPr>
      </p:pic>
    </p:spTree>
    <p:extLst>
      <p:ext uri="{BB962C8B-B14F-4D97-AF65-F5344CB8AC3E}">
        <p14:creationId xmlns:p14="http://schemas.microsoft.com/office/powerpoint/2010/main" val="3083420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计算目标：</a:t>
            </a:r>
            <a:r>
              <a:rPr lang="zh-CN" altLang="en-CN" sz="2400" dirty="0">
                <a:solidFill>
                  <a:srgbClr val="C00000"/>
                </a:solidFill>
                <a:latin typeface="微软雅黑" panose="020B0503020204020204" pitchFamily="34" charset="-122"/>
                <a:ea typeface="微软雅黑" panose="020B0503020204020204" pitchFamily="34" charset="-122"/>
              </a:rPr>
              <a:t>产品</a:t>
            </a:r>
            <a:r>
              <a:rPr lang="en-US" altLang="zh-CN" sz="2400" dirty="0">
                <a:solidFill>
                  <a:srgbClr val="C00000"/>
                </a:solidFill>
                <a:latin typeface="微软雅黑" panose="020B0503020204020204" pitchFamily="34" charset="-122"/>
                <a:ea typeface="微软雅黑" panose="020B0503020204020204" pitchFamily="34" charset="-122"/>
              </a:rPr>
              <a:t>3</a:t>
            </a:r>
            <a:r>
              <a:rPr lang="zh-CN" altLang="en-US" sz="2400" dirty="0">
                <a:solidFill>
                  <a:schemeClr val="accent4"/>
                </a:solidFill>
                <a:latin typeface="微软雅黑" panose="020B0503020204020204" pitchFamily="34" charset="-122"/>
                <a:ea typeface="微软雅黑" panose="020B0503020204020204" pitchFamily="34" charset="-122"/>
              </a:rPr>
              <a:t>的生命周期碳负荷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2" name="Picture 11" descr="A diagram of a flowchart&#10;&#10;Description automatically generated">
            <a:extLst>
              <a:ext uri="{FF2B5EF4-FFF2-40B4-BE49-F238E27FC236}">
                <a16:creationId xmlns:a16="http://schemas.microsoft.com/office/drawing/2014/main" id="{F769017E-6987-9767-6C34-E709E2D95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570" y="1835012"/>
            <a:ext cx="6579574" cy="4820233"/>
          </a:xfrm>
          <a:prstGeom prst="rect">
            <a:avLst/>
          </a:prstGeom>
        </p:spPr>
      </p:pic>
    </p:spTree>
    <p:extLst>
      <p:ext uri="{BB962C8B-B14F-4D97-AF65-F5344CB8AC3E}">
        <p14:creationId xmlns:p14="http://schemas.microsoft.com/office/powerpoint/2010/main" val="656185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3B8F-0FE5-2416-EAA3-BB48C23AE798}"/>
              </a:ext>
            </a:extLst>
          </p:cNvPr>
          <p:cNvSpPr>
            <a:spLocks noGrp="1"/>
          </p:cNvSpPr>
          <p:nvPr>
            <p:ph type="title"/>
          </p:nvPr>
        </p:nvSpPr>
        <p:spPr>
          <a:xfrm>
            <a:off x="1715589" y="577769"/>
            <a:ext cx="1550424" cy="502445"/>
          </a:xfrm>
        </p:spPr>
        <p:txBody>
          <a:bodyPr/>
          <a:lstStyle/>
          <a:p>
            <a:r>
              <a:rPr lang="en-CN" dirty="0"/>
              <a:t>项目概况</a:t>
            </a:r>
          </a:p>
        </p:txBody>
      </p:sp>
      <p:sp>
        <p:nvSpPr>
          <p:cNvPr id="3" name="Text Placeholder 2">
            <a:extLst>
              <a:ext uri="{FF2B5EF4-FFF2-40B4-BE49-F238E27FC236}">
                <a16:creationId xmlns:a16="http://schemas.microsoft.com/office/drawing/2014/main" id="{E80F0627-B73F-D5B3-7503-FFAEFFB911F4}"/>
              </a:ext>
            </a:extLst>
          </p:cNvPr>
          <p:cNvSpPr>
            <a:spLocks noGrp="1"/>
          </p:cNvSpPr>
          <p:nvPr>
            <p:ph type="body" sz="quarter" idx="10"/>
          </p:nvPr>
        </p:nvSpPr>
        <p:spPr/>
        <p:txBody>
          <a:bodyPr/>
          <a:lstStyle/>
          <a:p>
            <a:r>
              <a:rPr lang="en-US" altLang="zh-CN" dirty="0"/>
              <a:t>01</a:t>
            </a:r>
            <a:endParaRPr lang="en-CN" dirty="0"/>
          </a:p>
        </p:txBody>
      </p:sp>
    </p:spTree>
    <p:extLst>
      <p:ext uri="{BB962C8B-B14F-4D97-AF65-F5344CB8AC3E}">
        <p14:creationId xmlns:p14="http://schemas.microsoft.com/office/powerpoint/2010/main" val="884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直接排放：</a:t>
            </a:r>
            <a:r>
              <a:rPr lang="zh-CN" altLang="en-US" sz="2400" dirty="0">
                <a:solidFill>
                  <a:srgbClr val="C00000"/>
                </a:solidFill>
                <a:latin typeface="微软雅黑" panose="020B0503020204020204" pitchFamily="34" charset="-122"/>
                <a:ea typeface="微软雅黑" panose="020B0503020204020204" pitchFamily="34" charset="-122"/>
              </a:rPr>
              <a:t>工序</a:t>
            </a:r>
            <a:r>
              <a:rPr lang="en-US" altLang="zh-CN" sz="2400" dirty="0">
                <a:solidFill>
                  <a:srgbClr val="C00000"/>
                </a:solidFill>
                <a:latin typeface="微软雅黑" panose="020B0503020204020204" pitchFamily="34" charset="-122"/>
                <a:ea typeface="微软雅黑" panose="020B0503020204020204" pitchFamily="34" charset="-122"/>
              </a:rPr>
              <a:t>3</a:t>
            </a:r>
            <a:r>
              <a:rPr lang="zh-CN" altLang="en-US" sz="2400" dirty="0">
                <a:solidFill>
                  <a:schemeClr val="accent4"/>
                </a:solidFill>
                <a:latin typeface="微软雅黑" panose="020B0503020204020204" pitchFamily="34" charset="-122"/>
                <a:ea typeface="微软雅黑" panose="020B0503020204020204" pitchFamily="34" charset="-122"/>
              </a:rPr>
              <a:t>对物料</a:t>
            </a:r>
            <a:r>
              <a:rPr lang="zh-CN" altLang="en-US" sz="2400" dirty="0">
                <a:solidFill>
                  <a:srgbClr val="C00000"/>
                </a:solidFill>
                <a:latin typeface="微软雅黑" panose="020B0503020204020204" pitchFamily="34" charset="-122"/>
                <a:ea typeface="微软雅黑" panose="020B0503020204020204" pitchFamily="34" charset="-122"/>
              </a:rPr>
              <a:t>直接消耗</a:t>
            </a:r>
            <a:r>
              <a:rPr lang="zh-CN" altLang="en-US" sz="2400" dirty="0">
                <a:solidFill>
                  <a:schemeClr val="accent4"/>
                </a:solidFill>
                <a:latin typeface="微软雅黑" panose="020B0503020204020204" pitchFamily="34" charset="-122"/>
                <a:ea typeface="微软雅黑" panose="020B0503020204020204" pitchFamily="34" charset="-122"/>
              </a:rPr>
              <a:t>产生的负荷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0" name="Picture 9" descr="A diagram of a company&#10;&#10;Description automatically generated">
            <a:extLst>
              <a:ext uri="{FF2B5EF4-FFF2-40B4-BE49-F238E27FC236}">
                <a16:creationId xmlns:a16="http://schemas.microsoft.com/office/drawing/2014/main" id="{3554E789-ECC5-5FA9-CA78-F13A5CAAB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667" y="1835012"/>
            <a:ext cx="5628094" cy="4820233"/>
          </a:xfrm>
          <a:prstGeom prst="rect">
            <a:avLst/>
          </a:prstGeom>
        </p:spPr>
      </p:pic>
    </p:spTree>
    <p:extLst>
      <p:ext uri="{BB962C8B-B14F-4D97-AF65-F5344CB8AC3E}">
        <p14:creationId xmlns:p14="http://schemas.microsoft.com/office/powerpoint/2010/main" val="1228179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工序</a:t>
            </a:r>
            <a:r>
              <a:rPr lang="en-US" altLang="zh-CN" sz="2400" b="1" dirty="0">
                <a:solidFill>
                  <a:schemeClr val="accent4"/>
                </a:solidFill>
                <a:latin typeface="微软雅黑" panose="020B0503020204020204" pitchFamily="34" charset="-122"/>
                <a:ea typeface="微软雅黑" panose="020B0503020204020204" pitchFamily="34" charset="-122"/>
              </a:rPr>
              <a:t>2</a:t>
            </a:r>
            <a:r>
              <a:rPr lang="zh-CN" altLang="en-US" sz="2400" b="1" dirty="0">
                <a:solidFill>
                  <a:schemeClr val="accent4"/>
                </a:solidFill>
                <a:latin typeface="微软雅黑" panose="020B0503020204020204" pitchFamily="34" charset="-122"/>
                <a:ea typeface="微软雅黑" panose="020B0503020204020204" pitchFamily="34" charset="-122"/>
              </a:rPr>
              <a:t>间接排放：</a:t>
            </a:r>
            <a:r>
              <a:rPr lang="zh-CN" altLang="en-US" sz="2400" dirty="0">
                <a:solidFill>
                  <a:srgbClr val="C00000"/>
                </a:solidFill>
                <a:latin typeface="微软雅黑" panose="020B0503020204020204" pitchFamily="34" charset="-122"/>
                <a:ea typeface="微软雅黑" panose="020B0503020204020204" pitchFamily="34" charset="-122"/>
              </a:rPr>
              <a:t>工序</a:t>
            </a:r>
            <a:r>
              <a:rPr lang="en-US" altLang="zh-CN" sz="2400" dirty="0">
                <a:solidFill>
                  <a:srgbClr val="C00000"/>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中消耗物料的</a:t>
            </a:r>
            <a:r>
              <a:rPr lang="zh-CN" altLang="en-US" sz="2400" dirty="0">
                <a:solidFill>
                  <a:srgbClr val="C00000"/>
                </a:solidFill>
                <a:latin typeface="微软雅黑" panose="020B0503020204020204" pitchFamily="34" charset="-122"/>
                <a:ea typeface="微软雅黑" panose="020B0503020204020204" pitchFamily="34" charset="-122"/>
              </a:rPr>
              <a:t>间接排放</a:t>
            </a:r>
            <a:r>
              <a:rPr lang="zh-CN" altLang="en-US" sz="2400" dirty="0">
                <a:solidFill>
                  <a:schemeClr val="accent4"/>
                </a:solidFill>
                <a:latin typeface="微软雅黑" panose="020B0503020204020204" pitchFamily="34" charset="-122"/>
                <a:ea typeface="微软雅黑" panose="020B0503020204020204" pitchFamily="34" charset="-122"/>
              </a:rPr>
              <a:t>，通过</a:t>
            </a:r>
            <a:r>
              <a:rPr lang="zh-CN" altLang="en-US" sz="2400" dirty="0">
                <a:solidFill>
                  <a:srgbClr val="C00000"/>
                </a:solidFill>
                <a:latin typeface="微软雅黑" panose="020B0503020204020204" pitchFamily="34" charset="-122"/>
                <a:ea typeface="微软雅黑" panose="020B0503020204020204" pitchFamily="34" charset="-122"/>
              </a:rPr>
              <a:t>产品</a:t>
            </a:r>
            <a:r>
              <a:rPr lang="en-US" altLang="zh-CN" sz="2400" dirty="0">
                <a:solidFill>
                  <a:srgbClr val="C00000"/>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代入工序</a:t>
            </a:r>
            <a:r>
              <a:rPr lang="en-US" altLang="zh-CN" sz="2400" dirty="0">
                <a:solidFill>
                  <a:schemeClr val="accent4"/>
                </a:solidFill>
                <a:latin typeface="微软雅黑" panose="020B0503020204020204" pitchFamily="34" charset="-122"/>
                <a:ea typeface="微软雅黑" panose="020B0503020204020204" pitchFamily="34" charset="-122"/>
              </a:rPr>
              <a:t>3</a:t>
            </a:r>
          </a:p>
        </p:txBody>
      </p:sp>
      <p:pic>
        <p:nvPicPr>
          <p:cNvPr id="10" name="Picture 9" descr="A diagram of a company&#10;&#10;Description automatically generated">
            <a:extLst>
              <a:ext uri="{FF2B5EF4-FFF2-40B4-BE49-F238E27FC236}">
                <a16:creationId xmlns:a16="http://schemas.microsoft.com/office/drawing/2014/main" id="{ADC5EB33-94CD-0E05-0C5A-104CF63C9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2749" y="1835012"/>
            <a:ext cx="6606501" cy="4820232"/>
          </a:xfrm>
          <a:prstGeom prst="rect">
            <a:avLst/>
          </a:prstGeom>
        </p:spPr>
      </p:pic>
    </p:spTree>
    <p:extLst>
      <p:ext uri="{BB962C8B-B14F-4D97-AF65-F5344CB8AC3E}">
        <p14:creationId xmlns:p14="http://schemas.microsoft.com/office/powerpoint/2010/main" val="3315731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flowchart&#10;&#10;Description automatically generated">
            <a:extLst>
              <a:ext uri="{FF2B5EF4-FFF2-40B4-BE49-F238E27FC236}">
                <a16:creationId xmlns:a16="http://schemas.microsoft.com/office/drawing/2014/main" id="{F9E8AC1D-1C95-FA05-A9C8-139CD9100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503" y="1830810"/>
            <a:ext cx="6608993" cy="4822050"/>
          </a:xfrm>
          <a:prstGeom prst="rect">
            <a:avLst/>
          </a:prstGeom>
        </p:spPr>
      </p:pic>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工序</a:t>
            </a:r>
            <a:r>
              <a:rPr lang="en-US" altLang="zh-CN" sz="2400" b="1" dirty="0">
                <a:solidFill>
                  <a:schemeClr val="accent4"/>
                </a:solidFill>
                <a:latin typeface="微软雅黑" panose="020B0503020204020204" pitchFamily="34" charset="-122"/>
                <a:ea typeface="微软雅黑" panose="020B0503020204020204" pitchFamily="34" charset="-122"/>
              </a:rPr>
              <a:t>1</a:t>
            </a:r>
            <a:r>
              <a:rPr lang="zh-CN" altLang="en-US" sz="2400" b="1" dirty="0">
                <a:solidFill>
                  <a:schemeClr val="accent4"/>
                </a:solidFill>
                <a:latin typeface="微软雅黑" panose="020B0503020204020204" pitchFamily="34" charset="-122"/>
                <a:ea typeface="微软雅黑" panose="020B0503020204020204" pitchFamily="34" charset="-122"/>
              </a:rPr>
              <a:t>二次间接排放：</a:t>
            </a:r>
            <a:r>
              <a:rPr lang="zh-CN" altLang="en-US" sz="2400" dirty="0">
                <a:solidFill>
                  <a:srgbClr val="C00000"/>
                </a:solidFill>
                <a:latin typeface="微软雅黑" panose="020B0503020204020204" pitchFamily="34" charset="-122"/>
                <a:ea typeface="微软雅黑" panose="020B0503020204020204" pitchFamily="34" charset="-122"/>
              </a:rPr>
              <a:t>工序</a:t>
            </a:r>
            <a:r>
              <a:rPr lang="en-US" altLang="zh-CN" sz="2400" dirty="0">
                <a:solidFill>
                  <a:srgbClr val="C00000"/>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中消耗物料的</a:t>
            </a:r>
            <a:r>
              <a:rPr lang="zh-CN" altLang="en-US" sz="2400" dirty="0">
                <a:solidFill>
                  <a:srgbClr val="C00000"/>
                </a:solidFill>
                <a:latin typeface="微软雅黑" panose="020B0503020204020204" pitchFamily="34" charset="-122"/>
                <a:ea typeface="微软雅黑" panose="020B0503020204020204" pitchFamily="34" charset="-122"/>
              </a:rPr>
              <a:t>间接排放</a:t>
            </a:r>
            <a:r>
              <a:rPr lang="zh-CN" altLang="en-US" sz="2400" dirty="0">
                <a:solidFill>
                  <a:schemeClr val="accent4"/>
                </a:solidFill>
                <a:latin typeface="微软雅黑" panose="020B0503020204020204" pitchFamily="34" charset="-122"/>
                <a:ea typeface="微软雅黑" panose="020B0503020204020204" pitchFamily="34" charset="-122"/>
              </a:rPr>
              <a:t>，通过</a:t>
            </a:r>
            <a:r>
              <a:rPr lang="zh-CN" altLang="en-US" sz="2400" dirty="0">
                <a:solidFill>
                  <a:srgbClr val="C00000"/>
                </a:solidFill>
                <a:latin typeface="微软雅黑" panose="020B0503020204020204" pitchFamily="34" charset="-122"/>
                <a:ea typeface="微软雅黑" panose="020B0503020204020204" pitchFamily="34" charset="-122"/>
              </a:rPr>
              <a:t>产品</a:t>
            </a:r>
            <a:r>
              <a:rPr lang="en-US" altLang="zh-CN" sz="2400" dirty="0">
                <a:solidFill>
                  <a:srgbClr val="C00000"/>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代入工序</a:t>
            </a:r>
            <a:r>
              <a:rPr lang="en-US" altLang="zh-CN" sz="2400" dirty="0">
                <a:solidFill>
                  <a:schemeClr val="accent4"/>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，再通过</a:t>
            </a:r>
            <a:r>
              <a:rPr lang="zh-CN" altLang="en-US" sz="2400" dirty="0">
                <a:solidFill>
                  <a:srgbClr val="C00000"/>
                </a:solidFill>
                <a:latin typeface="微软雅黑" panose="020B0503020204020204" pitchFamily="34" charset="-122"/>
                <a:ea typeface="微软雅黑" panose="020B0503020204020204" pitchFamily="34" charset="-122"/>
              </a:rPr>
              <a:t>产品</a:t>
            </a:r>
            <a:r>
              <a:rPr lang="en-US" altLang="zh-CN" sz="2400" dirty="0">
                <a:solidFill>
                  <a:srgbClr val="C00000"/>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代入工序</a:t>
            </a:r>
            <a:r>
              <a:rPr lang="en-US" altLang="zh-CN" sz="2400" dirty="0">
                <a:solidFill>
                  <a:schemeClr val="accent4"/>
                </a:solidFill>
                <a:latin typeface="微软雅黑" panose="020B0503020204020204" pitchFamily="34" charset="-122"/>
                <a:ea typeface="微软雅黑" panose="020B0503020204020204" pitchFamily="34" charset="-122"/>
              </a:rPr>
              <a:t>3</a:t>
            </a:r>
          </a:p>
        </p:txBody>
      </p:sp>
    </p:spTree>
    <p:extLst>
      <p:ext uri="{BB962C8B-B14F-4D97-AF65-F5344CB8AC3E}">
        <p14:creationId xmlns:p14="http://schemas.microsoft.com/office/powerpoint/2010/main" val="2798233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CN" sz="2400" dirty="0">
                <a:solidFill>
                  <a:srgbClr val="C00000"/>
                </a:solidFill>
                <a:latin typeface="微软雅黑" panose="020B0503020204020204" pitchFamily="34" charset="-122"/>
                <a:ea typeface="微软雅黑" panose="020B0503020204020204" pitchFamily="34" charset="-122"/>
              </a:rPr>
              <a:t>产品</a:t>
            </a:r>
            <a:r>
              <a:rPr lang="en-US" altLang="zh-CN" sz="2400" dirty="0">
                <a:solidFill>
                  <a:srgbClr val="C00000"/>
                </a:solidFill>
                <a:latin typeface="微软雅黑" panose="020B0503020204020204" pitchFamily="34" charset="-122"/>
                <a:ea typeface="微软雅黑" panose="020B0503020204020204" pitchFamily="34" charset="-122"/>
              </a:rPr>
              <a:t>3</a:t>
            </a:r>
            <a:r>
              <a:rPr lang="zh-CN" altLang="en-US" sz="2400" dirty="0">
                <a:solidFill>
                  <a:schemeClr val="accent4"/>
                </a:solidFill>
                <a:latin typeface="微软雅黑" panose="020B0503020204020204" pitchFamily="34" charset="-122"/>
                <a:ea typeface="微软雅黑" panose="020B0503020204020204" pitchFamily="34" charset="-122"/>
              </a:rPr>
              <a:t>碳负荷</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工序</a:t>
            </a:r>
            <a:r>
              <a:rPr lang="en-US" altLang="zh-CN" sz="2400" dirty="0">
                <a:solidFill>
                  <a:schemeClr val="accent4"/>
                </a:solidFill>
                <a:latin typeface="微软雅黑" panose="020B0503020204020204" pitchFamily="34" charset="-122"/>
                <a:ea typeface="微软雅黑" panose="020B0503020204020204" pitchFamily="34" charset="-122"/>
              </a:rPr>
              <a:t>3</a:t>
            </a:r>
            <a:r>
              <a:rPr lang="zh-CN" altLang="en-US" sz="2400" dirty="0">
                <a:solidFill>
                  <a:schemeClr val="accent4"/>
                </a:solidFill>
                <a:latin typeface="微软雅黑" panose="020B0503020204020204" pitchFamily="34" charset="-122"/>
                <a:ea typeface="微软雅黑" panose="020B0503020204020204" pitchFamily="34" charset="-122"/>
              </a:rPr>
              <a:t>直接排放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工序</a:t>
            </a:r>
            <a:r>
              <a:rPr lang="en-US" altLang="zh-CN" sz="2400" dirty="0">
                <a:solidFill>
                  <a:schemeClr val="accent4"/>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间接排放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工序</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二次间接排放 </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5" name="Picture 4" descr="A diagram of a company&#10;&#10;Description automatically generated">
            <a:extLst>
              <a:ext uri="{FF2B5EF4-FFF2-40B4-BE49-F238E27FC236}">
                <a16:creationId xmlns:a16="http://schemas.microsoft.com/office/drawing/2014/main" id="{41143F52-A59B-8082-B3F1-25B30DB34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570" y="1835012"/>
            <a:ext cx="6579574" cy="4820233"/>
          </a:xfrm>
          <a:prstGeom prst="rect">
            <a:avLst/>
          </a:prstGeom>
        </p:spPr>
      </p:pic>
      <p:sp>
        <p:nvSpPr>
          <p:cNvPr id="6" name="TextBox 5">
            <a:extLst>
              <a:ext uri="{FF2B5EF4-FFF2-40B4-BE49-F238E27FC236}">
                <a16:creationId xmlns:a16="http://schemas.microsoft.com/office/drawing/2014/main" id="{D9B48873-AF42-8A87-1ABB-F10AABC38EC9}"/>
              </a:ext>
            </a:extLst>
          </p:cNvPr>
          <p:cNvSpPr txBox="1"/>
          <p:nvPr/>
        </p:nvSpPr>
        <p:spPr>
          <a:xfrm>
            <a:off x="7367610" y="2940909"/>
            <a:ext cx="497252" cy="584775"/>
          </a:xfrm>
          <a:prstGeom prst="rect">
            <a:avLst/>
          </a:prstGeom>
          <a:noFill/>
        </p:spPr>
        <p:txBody>
          <a:bodyPr wrap="none" rtlCol="0">
            <a:spAutoFit/>
          </a:bodyPr>
          <a:lstStyle/>
          <a:p>
            <a:r>
              <a:rPr lang="en-US" altLang="zh-CN" sz="3200" b="1" dirty="0">
                <a:solidFill>
                  <a:schemeClr val="accent4"/>
                </a:solidFill>
                <a:latin typeface="+mj-ea"/>
                <a:ea typeface="+mj-ea"/>
              </a:rPr>
              <a:t>+</a:t>
            </a:r>
            <a:endParaRPr lang="en-CN" sz="3200" b="1" dirty="0">
              <a:solidFill>
                <a:schemeClr val="accent4"/>
              </a:solidFill>
              <a:latin typeface="+mj-ea"/>
              <a:ea typeface="+mj-ea"/>
            </a:endParaRPr>
          </a:p>
        </p:txBody>
      </p:sp>
      <p:sp>
        <p:nvSpPr>
          <p:cNvPr id="7" name="TextBox 6">
            <a:extLst>
              <a:ext uri="{FF2B5EF4-FFF2-40B4-BE49-F238E27FC236}">
                <a16:creationId xmlns:a16="http://schemas.microsoft.com/office/drawing/2014/main" id="{83358D88-B55E-27F7-3070-6B4133096996}"/>
              </a:ext>
            </a:extLst>
          </p:cNvPr>
          <p:cNvSpPr txBox="1"/>
          <p:nvPr/>
        </p:nvSpPr>
        <p:spPr>
          <a:xfrm>
            <a:off x="7367610" y="4257166"/>
            <a:ext cx="497252" cy="584775"/>
          </a:xfrm>
          <a:prstGeom prst="rect">
            <a:avLst/>
          </a:prstGeom>
          <a:noFill/>
        </p:spPr>
        <p:txBody>
          <a:bodyPr wrap="none" rtlCol="0">
            <a:spAutoFit/>
          </a:bodyPr>
          <a:lstStyle/>
          <a:p>
            <a:r>
              <a:rPr lang="en-US" altLang="zh-CN" sz="3200" b="1" dirty="0">
                <a:solidFill>
                  <a:schemeClr val="accent4"/>
                </a:solidFill>
                <a:latin typeface="+mj-ea"/>
                <a:ea typeface="+mj-ea"/>
              </a:rPr>
              <a:t>+</a:t>
            </a:r>
            <a:endParaRPr lang="en-CN" sz="3200" b="1" dirty="0">
              <a:solidFill>
                <a:schemeClr val="accent4"/>
              </a:solidFill>
              <a:latin typeface="+mj-ea"/>
              <a:ea typeface="+mj-ea"/>
            </a:endParaRPr>
          </a:p>
        </p:txBody>
      </p:sp>
      <p:sp>
        <p:nvSpPr>
          <p:cNvPr id="8" name="TextBox 7">
            <a:extLst>
              <a:ext uri="{FF2B5EF4-FFF2-40B4-BE49-F238E27FC236}">
                <a16:creationId xmlns:a16="http://schemas.microsoft.com/office/drawing/2014/main" id="{B2483D27-CEEE-D9EE-2EC2-E948AFAB80BE}"/>
              </a:ext>
            </a:extLst>
          </p:cNvPr>
          <p:cNvSpPr txBox="1"/>
          <p:nvPr/>
        </p:nvSpPr>
        <p:spPr>
          <a:xfrm rot="5400000">
            <a:off x="7392323" y="5410010"/>
            <a:ext cx="497252" cy="584775"/>
          </a:xfrm>
          <a:prstGeom prst="rect">
            <a:avLst/>
          </a:prstGeom>
          <a:noFill/>
        </p:spPr>
        <p:txBody>
          <a:bodyPr wrap="none" rtlCol="0">
            <a:spAutoFit/>
          </a:bodyPr>
          <a:lstStyle/>
          <a:p>
            <a:r>
              <a:rPr lang="en-US" altLang="zh-CN" sz="3200" b="1" dirty="0">
                <a:solidFill>
                  <a:schemeClr val="accent4"/>
                </a:solidFill>
                <a:latin typeface="+mj-ea"/>
                <a:ea typeface="+mj-ea"/>
              </a:rPr>
              <a:t>=</a:t>
            </a:r>
            <a:endParaRPr lang="en-CN" sz="3200" b="1" dirty="0">
              <a:solidFill>
                <a:schemeClr val="accent4"/>
              </a:solidFill>
              <a:latin typeface="+mj-ea"/>
              <a:ea typeface="+mj-ea"/>
            </a:endParaRPr>
          </a:p>
        </p:txBody>
      </p:sp>
    </p:spTree>
    <p:extLst>
      <p:ext uri="{BB962C8B-B14F-4D97-AF65-F5344CB8AC3E}">
        <p14:creationId xmlns:p14="http://schemas.microsoft.com/office/powerpoint/2010/main" val="3078182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pic>
        <p:nvPicPr>
          <p:cNvPr id="8" name="Picture 7" descr="A diagram of a company&#10;&#10;Description automatically generated">
            <a:extLst>
              <a:ext uri="{FF2B5EF4-FFF2-40B4-BE49-F238E27FC236}">
                <a16:creationId xmlns:a16="http://schemas.microsoft.com/office/drawing/2014/main" id="{81044B13-B537-5E21-C3D3-21D066F9C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697" y="1835012"/>
            <a:ext cx="6558442" cy="4804751"/>
          </a:xfrm>
          <a:prstGeom prst="rect">
            <a:avLst/>
          </a:prstGeom>
        </p:spPr>
      </p:pic>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CN" sz="2400" b="1" dirty="0">
                <a:solidFill>
                  <a:schemeClr val="accent4"/>
                </a:solidFill>
                <a:latin typeface="微软雅黑" panose="020B0503020204020204" pitchFamily="34" charset="-122"/>
                <a:ea typeface="微软雅黑" panose="020B0503020204020204" pitchFamily="34" charset="-122"/>
              </a:rPr>
              <a:t>问题</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如果一部分产品</a:t>
            </a:r>
            <a:r>
              <a:rPr lang="en-US" altLang="zh-CN" sz="2400" dirty="0">
                <a:solidFill>
                  <a:schemeClr val="accent4"/>
                </a:solidFill>
                <a:latin typeface="微软雅黑" panose="020B0503020204020204" pitchFamily="34" charset="-122"/>
                <a:ea typeface="微软雅黑" panose="020B0503020204020204" pitchFamily="34" charset="-122"/>
              </a:rPr>
              <a:t>3</a:t>
            </a:r>
            <a:r>
              <a:rPr lang="zh-CN" altLang="en-US" sz="2400" dirty="0">
                <a:solidFill>
                  <a:srgbClr val="C00000"/>
                </a:solidFill>
                <a:latin typeface="微软雅黑" panose="020B0503020204020204" pitchFamily="34" charset="-122"/>
                <a:ea typeface="微软雅黑" panose="020B0503020204020204" pitchFamily="34" charset="-122"/>
              </a:rPr>
              <a:t>回流</a:t>
            </a:r>
            <a:r>
              <a:rPr lang="zh-CN" altLang="en-US" sz="2400" dirty="0">
                <a:solidFill>
                  <a:schemeClr val="accent4"/>
                </a:solidFill>
                <a:latin typeface="微软雅黑" panose="020B0503020204020204" pitchFamily="34" charset="-122"/>
                <a:ea typeface="微软雅黑" panose="020B0503020204020204" pitchFamily="34" charset="-122"/>
              </a:rPr>
              <a:t>到工序</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，即工序</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中使用到产品</a:t>
            </a:r>
            <a:r>
              <a:rPr lang="en-US" altLang="zh-CN" sz="2400" dirty="0">
                <a:solidFill>
                  <a:schemeClr val="accent4"/>
                </a:solidFill>
                <a:latin typeface="微软雅黑" panose="020B0503020204020204" pitchFamily="34" charset="-122"/>
                <a:ea typeface="微软雅黑" panose="020B0503020204020204" pitchFamily="34" charset="-122"/>
              </a:rPr>
              <a:t>3</a:t>
            </a:r>
            <a:r>
              <a:rPr lang="zh-CN" altLang="en-US" sz="2400" dirty="0">
                <a:solidFill>
                  <a:schemeClr val="accent4"/>
                </a:solidFill>
                <a:latin typeface="微软雅黑" panose="020B0503020204020204" pitchFamily="34" charset="-122"/>
                <a:ea typeface="微软雅黑" panose="020B0503020204020204" pitchFamily="34" charset="-122"/>
              </a:rPr>
              <a:t>作为输入，计算结果将如何变化？</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6364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4431021" cy="502445"/>
          </a:xfrm>
        </p:spPr>
        <p:txBody>
          <a:bodyPr/>
          <a:lstStyle/>
          <a:p>
            <a:r>
              <a:rPr lang="zh-CN" altLang="en-US" dirty="0"/>
              <a:t>工序建模</a:t>
            </a:r>
            <a:r>
              <a:rPr lang="en-US" altLang="zh-CN" dirty="0"/>
              <a:t>-</a:t>
            </a:r>
            <a:r>
              <a:rPr lang="zh-CN" altLang="en-US" dirty="0"/>
              <a:t>主工序与能辅工序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504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主工序：</a:t>
            </a:r>
            <a:r>
              <a:rPr lang="zh-CN" altLang="en-US" sz="2400" dirty="0">
                <a:solidFill>
                  <a:schemeClr val="accent4"/>
                </a:solidFill>
                <a:latin typeface="微软雅黑" panose="020B0503020204020204" pitchFamily="34" charset="-122"/>
                <a:ea typeface="微软雅黑" panose="020B0503020204020204" pitchFamily="34" charset="-122"/>
              </a:rPr>
              <a:t>和钢铁产品</a:t>
            </a:r>
            <a:r>
              <a:rPr lang="zh-CN" altLang="en-US" sz="2400" dirty="0">
                <a:solidFill>
                  <a:srgbClr val="C00000"/>
                </a:solidFill>
                <a:latin typeface="微软雅黑" panose="020B0503020204020204" pitchFamily="34" charset="-122"/>
                <a:ea typeface="微软雅黑" panose="020B0503020204020204" pitchFamily="34" charset="-122"/>
              </a:rPr>
              <a:t>直接相关</a:t>
            </a:r>
            <a:r>
              <a:rPr lang="zh-CN" altLang="en-US" sz="2400" dirty="0">
                <a:solidFill>
                  <a:schemeClr val="accent4"/>
                </a:solidFill>
                <a:latin typeface="微软雅黑" panose="020B0503020204020204" pitchFamily="34" charset="-122"/>
                <a:ea typeface="微软雅黑" panose="020B0503020204020204" pitchFamily="34" charset="-122"/>
              </a:rPr>
              <a:t>并且</a:t>
            </a:r>
            <a:r>
              <a:rPr lang="zh-CN" altLang="en-US" sz="2400" dirty="0">
                <a:solidFill>
                  <a:srgbClr val="C00000"/>
                </a:solidFill>
                <a:latin typeface="微软雅黑" panose="020B0503020204020204" pitchFamily="34" charset="-122"/>
                <a:ea typeface="微软雅黑" panose="020B0503020204020204" pitchFamily="34" charset="-122"/>
              </a:rPr>
              <a:t>前后串联</a:t>
            </a:r>
            <a:r>
              <a:rPr lang="zh-CN" altLang="en-US" sz="2400" dirty="0">
                <a:solidFill>
                  <a:schemeClr val="accent4"/>
                </a:solidFill>
                <a:latin typeface="微软雅黑" panose="020B0503020204020204" pitchFamily="34" charset="-122"/>
                <a:ea typeface="微软雅黑" panose="020B0503020204020204" pitchFamily="34" charset="-122"/>
              </a:rPr>
              <a:t>的工序，通常情况下，焦化、烧结、球团至高炉、转炉至后续连铸、热轧、冷轧等工序都是主工序。</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主工序特点：</a:t>
            </a:r>
            <a:r>
              <a:rPr lang="zh-CN" altLang="en-US" sz="2400" dirty="0">
                <a:solidFill>
                  <a:schemeClr val="accent4"/>
                </a:solidFill>
                <a:latin typeface="微软雅黑" panose="020B0503020204020204" pitchFamily="34" charset="-122"/>
                <a:ea typeface="微软雅黑" panose="020B0503020204020204" pitchFamily="34" charset="-122"/>
              </a:rPr>
              <a:t>多为</a:t>
            </a:r>
            <a:r>
              <a:rPr lang="zh-CN" altLang="en-US" sz="2400" dirty="0">
                <a:solidFill>
                  <a:srgbClr val="C00000"/>
                </a:solidFill>
                <a:latin typeface="微软雅黑" panose="020B0503020204020204" pitchFamily="34" charset="-122"/>
                <a:ea typeface="微软雅黑" panose="020B0503020204020204" pitchFamily="34" charset="-122"/>
              </a:rPr>
              <a:t>顺序结构</a:t>
            </a:r>
            <a:r>
              <a:rPr lang="zh-CN" altLang="en-US" sz="2400" dirty="0">
                <a:solidFill>
                  <a:schemeClr val="accent4"/>
                </a:solidFill>
                <a:latin typeface="微软雅黑" panose="020B0503020204020204" pitchFamily="34" charset="-122"/>
                <a:ea typeface="微软雅黑" panose="020B0503020204020204" pitchFamily="34" charset="-122"/>
              </a:rPr>
              <a:t>，工序间有明显先后关系，产品互相调用的情况较少。</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能辅工序：</a:t>
            </a:r>
            <a:r>
              <a:rPr lang="zh-CN" altLang="en-US" sz="2400" dirty="0">
                <a:solidFill>
                  <a:schemeClr val="accent4"/>
                </a:solidFill>
                <a:latin typeface="微软雅黑" panose="020B0503020204020204" pitchFamily="34" charset="-122"/>
                <a:ea typeface="微软雅黑" panose="020B0503020204020204" pitchFamily="34" charset="-122"/>
              </a:rPr>
              <a:t>和钢铁产品</a:t>
            </a:r>
            <a:r>
              <a:rPr lang="zh-CN" altLang="en-US" sz="2400" dirty="0">
                <a:solidFill>
                  <a:srgbClr val="C00000"/>
                </a:solidFill>
                <a:latin typeface="微软雅黑" panose="020B0503020204020204" pitchFamily="34" charset="-122"/>
                <a:ea typeface="微软雅黑" panose="020B0503020204020204" pitchFamily="34" charset="-122"/>
              </a:rPr>
              <a:t>并非直接相关</a:t>
            </a:r>
            <a:r>
              <a:rPr lang="zh-CN" altLang="en-US" sz="2400" dirty="0">
                <a:solidFill>
                  <a:schemeClr val="accent4"/>
                </a:solidFill>
                <a:latin typeface="微软雅黑" panose="020B0503020204020204" pitchFamily="34" charset="-122"/>
                <a:ea typeface="微软雅黑" panose="020B0503020204020204" pitchFamily="34" charset="-122"/>
              </a:rPr>
              <a:t>的工序，其产品在一条生产线上可能被多个主工序使用，比如</a:t>
            </a:r>
            <a:r>
              <a:rPr lang="en-US" altLang="zh-CN" sz="2400" dirty="0">
                <a:solidFill>
                  <a:schemeClr val="accent4"/>
                </a:solidFill>
                <a:latin typeface="微软雅黑" panose="020B0503020204020204" pitchFamily="34" charset="-122"/>
                <a:ea typeface="微软雅黑" panose="020B0503020204020204" pitchFamily="34" charset="-122"/>
              </a:rPr>
              <a:t>CCPP</a:t>
            </a:r>
            <a:r>
              <a:rPr lang="zh-CN" altLang="en-US" sz="2400" dirty="0">
                <a:solidFill>
                  <a:schemeClr val="accent4"/>
                </a:solidFill>
                <a:latin typeface="微软雅黑" panose="020B0503020204020204" pitchFamily="34" charset="-122"/>
                <a:ea typeface="微软雅黑" panose="020B0503020204020204" pitchFamily="34" charset="-122"/>
              </a:rPr>
              <a:t>电、燃煤电、混合电、工业水、除盐水、低压蒸汽、高炉鼓风。</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能辅工序特点：</a:t>
            </a:r>
            <a:r>
              <a:rPr lang="zh-CN" altLang="en-US" sz="2400" dirty="0">
                <a:solidFill>
                  <a:schemeClr val="accent4"/>
                </a:solidFill>
                <a:latin typeface="微软雅黑" panose="020B0503020204020204" pitchFamily="34" charset="-122"/>
                <a:ea typeface="微软雅黑" panose="020B0503020204020204" pitchFamily="34" charset="-122"/>
              </a:rPr>
              <a:t>产品</a:t>
            </a:r>
            <a:r>
              <a:rPr lang="zh-CN" altLang="en-US" sz="2400" dirty="0">
                <a:solidFill>
                  <a:srgbClr val="C00000"/>
                </a:solidFill>
                <a:latin typeface="微软雅黑" panose="020B0503020204020204" pitchFamily="34" charset="-122"/>
                <a:ea typeface="微软雅黑" panose="020B0503020204020204" pitchFamily="34" charset="-122"/>
              </a:rPr>
              <a:t>容易出现互相调用</a:t>
            </a:r>
            <a:r>
              <a:rPr lang="zh-CN" altLang="en-US" sz="2400" dirty="0">
                <a:solidFill>
                  <a:schemeClr val="accent4"/>
                </a:solidFill>
                <a:latin typeface="微软雅黑" panose="020B0503020204020204" pitchFamily="34" charset="-122"/>
                <a:ea typeface="微软雅黑" panose="020B0503020204020204" pitchFamily="34" charset="-122"/>
              </a:rPr>
              <a:t>的情况，比如生产工业水时使用了电力，发电时又使用了工业水。</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1455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4431021" cy="502445"/>
          </a:xfrm>
        </p:spPr>
        <p:txBody>
          <a:bodyPr/>
          <a:lstStyle/>
          <a:p>
            <a:r>
              <a:rPr lang="zh-CN" altLang="en-US" dirty="0"/>
              <a:t>工序建模</a:t>
            </a:r>
            <a:r>
              <a:rPr lang="en-US" altLang="zh-CN" dirty="0"/>
              <a:t>-</a:t>
            </a:r>
            <a:r>
              <a:rPr lang="zh-CN" altLang="en-US" dirty="0"/>
              <a:t>主工序与能辅工序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主工序示例：</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6" name="Graphic 5">
            <a:extLst>
              <a:ext uri="{FF2B5EF4-FFF2-40B4-BE49-F238E27FC236}">
                <a16:creationId xmlns:a16="http://schemas.microsoft.com/office/drawing/2014/main" id="{7EC8B7EB-C980-1AF4-192B-43346664E6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25290" y="1223182"/>
            <a:ext cx="5242639" cy="5253361"/>
          </a:xfrm>
          <a:prstGeom prst="rect">
            <a:avLst/>
          </a:prstGeom>
        </p:spPr>
      </p:pic>
    </p:spTree>
    <p:extLst>
      <p:ext uri="{BB962C8B-B14F-4D97-AF65-F5344CB8AC3E}">
        <p14:creationId xmlns:p14="http://schemas.microsoft.com/office/powerpoint/2010/main" val="1295700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A6A1423-F5CA-F920-FCE3-27FD89CDD9D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2799" b="12218"/>
          <a:stretch/>
        </p:blipFill>
        <p:spPr>
          <a:xfrm>
            <a:off x="1772448" y="1257218"/>
            <a:ext cx="8748323" cy="5023013"/>
          </a:xfrm>
          <a:prstGeom prst="rect">
            <a:avLst/>
          </a:prstGeom>
        </p:spPr>
      </p:pic>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4431021" cy="502445"/>
          </a:xfrm>
        </p:spPr>
        <p:txBody>
          <a:bodyPr/>
          <a:lstStyle/>
          <a:p>
            <a:r>
              <a:rPr lang="zh-CN" altLang="en-US" dirty="0"/>
              <a:t>工序建模</a:t>
            </a:r>
            <a:r>
              <a:rPr lang="en-US" altLang="zh-CN" dirty="0"/>
              <a:t>-</a:t>
            </a:r>
            <a:r>
              <a:rPr lang="zh-CN" altLang="en-US" dirty="0"/>
              <a:t>主工序与能辅工序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能辅工序示例：</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6677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03.3</a:t>
            </a:r>
            <a:endParaRPr lang="zh-CN" altLang="en-US" dirty="0">
              <a:solidFill>
                <a:schemeClr val="bg1"/>
              </a:solidFill>
            </a:endParaRPr>
          </a:p>
        </p:txBody>
      </p:sp>
      <p:sp>
        <p:nvSpPr>
          <p:cNvPr id="18" name="标题 17"/>
          <p:cNvSpPr>
            <a:spLocks noGrp="1"/>
          </p:cNvSpPr>
          <p:nvPr>
            <p:ph type="title"/>
          </p:nvPr>
        </p:nvSpPr>
        <p:spPr>
          <a:xfrm>
            <a:off x="2504850" y="3198167"/>
            <a:ext cx="7182297" cy="669824"/>
          </a:xfrm>
        </p:spPr>
        <p:txBody>
          <a:bodyPr>
            <a:noAutofit/>
          </a:bodyPr>
          <a:lstStyle/>
          <a:p>
            <a:r>
              <a:rPr lang="zh-CN" altLang="en-US" sz="3600" dirty="0">
                <a:solidFill>
                  <a:schemeClr val="bg1"/>
                </a:solidFill>
              </a:rPr>
              <a:t>矩阵方法</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983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2382383" cy="502445"/>
          </a:xfrm>
        </p:spPr>
        <p:txBody>
          <a:bodyPr/>
          <a:lstStyle/>
          <a:p>
            <a:r>
              <a:rPr lang="zh-CN" altLang="en-US" dirty="0"/>
              <a:t>工序建模</a:t>
            </a:r>
            <a:r>
              <a:rPr lang="en-US" altLang="zh-CN" dirty="0"/>
              <a:t>-</a:t>
            </a:r>
            <a:r>
              <a:rPr lang="zh-CN" altLang="en-US" dirty="0"/>
              <a:t>闭环</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45023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问题：</a:t>
                </a:r>
                <a:r>
                  <a:rPr lang="zh-CN" altLang="en-US" sz="2400" dirty="0">
                    <a:solidFill>
                      <a:schemeClr val="accent4"/>
                    </a:solidFill>
                    <a:latin typeface="微软雅黑" panose="020B0503020204020204" pitchFamily="34" charset="-122"/>
                    <a:ea typeface="微软雅黑" panose="020B0503020204020204" pitchFamily="34" charset="-122"/>
                  </a:rPr>
                  <a:t>当工序中存在产品</a:t>
                </a:r>
                <a:r>
                  <a:rPr lang="zh-CN" altLang="en-US" sz="2400" dirty="0">
                    <a:solidFill>
                      <a:srgbClr val="C00000"/>
                    </a:solidFill>
                    <a:latin typeface="微软雅黑" panose="020B0503020204020204" pitchFamily="34" charset="-122"/>
                    <a:ea typeface="微软雅黑" panose="020B0503020204020204" pitchFamily="34" charset="-122"/>
                  </a:rPr>
                  <a:t>互相调用</a:t>
                </a:r>
                <a:r>
                  <a:rPr lang="zh-CN" altLang="en-US" sz="2400" dirty="0">
                    <a:solidFill>
                      <a:schemeClr val="accent4"/>
                    </a:solidFill>
                    <a:latin typeface="微软雅黑" panose="020B0503020204020204" pitchFamily="34" charset="-122"/>
                    <a:ea typeface="微软雅黑" panose="020B0503020204020204" pitchFamily="34" charset="-122"/>
                  </a:rPr>
                  <a:t>的情况（尤其是能辅工序），则工序流程图中出现</a:t>
                </a:r>
                <a:r>
                  <a:rPr lang="zh-CN" altLang="en-US" sz="2400" dirty="0">
                    <a:solidFill>
                      <a:srgbClr val="C00000"/>
                    </a:solidFill>
                    <a:latin typeface="微软雅黑" panose="020B0503020204020204" pitchFamily="34" charset="-122"/>
                    <a:ea typeface="微软雅黑" panose="020B0503020204020204" pitchFamily="34" charset="-122"/>
                  </a:rPr>
                  <a:t>闭环</a:t>
                </a:r>
                <a:r>
                  <a:rPr lang="zh-CN" altLang="en-US" sz="2400" dirty="0">
                    <a:solidFill>
                      <a:schemeClr val="accent4"/>
                    </a:solidFill>
                    <a:latin typeface="微软雅黑" panose="020B0503020204020204" pitchFamily="34" charset="-122"/>
                    <a:ea typeface="微软雅黑" panose="020B0503020204020204" pitchFamily="34" charset="-122"/>
                  </a:rPr>
                  <a:t>（见前文示例），使用</a:t>
                </a:r>
                <a:r>
                  <a:rPr lang="zh-CN" altLang="en-US" sz="2400" dirty="0">
                    <a:solidFill>
                      <a:srgbClr val="C00000"/>
                    </a:solidFill>
                    <a:latin typeface="微软雅黑" panose="020B0503020204020204" pitchFamily="34" charset="-122"/>
                    <a:ea typeface="微软雅黑" panose="020B0503020204020204" pitchFamily="34" charset="-122"/>
                  </a:rPr>
                  <a:t>顺序方法难以准确计算</a:t>
                </a:r>
                <a:r>
                  <a:rPr lang="zh-CN" altLang="en-US" sz="2400" dirty="0">
                    <a:solidFill>
                      <a:schemeClr val="accent4"/>
                    </a:solidFill>
                    <a:latin typeface="微软雅黑" panose="020B0503020204020204" pitchFamily="34" charset="-122"/>
                    <a:ea typeface="微软雅黑" panose="020B0503020204020204" pitchFamily="34" charset="-122"/>
                  </a:rPr>
                  <a:t>产品生命周期碳负荷。</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解决方案：</a:t>
                </a:r>
                <a:r>
                  <a:rPr lang="zh-CN" altLang="en-US" sz="2400" dirty="0">
                    <a:solidFill>
                      <a:schemeClr val="accent4"/>
                    </a:solidFill>
                    <a:latin typeface="微软雅黑" panose="020B0503020204020204" pitchFamily="34" charset="-122"/>
                    <a:ea typeface="微软雅黑" panose="020B0503020204020204" pitchFamily="34" charset="-122"/>
                  </a:rPr>
                  <a:t>使用</a:t>
                </a:r>
                <a:r>
                  <a:rPr lang="zh-CN" altLang="en-US" sz="2400" dirty="0">
                    <a:solidFill>
                      <a:srgbClr val="C00000"/>
                    </a:solidFill>
                    <a:latin typeface="微软雅黑" panose="020B0503020204020204" pitchFamily="34" charset="-122"/>
                    <a:ea typeface="微软雅黑" panose="020B0503020204020204" pitchFamily="34" charset="-122"/>
                  </a:rPr>
                  <a:t>矩阵</a:t>
                </a:r>
                <a:r>
                  <a:rPr lang="zh-CN" altLang="en-US" sz="2400" dirty="0">
                    <a:solidFill>
                      <a:schemeClr val="accent4"/>
                    </a:solidFill>
                    <a:latin typeface="微软雅黑" panose="020B0503020204020204" pitchFamily="34" charset="-122"/>
                    <a:ea typeface="微软雅黑" panose="020B0503020204020204" pitchFamily="34" charset="-122"/>
                  </a:rPr>
                  <a:t>方法，利用</a:t>
                </a:r>
                <a:r>
                  <a:rPr lang="en-US" altLang="zh-CN" sz="2400" dirty="0">
                    <a:solidFill>
                      <a:srgbClr val="C00000"/>
                    </a:solidFill>
                    <a:latin typeface="微软雅黑" panose="020B0503020204020204" pitchFamily="34" charset="-122"/>
                    <a:ea typeface="微软雅黑" panose="020B0503020204020204" pitchFamily="34" charset="-122"/>
                  </a:rPr>
                  <a:t>Leontief</a:t>
                </a:r>
                <a:r>
                  <a:rPr lang="zh-CN" altLang="en-US" sz="2400" dirty="0">
                    <a:solidFill>
                      <a:srgbClr val="C00000"/>
                    </a:solidFill>
                    <a:latin typeface="微软雅黑" panose="020B0503020204020204" pitchFamily="34" charset="-122"/>
                    <a:ea typeface="微软雅黑" panose="020B0503020204020204" pitchFamily="34" charset="-122"/>
                  </a:rPr>
                  <a:t>投入产出模型</a:t>
                </a:r>
                <a:r>
                  <a:rPr lang="zh-CN" altLang="en-US" sz="2400" dirty="0">
                    <a:solidFill>
                      <a:schemeClr val="accent4"/>
                    </a:solidFill>
                    <a:latin typeface="微软雅黑" panose="020B0503020204020204" pitchFamily="34" charset="-122"/>
                    <a:ea typeface="微软雅黑" panose="020B0503020204020204" pitchFamily="34" charset="-122"/>
                  </a:rPr>
                  <a:t>计算工序之间的完全需求矩阵。</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en-US" altLang="zh-CN" sz="2400" b="1" dirty="0">
                    <a:solidFill>
                      <a:schemeClr val="accent4"/>
                    </a:solidFill>
                    <a:latin typeface="微软雅黑" panose="020B0503020204020204" pitchFamily="34" charset="-122"/>
                    <a:ea typeface="微软雅黑" panose="020B0503020204020204" pitchFamily="34" charset="-122"/>
                  </a:rPr>
                  <a:t>Leontief</a:t>
                </a:r>
                <a:r>
                  <a:rPr lang="zh-CN" altLang="en-US" sz="2400" b="1" dirty="0">
                    <a:solidFill>
                      <a:schemeClr val="accent4"/>
                    </a:solidFill>
                    <a:latin typeface="微软雅黑" panose="020B0503020204020204" pitchFamily="34" charset="-122"/>
                    <a:ea typeface="微软雅黑" panose="020B0503020204020204" pitchFamily="34" charset="-122"/>
                  </a:rPr>
                  <a:t>投入产出模型：</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14:m>
                  <m:oMathPara xmlns:m="http://schemas.openxmlformats.org/officeDocument/2006/math">
                    <m:oMathParaPr>
                      <m:jc m:val="centerGroup"/>
                    </m:oMathParaPr>
                    <m:oMath xmlns:m="http://schemas.openxmlformats.org/officeDocument/2006/math">
                      <m:r>
                        <a:rPr lang="en-US" altLang="zh-CN" sz="2400" b="1" i="1" dirty="0">
                          <a:latin typeface="Cambria Math" panose="02040503050406030204" pitchFamily="18" charset="0"/>
                          <a:ea typeface="微软雅黑" panose="020B0503020204020204" pitchFamily="34" charset="-122"/>
                        </a:rPr>
                        <m:t>𝑩</m:t>
                      </m:r>
                      <m:r>
                        <a:rPr lang="en-US" altLang="zh-CN" sz="2400" b="1" i="1" dirty="0">
                          <a:latin typeface="Cambria Math" panose="02040503050406030204" pitchFamily="18" charset="0"/>
                          <a:ea typeface="微软雅黑" panose="020B0503020204020204" pitchFamily="34" charset="-122"/>
                        </a:rPr>
                        <m:t>=</m:t>
                      </m:r>
                      <m:sSup>
                        <m:sSupPr>
                          <m:ctrlPr>
                            <a:rPr lang="en-US" altLang="zh-CN" sz="2400" b="1" i="1" dirty="0">
                              <a:latin typeface="Cambria Math" panose="02040503050406030204" pitchFamily="18" charset="0"/>
                              <a:ea typeface="微软雅黑" panose="020B0503020204020204" pitchFamily="34" charset="-122"/>
                            </a:rPr>
                          </m:ctrlPr>
                        </m:sSupPr>
                        <m:e>
                          <m:r>
                            <a:rPr lang="en-US" altLang="zh-CN" sz="2400" b="1" i="1" dirty="0">
                              <a:latin typeface="Cambria Math" panose="02040503050406030204" pitchFamily="18" charset="0"/>
                              <a:ea typeface="微软雅黑" panose="020B0503020204020204" pitchFamily="34" charset="-122"/>
                            </a:rPr>
                            <m:t> (</m:t>
                          </m:r>
                          <m:r>
                            <a:rPr lang="en-US" altLang="zh-CN" sz="2400" b="1" i="1" dirty="0">
                              <a:latin typeface="Cambria Math" panose="02040503050406030204" pitchFamily="18" charset="0"/>
                              <a:ea typeface="微软雅黑" panose="020B0503020204020204" pitchFamily="34" charset="-122"/>
                            </a:rPr>
                            <m:t>𝑰</m:t>
                          </m:r>
                          <m:r>
                            <a:rPr lang="en-US" altLang="zh-CN" sz="2400" b="1"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𝑨</m:t>
                          </m:r>
                          <m:r>
                            <a:rPr lang="en-US" altLang="zh-CN" sz="2400" b="1" i="1" dirty="0">
                              <a:latin typeface="Cambria Math" panose="02040503050406030204" pitchFamily="18" charset="0"/>
                              <a:ea typeface="微软雅黑" panose="020B0503020204020204" pitchFamily="34" charset="-122"/>
                            </a:rPr>
                            <m:t>)</m:t>
                          </m:r>
                        </m:e>
                        <m:sup>
                          <m:r>
                            <a:rPr lang="en-US" altLang="zh-CN" sz="2400" b="1"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𝟏</m:t>
                          </m:r>
                        </m:sup>
                      </m:sSup>
                    </m:oMath>
                  </m:oMathPara>
                </a14:m>
                <a:endParaRPr lang="en-US" altLang="zh-CN" sz="2400" b="1" i="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en-US" altLang="zh-CN" sz="2400" dirty="0">
                    <a:solidFill>
                      <a:schemeClr val="accent4"/>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：工序完全需求矩阵，</a:t>
                </a:r>
                <a:r>
                  <a:rPr lang="en-US" altLang="zh-CN" sz="2400" dirty="0">
                    <a:solidFill>
                      <a:schemeClr val="accent4"/>
                    </a:solidFill>
                    <a:latin typeface="微软雅黑" panose="020B0503020204020204" pitchFamily="34" charset="-122"/>
                    <a:ea typeface="微软雅黑" panose="020B0503020204020204" pitchFamily="34" charset="-122"/>
                  </a:rPr>
                  <a:t>I</a:t>
                </a:r>
                <a:r>
                  <a:rPr lang="zh-CN" altLang="en-US" sz="2400" dirty="0">
                    <a:solidFill>
                      <a:schemeClr val="accent4"/>
                    </a:solidFill>
                    <a:latin typeface="微软雅黑" panose="020B0503020204020204" pitchFamily="34" charset="-122"/>
                    <a:ea typeface="微软雅黑" panose="020B0503020204020204" pitchFamily="34" charset="-122"/>
                  </a:rPr>
                  <a:t>：工序单位矩阵，</a:t>
                </a:r>
                <a:r>
                  <a:rPr lang="en-US" altLang="zh-CN" sz="2400" dirty="0">
                    <a:solidFill>
                      <a:schemeClr val="accent4"/>
                    </a:solidFill>
                    <a:latin typeface="微软雅黑" panose="020B0503020204020204" pitchFamily="34" charset="-122"/>
                    <a:ea typeface="微软雅黑" panose="020B0503020204020204" pitchFamily="34" charset="-122"/>
                  </a:rPr>
                  <a:t>A</a:t>
                </a:r>
                <a:r>
                  <a:rPr lang="zh-CN" altLang="en-US" sz="2400" dirty="0">
                    <a:solidFill>
                      <a:schemeClr val="accent4"/>
                    </a:solidFill>
                    <a:latin typeface="微软雅黑" panose="020B0503020204020204" pitchFamily="34" charset="-122"/>
                    <a:ea typeface="微软雅黑" panose="020B0503020204020204" pitchFamily="34" charset="-122"/>
                  </a:rPr>
                  <a:t>：工序直接消耗矩阵</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39" name="矩形 5">
                <a:extLst>
                  <a:ext uri="{FF2B5EF4-FFF2-40B4-BE49-F238E27FC236}">
                    <a16:creationId xmlns:a16="http://schemas.microsoft.com/office/drawing/2014/main" id="{9060C8C2-57A4-61D1-40D0-B3A3E0213C47}"/>
                  </a:ext>
                </a:extLst>
              </p:cNvPr>
              <p:cNvSpPr>
                <a:spLocks noRot="1" noChangeAspect="1" noMove="1" noResize="1" noEditPoints="1" noAdjustHandles="1" noChangeArrowheads="1" noChangeShapeType="1" noTextEdit="1"/>
              </p:cNvSpPr>
              <p:nvPr/>
            </p:nvSpPr>
            <p:spPr bwMode="auto">
              <a:xfrm>
                <a:off x="1084157" y="1223182"/>
                <a:ext cx="9925776" cy="4502319"/>
              </a:xfrm>
              <a:prstGeom prst="rect">
                <a:avLst/>
              </a:prstGeom>
              <a:blipFill>
                <a:blip r:embed="rId2"/>
                <a:stretch>
                  <a:fillRect l="-639" b="-19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spTree>
    <p:extLst>
      <p:ext uri="{BB962C8B-B14F-4D97-AF65-F5344CB8AC3E}">
        <p14:creationId xmlns:p14="http://schemas.microsoft.com/office/powerpoint/2010/main" val="15194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02</a:t>
            </a:r>
            <a:endParaRPr lang="zh-CN" altLang="en-US" dirty="0">
              <a:solidFill>
                <a:schemeClr val="bg1"/>
              </a:solidFill>
            </a:endParaRPr>
          </a:p>
        </p:txBody>
      </p:sp>
      <p:sp>
        <p:nvSpPr>
          <p:cNvPr id="18" name="标题 17"/>
          <p:cNvSpPr>
            <a:spLocks noGrp="1"/>
          </p:cNvSpPr>
          <p:nvPr>
            <p:ph type="title"/>
          </p:nvPr>
        </p:nvSpPr>
        <p:spPr>
          <a:xfrm>
            <a:off x="2504850" y="3198167"/>
            <a:ext cx="7182297" cy="669834"/>
          </a:xfrm>
        </p:spPr>
        <p:txBody>
          <a:bodyPr>
            <a:noAutofit/>
          </a:bodyPr>
          <a:lstStyle/>
          <a:p>
            <a:r>
              <a:rPr lang="en-US" altLang="zh-CN" sz="3600" dirty="0">
                <a:solidFill>
                  <a:schemeClr val="bg1"/>
                </a:solidFill>
              </a:rPr>
              <a:t>LCA</a:t>
            </a:r>
            <a:r>
              <a:rPr lang="zh-CN" altLang="en-US" sz="3600" dirty="0">
                <a:solidFill>
                  <a:schemeClr val="bg1"/>
                </a:solidFill>
              </a:rPr>
              <a:t>理论阐述</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651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E7FB4-5F32-2332-B234-4720781E742C}"/>
              </a:ext>
            </a:extLst>
          </p:cNvPr>
          <p:cNvSpPr>
            <a:spLocks noGrp="1"/>
          </p:cNvSpPr>
          <p:nvPr>
            <p:ph type="title"/>
          </p:nvPr>
        </p:nvSpPr>
        <p:spPr>
          <a:xfrm>
            <a:off x="1715589" y="577769"/>
            <a:ext cx="3793026" cy="502445"/>
          </a:xfrm>
        </p:spPr>
        <p:txBody>
          <a:bodyPr/>
          <a:lstStyle/>
          <a:p>
            <a:r>
              <a:rPr lang="en-CN" dirty="0"/>
              <a:t>Leontief模型</a:t>
            </a:r>
            <a:r>
              <a:rPr lang="en-US" altLang="zh-CN" dirty="0"/>
              <a:t>-</a:t>
            </a:r>
            <a:r>
              <a:rPr lang="en-CN" dirty="0"/>
              <a:t>矩阵定义</a:t>
            </a:r>
          </a:p>
        </p:txBody>
      </p:sp>
      <p:sp>
        <p:nvSpPr>
          <p:cNvPr id="4" name="Text Placeholder 3">
            <a:extLst>
              <a:ext uri="{FF2B5EF4-FFF2-40B4-BE49-F238E27FC236}">
                <a16:creationId xmlns:a16="http://schemas.microsoft.com/office/drawing/2014/main" id="{3736E9E3-C253-DD35-1293-6A5D3981B360}"/>
              </a:ext>
            </a:extLst>
          </p:cNvPr>
          <p:cNvSpPr>
            <a:spLocks noGrp="1"/>
          </p:cNvSpPr>
          <p:nvPr>
            <p:ph type="body" sz="quarter" idx="10"/>
          </p:nvPr>
        </p:nvSpPr>
        <p:spPr/>
        <p:txBody>
          <a:bodyPr/>
          <a:lstStyle/>
          <a:p>
            <a:r>
              <a:rPr lang="en-US" altLang="zh-CN" dirty="0"/>
              <a:t>03</a:t>
            </a:r>
            <a:endParaRPr lang="en-CN" dirty="0"/>
          </a:p>
        </p:txBody>
      </p:sp>
      <p:pic>
        <p:nvPicPr>
          <p:cNvPr id="6" name="Picture 5">
            <a:extLst>
              <a:ext uri="{FF2B5EF4-FFF2-40B4-BE49-F238E27FC236}">
                <a16:creationId xmlns:a16="http://schemas.microsoft.com/office/drawing/2014/main" id="{8ED02997-3C82-F7B0-5C6E-7F3ACA153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030" y="2222555"/>
            <a:ext cx="4811059" cy="3129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A33DDA46-108F-5506-7830-AF9D4DFE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995" y="3002775"/>
            <a:ext cx="5069360" cy="1568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10">
            <a:extLst>
              <a:ext uri="{FF2B5EF4-FFF2-40B4-BE49-F238E27FC236}">
                <a16:creationId xmlns:a16="http://schemas.microsoft.com/office/drawing/2014/main" id="{30F78F46-FE2E-F2FD-D699-A4F3A76633ED}"/>
              </a:ext>
            </a:extLst>
          </p:cNvPr>
          <p:cNvSpPr>
            <a:spLocks noChangeArrowheads="1"/>
          </p:cNvSpPr>
          <p:nvPr/>
        </p:nvSpPr>
        <p:spPr bwMode="auto">
          <a:xfrm>
            <a:off x="2762190" y="5658557"/>
            <a:ext cx="169982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0000"/>
                </a:solidFill>
                <a:latin typeface="微软雅黑" panose="020B0503020204020204" pitchFamily="34" charset="-122"/>
                <a:ea typeface="微软雅黑" panose="020B0503020204020204" pitchFamily="34" charset="-122"/>
              </a:rPr>
              <a:t>投入产出矩阵</a:t>
            </a:r>
            <a:r>
              <a:rPr lang="en-US" altLang="zh-CN" dirty="0">
                <a:solidFill>
                  <a:srgbClr val="000000"/>
                </a:solidFill>
                <a:latin typeface="微软雅黑" panose="020B0503020204020204" pitchFamily="34" charset="-122"/>
                <a:ea typeface="微软雅黑" panose="020B0503020204020204" pitchFamily="34" charset="-122"/>
              </a:rPr>
              <a:t>D</a:t>
            </a:r>
            <a:endParaRPr lang="zh-CN" altLang="en-US" dirty="0">
              <a:latin typeface="微软雅黑" panose="020B0503020204020204" pitchFamily="34" charset="-122"/>
              <a:ea typeface="微软雅黑" panose="020B0503020204020204" pitchFamily="34" charset="-122"/>
            </a:endParaRPr>
          </a:p>
        </p:txBody>
      </p:sp>
      <p:sp>
        <p:nvSpPr>
          <p:cNvPr id="9" name="矩形 10">
            <a:extLst>
              <a:ext uri="{FF2B5EF4-FFF2-40B4-BE49-F238E27FC236}">
                <a16:creationId xmlns:a16="http://schemas.microsoft.com/office/drawing/2014/main" id="{4E581363-41B2-5C94-EEF5-BBB89DDFF7DB}"/>
              </a:ext>
            </a:extLst>
          </p:cNvPr>
          <p:cNvSpPr>
            <a:spLocks noChangeArrowheads="1"/>
          </p:cNvSpPr>
          <p:nvPr/>
        </p:nvSpPr>
        <p:spPr bwMode="auto">
          <a:xfrm>
            <a:off x="7783978" y="5658557"/>
            <a:ext cx="214706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直接消耗系数矩阵</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10" name="矩形 5">
            <a:extLst>
              <a:ext uri="{FF2B5EF4-FFF2-40B4-BE49-F238E27FC236}">
                <a16:creationId xmlns:a16="http://schemas.microsoft.com/office/drawing/2014/main" id="{C82C5835-09AA-F019-488F-3D40BEEA412A}"/>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通过投入产出矩阵</a:t>
            </a:r>
            <a:r>
              <a:rPr lang="en-US" altLang="zh-CN" sz="2400" dirty="0">
                <a:solidFill>
                  <a:schemeClr val="accent4"/>
                </a:solidFill>
                <a:latin typeface="微软雅黑" panose="020B0503020204020204" pitchFamily="34" charset="-122"/>
                <a:ea typeface="微软雅黑" panose="020B0503020204020204" pitchFamily="34" charset="-122"/>
              </a:rPr>
              <a:t>D</a:t>
            </a:r>
            <a:r>
              <a:rPr lang="zh-CN" altLang="en-US" sz="2400" dirty="0">
                <a:solidFill>
                  <a:schemeClr val="accent4"/>
                </a:solidFill>
                <a:latin typeface="微软雅黑" panose="020B0503020204020204" pitchFamily="34" charset="-122"/>
                <a:ea typeface="微软雅黑" panose="020B0503020204020204" pitchFamily="34" charset="-122"/>
              </a:rPr>
              <a:t>，构建直接消耗矩阵</a:t>
            </a:r>
            <a:r>
              <a:rPr lang="en-US" altLang="zh-CN" sz="2400" dirty="0">
                <a:solidFill>
                  <a:schemeClr val="accent4"/>
                </a:solidFill>
                <a:latin typeface="微软雅黑" panose="020B0503020204020204" pitchFamily="34" charset="-122"/>
                <a:ea typeface="微软雅黑" panose="020B0503020204020204" pitchFamily="34" charset="-122"/>
              </a:rPr>
              <a:t>A</a:t>
            </a:r>
          </a:p>
        </p:txBody>
      </p:sp>
    </p:spTree>
    <p:extLst>
      <p:ext uri="{BB962C8B-B14F-4D97-AF65-F5344CB8AC3E}">
        <p14:creationId xmlns:p14="http://schemas.microsoft.com/office/powerpoint/2010/main" val="1520704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793026" cy="502445"/>
          </a:xfrm>
        </p:spPr>
        <p:txBody>
          <a:bodyPr/>
          <a:lstStyle/>
          <a:p>
            <a:r>
              <a:rPr lang="en-CN" dirty="0"/>
              <a:t>Leontief模型</a:t>
            </a:r>
            <a:r>
              <a:rPr lang="en-US" altLang="zh-CN" dirty="0"/>
              <a:t>-</a:t>
            </a:r>
            <a:r>
              <a:rPr lang="zh-CN" altLang="en-US" dirty="0"/>
              <a:t>矩阵计算</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完全需求矩阵</a:t>
            </a:r>
            <a:r>
              <a:rPr lang="en-US" altLang="zh-CN" sz="2400" b="1" dirty="0">
                <a:solidFill>
                  <a:schemeClr val="accent4"/>
                </a:solidFill>
                <a:latin typeface="微软雅黑" panose="020B0503020204020204" pitchFamily="34" charset="-122"/>
                <a:ea typeface="微软雅黑" panose="020B0503020204020204" pitchFamily="34" charset="-122"/>
              </a:rPr>
              <a:t>B</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计算</a:t>
            </a:r>
            <a:r>
              <a:rPr lang="en-US" altLang="zh-CN" sz="2400" dirty="0">
                <a:solidFill>
                  <a:schemeClr val="accent4"/>
                </a:solidFill>
                <a:latin typeface="微软雅黑" panose="020B0503020204020204" pitchFamily="34" charset="-122"/>
                <a:ea typeface="微软雅黑" panose="020B0503020204020204" pitchFamily="34" charset="-122"/>
              </a:rPr>
              <a:t> (</a:t>
            </a:r>
            <a:r>
              <a:rPr lang="zh-CN" altLang="en-US" sz="2400" dirty="0">
                <a:solidFill>
                  <a:schemeClr val="accent4"/>
                </a:solidFill>
                <a:latin typeface="微软雅黑" panose="020B0503020204020204" pitchFamily="34" charset="-122"/>
                <a:ea typeface="微软雅黑" panose="020B0503020204020204" pitchFamily="34" charset="-122"/>
              </a:rPr>
              <a:t>单位矩阵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直接消耗矩阵</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，对结果</a:t>
            </a:r>
            <a:r>
              <a:rPr lang="zh-CN" altLang="en-US" sz="2400" dirty="0">
                <a:solidFill>
                  <a:srgbClr val="C00000"/>
                </a:solidFill>
                <a:latin typeface="微软雅黑" panose="020B0503020204020204" pitchFamily="34" charset="-122"/>
                <a:ea typeface="微软雅黑" panose="020B0503020204020204" pitchFamily="34" charset="-122"/>
              </a:rPr>
              <a:t>求逆</a:t>
            </a:r>
            <a:r>
              <a:rPr lang="zh-CN" altLang="en-US" sz="2400" dirty="0">
                <a:solidFill>
                  <a:schemeClr val="accent4"/>
                </a:solidFill>
                <a:latin typeface="微软雅黑" panose="020B0503020204020204" pitchFamily="34" charset="-122"/>
                <a:ea typeface="微软雅黑" panose="020B0503020204020204" pitchFamily="34" charset="-122"/>
              </a:rPr>
              <a:t>矩阵，得出</a:t>
            </a:r>
            <a:r>
              <a:rPr lang="zh-CN" altLang="en-US" sz="2400" dirty="0">
                <a:solidFill>
                  <a:srgbClr val="C00000"/>
                </a:solidFill>
                <a:latin typeface="微软雅黑" panose="020B0503020204020204" pitchFamily="34" charset="-122"/>
                <a:ea typeface="微软雅黑" panose="020B0503020204020204" pitchFamily="34" charset="-122"/>
              </a:rPr>
              <a:t>完全需求矩阵</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60D8933-01F0-41D5-7BF6-470A7EEA8180}"/>
                  </a:ext>
                </a:extLst>
              </p:cNvPr>
              <p:cNvSpPr txBox="1"/>
              <p:nvPr/>
            </p:nvSpPr>
            <p:spPr>
              <a:xfrm>
                <a:off x="3043707" y="3429000"/>
                <a:ext cx="6104586" cy="658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b="1" i="1" dirty="0">
                          <a:latin typeface="Cambria Math" panose="02040503050406030204" pitchFamily="18" charset="0"/>
                          <a:ea typeface="微软雅黑" panose="020B0503020204020204" pitchFamily="34" charset="-122"/>
                        </a:rPr>
                        <m:t>𝑩</m:t>
                      </m:r>
                      <m:r>
                        <a:rPr lang="en-US" altLang="zh-CN" sz="3600" b="1" i="1" dirty="0">
                          <a:latin typeface="Cambria Math" panose="02040503050406030204" pitchFamily="18" charset="0"/>
                          <a:ea typeface="微软雅黑" panose="020B0503020204020204" pitchFamily="34" charset="-122"/>
                        </a:rPr>
                        <m:t>=</m:t>
                      </m:r>
                      <m:sSup>
                        <m:sSupPr>
                          <m:ctrlPr>
                            <a:rPr lang="en-US" altLang="zh-CN" sz="3600" b="1" i="1" dirty="0" smtClean="0">
                              <a:solidFill>
                                <a:schemeClr val="tx1"/>
                              </a:solidFill>
                              <a:latin typeface="Cambria Math" panose="02040503050406030204" pitchFamily="18" charset="0"/>
                              <a:ea typeface="微软雅黑" panose="020B0503020204020204" pitchFamily="34" charset="-122"/>
                            </a:rPr>
                          </m:ctrlPr>
                        </m:sSupPr>
                        <m:e>
                          <m:r>
                            <a:rPr lang="en-US" altLang="zh-CN" sz="3600" b="1" i="1" dirty="0" smtClean="0">
                              <a:solidFill>
                                <a:schemeClr val="tx1"/>
                              </a:solidFill>
                              <a:latin typeface="Cambria Math" panose="02040503050406030204" pitchFamily="18" charset="0"/>
                              <a:ea typeface="微软雅黑" panose="020B0503020204020204" pitchFamily="34" charset="-122"/>
                            </a:rPr>
                            <m:t> (</m:t>
                          </m:r>
                          <m:r>
                            <a:rPr lang="en-US" altLang="zh-CN" sz="3600" b="1" i="1" dirty="0" smtClean="0">
                              <a:solidFill>
                                <a:schemeClr val="tx1"/>
                              </a:solidFill>
                              <a:latin typeface="Cambria Math" panose="02040503050406030204" pitchFamily="18" charset="0"/>
                              <a:ea typeface="微软雅黑" panose="020B0503020204020204" pitchFamily="34" charset="-122"/>
                            </a:rPr>
                            <m:t>𝑰</m:t>
                          </m:r>
                          <m:r>
                            <a:rPr lang="en-US" altLang="zh-CN" sz="3600" b="1" i="1" dirty="0" smtClean="0">
                              <a:solidFill>
                                <a:schemeClr val="tx1"/>
                              </a:solidFill>
                              <a:latin typeface="Cambria Math" panose="02040503050406030204" pitchFamily="18" charset="0"/>
                              <a:ea typeface="微软雅黑" panose="020B0503020204020204" pitchFamily="34" charset="-122"/>
                            </a:rPr>
                            <m:t>−</m:t>
                          </m:r>
                          <m:r>
                            <a:rPr lang="en-US" altLang="zh-CN" sz="3600" b="1" i="1" dirty="0" smtClean="0">
                              <a:solidFill>
                                <a:schemeClr val="tx1"/>
                              </a:solidFill>
                              <a:latin typeface="Cambria Math" panose="02040503050406030204" pitchFamily="18" charset="0"/>
                              <a:ea typeface="微软雅黑" panose="020B0503020204020204" pitchFamily="34" charset="-122"/>
                            </a:rPr>
                            <m:t>𝑨</m:t>
                          </m:r>
                          <m:r>
                            <a:rPr lang="en-US" altLang="zh-CN" sz="3600" b="1" i="1" dirty="0" smtClean="0">
                              <a:solidFill>
                                <a:schemeClr val="tx1"/>
                              </a:solidFill>
                              <a:latin typeface="Cambria Math" panose="02040503050406030204" pitchFamily="18" charset="0"/>
                              <a:ea typeface="微软雅黑" panose="020B0503020204020204" pitchFamily="34" charset="-122"/>
                            </a:rPr>
                            <m:t>)</m:t>
                          </m:r>
                        </m:e>
                        <m:sup>
                          <m:r>
                            <a:rPr lang="en-US" altLang="zh-CN" sz="3600" b="1" i="1" dirty="0" smtClean="0">
                              <a:solidFill>
                                <a:schemeClr val="tx1"/>
                              </a:solidFill>
                              <a:latin typeface="Cambria Math" panose="02040503050406030204" pitchFamily="18" charset="0"/>
                              <a:ea typeface="微软雅黑" panose="020B0503020204020204" pitchFamily="34" charset="-122"/>
                            </a:rPr>
                            <m:t>−</m:t>
                          </m:r>
                          <m:r>
                            <a:rPr lang="en-US" altLang="zh-CN" sz="3600" b="1" i="1" dirty="0" smtClean="0">
                              <a:solidFill>
                                <a:schemeClr val="tx1"/>
                              </a:solidFill>
                              <a:latin typeface="Cambria Math" panose="02040503050406030204" pitchFamily="18" charset="0"/>
                              <a:ea typeface="微软雅黑" panose="020B0503020204020204" pitchFamily="34" charset="-122"/>
                            </a:rPr>
                            <m:t>𝟏</m:t>
                          </m:r>
                        </m:sup>
                      </m:sSup>
                    </m:oMath>
                  </m:oMathPara>
                </a14:m>
                <a:endParaRPr lang="en-CN" sz="3600" dirty="0">
                  <a:solidFill>
                    <a:schemeClr val="tx1"/>
                  </a:solidFill>
                </a:endParaRPr>
              </a:p>
            </p:txBody>
          </p:sp>
        </mc:Choice>
        <mc:Fallback>
          <p:sp>
            <p:nvSpPr>
              <p:cNvPr id="9" name="TextBox 8">
                <a:extLst>
                  <a:ext uri="{FF2B5EF4-FFF2-40B4-BE49-F238E27FC236}">
                    <a16:creationId xmlns:a16="http://schemas.microsoft.com/office/drawing/2014/main" id="{A60D8933-01F0-41D5-7BF6-470A7EEA8180}"/>
                  </a:ext>
                </a:extLst>
              </p:cNvPr>
              <p:cNvSpPr txBox="1">
                <a:spLocks noRot="1" noChangeAspect="1" noMove="1" noResize="1" noEditPoints="1" noAdjustHandles="1" noChangeArrowheads="1" noChangeShapeType="1" noTextEdit="1"/>
              </p:cNvSpPr>
              <p:nvPr/>
            </p:nvSpPr>
            <p:spPr>
              <a:xfrm>
                <a:off x="3043707" y="3429000"/>
                <a:ext cx="6104586" cy="658898"/>
              </a:xfrm>
              <a:prstGeom prst="rect">
                <a:avLst/>
              </a:prstGeom>
              <a:blipFill>
                <a:blip r:embed="rId2"/>
                <a:stretch>
                  <a:fillRect b="-24528"/>
                </a:stretch>
              </a:blipFill>
            </p:spPr>
            <p:txBody>
              <a:bodyPr/>
              <a:lstStyle/>
              <a:p>
                <a:r>
                  <a:rPr lang="en-CN">
                    <a:noFill/>
                  </a:rPr>
                  <a:t> </a:t>
                </a:r>
              </a:p>
            </p:txBody>
          </p:sp>
        </mc:Fallback>
      </mc:AlternateContent>
    </p:spTree>
    <p:extLst>
      <p:ext uri="{BB962C8B-B14F-4D97-AF65-F5344CB8AC3E}">
        <p14:creationId xmlns:p14="http://schemas.microsoft.com/office/powerpoint/2010/main" val="2526810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793026" cy="502445"/>
          </a:xfrm>
        </p:spPr>
        <p:txBody>
          <a:bodyPr/>
          <a:lstStyle/>
          <a:p>
            <a:r>
              <a:rPr lang="en-CN" dirty="0"/>
              <a:t>Leontief模型</a:t>
            </a:r>
            <a:r>
              <a:rPr lang="en-US" altLang="zh-CN" dirty="0"/>
              <a:t>-</a:t>
            </a:r>
            <a:r>
              <a:rPr lang="zh-CN" altLang="en-US" dirty="0"/>
              <a:t>矩阵计算</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矩阵计算示例</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假设有以下三个工序：工序</a:t>
            </a:r>
            <a:r>
              <a:rPr lang="en-US" altLang="zh-CN" sz="2400" dirty="0">
                <a:solidFill>
                  <a:schemeClr val="accent4"/>
                </a:solidFill>
                <a:latin typeface="微软雅黑" panose="020B0503020204020204" pitchFamily="34" charset="-122"/>
                <a:ea typeface="微软雅黑" panose="020B0503020204020204" pitchFamily="34" charset="-122"/>
              </a:rPr>
              <a:t>A</a:t>
            </a:r>
            <a:r>
              <a:rPr lang="zh-CN" altLang="en-US" sz="2400" dirty="0">
                <a:solidFill>
                  <a:schemeClr val="accent4"/>
                </a:solidFill>
                <a:latin typeface="微软雅黑" panose="020B0503020204020204" pitchFamily="34" charset="-122"/>
                <a:ea typeface="微软雅黑" panose="020B0503020204020204" pitchFamily="34" charset="-122"/>
              </a:rPr>
              <a:t>、工序</a:t>
            </a:r>
            <a:r>
              <a:rPr lang="en-US" altLang="zh-CN" sz="2400" dirty="0">
                <a:solidFill>
                  <a:schemeClr val="accent4"/>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、工序</a:t>
            </a:r>
            <a:r>
              <a:rPr lang="en-US" altLang="zh-CN" sz="2400" dirty="0">
                <a:solidFill>
                  <a:schemeClr val="accent4"/>
                </a:solidFill>
                <a:latin typeface="微软雅黑" panose="020B0503020204020204" pitchFamily="34" charset="-122"/>
                <a:ea typeface="微软雅黑" panose="020B0503020204020204" pitchFamily="34" charset="-122"/>
              </a:rPr>
              <a:t>C</a:t>
            </a:r>
            <a:r>
              <a:rPr lang="zh-CN" altLang="en-US" sz="2400" dirty="0">
                <a:solidFill>
                  <a:schemeClr val="accent4"/>
                </a:solidFill>
                <a:latin typeface="微软雅黑" panose="020B0503020204020204" pitchFamily="34" charset="-122"/>
                <a:ea typeface="微软雅黑" panose="020B0503020204020204" pitchFamily="34" charset="-122"/>
              </a:rPr>
              <a:t>，工序之间产品互有使用</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2" name="Rectangle 1">
            <a:extLst>
              <a:ext uri="{FF2B5EF4-FFF2-40B4-BE49-F238E27FC236}">
                <a16:creationId xmlns:a16="http://schemas.microsoft.com/office/drawing/2014/main" id="{DAEE40C1-AC37-E681-B54E-D3C2026DB69E}"/>
              </a:ext>
            </a:extLst>
          </p:cNvPr>
          <p:cNvSpPr/>
          <p:nvPr/>
        </p:nvSpPr>
        <p:spPr bwMode="auto">
          <a:xfrm>
            <a:off x="5161373" y="2801073"/>
            <a:ext cx="1389897" cy="627927"/>
          </a:xfrm>
          <a:prstGeom prst="rect">
            <a:avLst/>
          </a:prstGeom>
          <a:solidFill>
            <a:schemeClr val="accent1"/>
          </a:solidFill>
          <a:ln w="19050">
            <a:noFill/>
            <a:round/>
          </a:ln>
        </p:spPr>
        <p:txBody>
          <a:bodyPr vert="horz" wrap="none" lIns="91440" tIns="45720" rIns="91440" bIns="45720" numCol="1" rtlCol="0" anchor="ctr" anchorCtr="1" compatLnSpc="1"/>
          <a:lstStyle/>
          <a:p>
            <a:pPr algn="ctr"/>
            <a:r>
              <a:rPr lang="en-CN" sz="2400" b="1" dirty="0">
                <a:solidFill>
                  <a:schemeClr val="bg1"/>
                </a:solidFill>
                <a:latin typeface="+mj-ea"/>
                <a:ea typeface="+mj-ea"/>
              </a:rPr>
              <a:t>工序A</a:t>
            </a:r>
          </a:p>
        </p:txBody>
      </p:sp>
      <p:sp>
        <p:nvSpPr>
          <p:cNvPr id="5" name="Rectangle 4">
            <a:extLst>
              <a:ext uri="{FF2B5EF4-FFF2-40B4-BE49-F238E27FC236}">
                <a16:creationId xmlns:a16="http://schemas.microsoft.com/office/drawing/2014/main" id="{3F6E70CE-DD5D-B395-F689-53839F945D27}"/>
              </a:ext>
            </a:extLst>
          </p:cNvPr>
          <p:cNvSpPr/>
          <p:nvPr/>
        </p:nvSpPr>
        <p:spPr bwMode="auto">
          <a:xfrm>
            <a:off x="6355495" y="4155027"/>
            <a:ext cx="1389897" cy="627927"/>
          </a:xfrm>
          <a:prstGeom prst="rect">
            <a:avLst/>
          </a:prstGeom>
          <a:solidFill>
            <a:schemeClr val="accent3"/>
          </a:solidFill>
          <a:ln w="19050">
            <a:noFill/>
            <a:round/>
          </a:ln>
        </p:spPr>
        <p:txBody>
          <a:bodyPr vert="horz" wrap="none" lIns="91440" tIns="45720" rIns="91440" bIns="45720" numCol="1" rtlCol="0" anchor="ctr" anchorCtr="1" compatLnSpc="1"/>
          <a:lstStyle/>
          <a:p>
            <a:pPr algn="ctr"/>
            <a:r>
              <a:rPr lang="en-CN" sz="2400" b="1" dirty="0">
                <a:solidFill>
                  <a:schemeClr val="bg1"/>
                </a:solidFill>
                <a:latin typeface="+mj-ea"/>
                <a:ea typeface="+mj-ea"/>
              </a:rPr>
              <a:t>工序B</a:t>
            </a:r>
          </a:p>
        </p:txBody>
      </p:sp>
      <p:sp>
        <p:nvSpPr>
          <p:cNvPr id="6" name="Rectangle 5">
            <a:extLst>
              <a:ext uri="{FF2B5EF4-FFF2-40B4-BE49-F238E27FC236}">
                <a16:creationId xmlns:a16="http://schemas.microsoft.com/office/drawing/2014/main" id="{6C769407-DFD0-8A19-1D4F-C3FDA727A359}"/>
              </a:ext>
            </a:extLst>
          </p:cNvPr>
          <p:cNvSpPr/>
          <p:nvPr/>
        </p:nvSpPr>
        <p:spPr bwMode="auto">
          <a:xfrm>
            <a:off x="5161373" y="5508981"/>
            <a:ext cx="1389897" cy="627927"/>
          </a:xfrm>
          <a:prstGeom prst="rect">
            <a:avLst/>
          </a:prstGeom>
          <a:solidFill>
            <a:schemeClr val="tx2"/>
          </a:solidFill>
          <a:ln w="19050">
            <a:noFill/>
            <a:round/>
          </a:ln>
        </p:spPr>
        <p:txBody>
          <a:bodyPr vert="horz" wrap="none" lIns="91440" tIns="45720" rIns="91440" bIns="45720" numCol="1" rtlCol="0" anchor="ctr" anchorCtr="1" compatLnSpc="1"/>
          <a:lstStyle/>
          <a:p>
            <a:pPr algn="ctr"/>
            <a:r>
              <a:rPr lang="en-CN" sz="2400" b="1" dirty="0">
                <a:solidFill>
                  <a:schemeClr val="bg1"/>
                </a:solidFill>
                <a:latin typeface="+mj-ea"/>
                <a:ea typeface="+mj-ea"/>
              </a:rPr>
              <a:t>工序C</a:t>
            </a:r>
          </a:p>
        </p:txBody>
      </p:sp>
      <p:cxnSp>
        <p:nvCxnSpPr>
          <p:cNvPr id="21" name="Straight Arrow Connector 20">
            <a:extLst>
              <a:ext uri="{FF2B5EF4-FFF2-40B4-BE49-F238E27FC236}">
                <a16:creationId xmlns:a16="http://schemas.microsoft.com/office/drawing/2014/main" id="{2302B19A-D66F-89C9-192C-2BFDF55160F9}"/>
              </a:ext>
            </a:extLst>
          </p:cNvPr>
          <p:cNvCxnSpPr>
            <a:cxnSpLocks/>
          </p:cNvCxnSpPr>
          <p:nvPr/>
        </p:nvCxnSpPr>
        <p:spPr>
          <a:xfrm>
            <a:off x="5552576" y="3578583"/>
            <a:ext cx="0" cy="1780813"/>
          </a:xfrm>
          <a:prstGeom prst="straightConnector1">
            <a:avLst/>
          </a:prstGeom>
          <a:ln w="635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1CBA58-5B70-3C25-CFDE-1827A347FE80}"/>
              </a:ext>
            </a:extLst>
          </p:cNvPr>
          <p:cNvCxnSpPr>
            <a:cxnSpLocks/>
          </p:cNvCxnSpPr>
          <p:nvPr/>
        </p:nvCxnSpPr>
        <p:spPr>
          <a:xfrm flipH="1">
            <a:off x="6376231" y="4884057"/>
            <a:ext cx="526387" cy="523820"/>
          </a:xfrm>
          <a:prstGeom prst="straightConnector1">
            <a:avLst/>
          </a:prstGeom>
          <a:ln w="508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DD1B78-14D0-41F6-ED9C-984171DFE98F}"/>
              </a:ext>
            </a:extLst>
          </p:cNvPr>
          <p:cNvCxnSpPr>
            <a:cxnSpLocks/>
          </p:cNvCxnSpPr>
          <p:nvPr/>
        </p:nvCxnSpPr>
        <p:spPr>
          <a:xfrm>
            <a:off x="6448884" y="3530103"/>
            <a:ext cx="453734" cy="522877"/>
          </a:xfrm>
          <a:prstGeom prst="straightConnector1">
            <a:avLst/>
          </a:prstGeom>
          <a:ln w="508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AB9C096-D79B-0F11-2379-3E28B5E6247B}"/>
              </a:ext>
            </a:extLst>
          </p:cNvPr>
          <p:cNvSpPr txBox="1"/>
          <p:nvPr/>
        </p:nvSpPr>
        <p:spPr>
          <a:xfrm>
            <a:off x="4673167" y="4979748"/>
            <a:ext cx="724878" cy="338554"/>
          </a:xfrm>
          <a:prstGeom prst="rect">
            <a:avLst/>
          </a:prstGeom>
          <a:noFill/>
        </p:spPr>
        <p:txBody>
          <a:bodyPr wrap="none" rtlCol="0">
            <a:spAutoFit/>
          </a:bodyPr>
          <a:lstStyle/>
          <a:p>
            <a:r>
              <a:rPr lang="en-CN" sz="1600" dirty="0"/>
              <a:t>产品A</a:t>
            </a:r>
          </a:p>
        </p:txBody>
      </p:sp>
      <p:sp>
        <p:nvSpPr>
          <p:cNvPr id="34" name="TextBox 33">
            <a:extLst>
              <a:ext uri="{FF2B5EF4-FFF2-40B4-BE49-F238E27FC236}">
                <a16:creationId xmlns:a16="http://schemas.microsoft.com/office/drawing/2014/main" id="{739601B5-9F91-EE5D-026E-9FFA09017E46}"/>
              </a:ext>
            </a:extLst>
          </p:cNvPr>
          <p:cNvSpPr txBox="1"/>
          <p:nvPr/>
        </p:nvSpPr>
        <p:spPr>
          <a:xfrm>
            <a:off x="4676373" y="3597029"/>
            <a:ext cx="723275" cy="338554"/>
          </a:xfrm>
          <a:prstGeom prst="rect">
            <a:avLst/>
          </a:prstGeom>
          <a:noFill/>
        </p:spPr>
        <p:txBody>
          <a:bodyPr wrap="none" rtlCol="0">
            <a:spAutoFit/>
          </a:bodyPr>
          <a:lstStyle/>
          <a:p>
            <a:r>
              <a:rPr lang="en-CN" sz="1600" dirty="0"/>
              <a:t>产品C</a:t>
            </a:r>
          </a:p>
        </p:txBody>
      </p:sp>
      <p:sp>
        <p:nvSpPr>
          <p:cNvPr id="35" name="TextBox 34">
            <a:extLst>
              <a:ext uri="{FF2B5EF4-FFF2-40B4-BE49-F238E27FC236}">
                <a16:creationId xmlns:a16="http://schemas.microsoft.com/office/drawing/2014/main" id="{2249E323-8310-3A2D-B1CA-36E53A09A735}"/>
              </a:ext>
            </a:extLst>
          </p:cNvPr>
          <p:cNvSpPr txBox="1"/>
          <p:nvPr/>
        </p:nvSpPr>
        <p:spPr>
          <a:xfrm>
            <a:off x="6972473" y="4828942"/>
            <a:ext cx="723275" cy="338554"/>
          </a:xfrm>
          <a:prstGeom prst="rect">
            <a:avLst/>
          </a:prstGeom>
          <a:noFill/>
        </p:spPr>
        <p:txBody>
          <a:bodyPr wrap="none" rtlCol="0">
            <a:spAutoFit/>
          </a:bodyPr>
          <a:lstStyle/>
          <a:p>
            <a:r>
              <a:rPr lang="en-CN" sz="1600" dirty="0"/>
              <a:t>产品C</a:t>
            </a:r>
          </a:p>
        </p:txBody>
      </p:sp>
      <p:sp>
        <p:nvSpPr>
          <p:cNvPr id="36" name="TextBox 35">
            <a:extLst>
              <a:ext uri="{FF2B5EF4-FFF2-40B4-BE49-F238E27FC236}">
                <a16:creationId xmlns:a16="http://schemas.microsoft.com/office/drawing/2014/main" id="{35DEFE08-A661-CD13-4F90-2B3F19C90217}"/>
              </a:ext>
            </a:extLst>
          </p:cNvPr>
          <p:cNvSpPr txBox="1"/>
          <p:nvPr/>
        </p:nvSpPr>
        <p:spPr>
          <a:xfrm>
            <a:off x="6583923" y="5269627"/>
            <a:ext cx="707245" cy="338554"/>
          </a:xfrm>
          <a:prstGeom prst="rect">
            <a:avLst/>
          </a:prstGeom>
          <a:noFill/>
        </p:spPr>
        <p:txBody>
          <a:bodyPr wrap="none" rtlCol="0">
            <a:spAutoFit/>
          </a:bodyPr>
          <a:lstStyle/>
          <a:p>
            <a:r>
              <a:rPr lang="en-CN" sz="1600" dirty="0"/>
              <a:t>产品B</a:t>
            </a:r>
          </a:p>
        </p:txBody>
      </p:sp>
      <p:sp>
        <p:nvSpPr>
          <p:cNvPr id="37" name="TextBox 36">
            <a:extLst>
              <a:ext uri="{FF2B5EF4-FFF2-40B4-BE49-F238E27FC236}">
                <a16:creationId xmlns:a16="http://schemas.microsoft.com/office/drawing/2014/main" id="{76618506-2EEC-43A5-A683-A05EF596D6C2}"/>
              </a:ext>
            </a:extLst>
          </p:cNvPr>
          <p:cNvSpPr txBox="1"/>
          <p:nvPr/>
        </p:nvSpPr>
        <p:spPr>
          <a:xfrm>
            <a:off x="6972473" y="3744680"/>
            <a:ext cx="724878" cy="338554"/>
          </a:xfrm>
          <a:prstGeom prst="rect">
            <a:avLst/>
          </a:prstGeom>
          <a:noFill/>
        </p:spPr>
        <p:txBody>
          <a:bodyPr wrap="none" rtlCol="0">
            <a:spAutoFit/>
          </a:bodyPr>
          <a:lstStyle/>
          <a:p>
            <a:r>
              <a:rPr lang="en-CN" sz="1600" dirty="0"/>
              <a:t>产品A</a:t>
            </a:r>
          </a:p>
        </p:txBody>
      </p:sp>
    </p:spTree>
    <p:extLst>
      <p:ext uri="{BB962C8B-B14F-4D97-AF65-F5344CB8AC3E}">
        <p14:creationId xmlns:p14="http://schemas.microsoft.com/office/powerpoint/2010/main" val="550924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793026" cy="502445"/>
          </a:xfrm>
        </p:spPr>
        <p:txBody>
          <a:bodyPr/>
          <a:lstStyle/>
          <a:p>
            <a:r>
              <a:rPr lang="en-CN" dirty="0"/>
              <a:t>Leontief模型</a:t>
            </a:r>
            <a:r>
              <a:rPr lang="en-US" altLang="zh-CN" dirty="0"/>
              <a:t>-</a:t>
            </a:r>
            <a:r>
              <a:rPr lang="zh-CN" altLang="en-US" dirty="0"/>
              <a:t>矩阵计算</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矩阵计算示例</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工序投入产出表如下，工序</a:t>
            </a:r>
            <a:r>
              <a:rPr lang="en-US" altLang="zh-CN" sz="2400" dirty="0">
                <a:solidFill>
                  <a:schemeClr val="accent4"/>
                </a:solidFill>
                <a:latin typeface="微软雅黑" panose="020B0503020204020204" pitchFamily="34" charset="-122"/>
                <a:ea typeface="微软雅黑" panose="020B0503020204020204" pitchFamily="34" charset="-122"/>
              </a:rPr>
              <a:t>A</a:t>
            </a:r>
            <a:r>
              <a:rPr lang="zh-CN" altLang="en-US" sz="2400" dirty="0">
                <a:solidFill>
                  <a:schemeClr val="accent4"/>
                </a:solidFill>
                <a:latin typeface="微软雅黑" panose="020B0503020204020204" pitchFamily="34" charset="-122"/>
                <a:ea typeface="微软雅黑" panose="020B0503020204020204" pitchFamily="34" charset="-122"/>
              </a:rPr>
              <a:t>、</a:t>
            </a:r>
            <a:r>
              <a:rPr lang="en-US" altLang="zh-CN" sz="2400" dirty="0">
                <a:solidFill>
                  <a:schemeClr val="accent4"/>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a:t>
            </a:r>
            <a:r>
              <a:rPr lang="en-US" altLang="zh-CN" sz="2400" dirty="0">
                <a:solidFill>
                  <a:schemeClr val="accent4"/>
                </a:solidFill>
                <a:latin typeface="微软雅黑" panose="020B0503020204020204" pitchFamily="34" charset="-122"/>
                <a:ea typeface="微软雅黑" panose="020B0503020204020204" pitchFamily="34" charset="-122"/>
              </a:rPr>
              <a:t>C</a:t>
            </a:r>
            <a:r>
              <a:rPr lang="zh-CN" altLang="en-US" sz="2400" dirty="0">
                <a:solidFill>
                  <a:schemeClr val="accent4"/>
                </a:solidFill>
                <a:latin typeface="微软雅黑" panose="020B0503020204020204" pitchFamily="34" charset="-122"/>
                <a:ea typeface="微软雅黑" panose="020B0503020204020204" pitchFamily="34" charset="-122"/>
              </a:rPr>
              <a:t>分别对应产品</a:t>
            </a:r>
            <a:r>
              <a:rPr lang="en-US" altLang="zh-CN" sz="2400" dirty="0">
                <a:solidFill>
                  <a:schemeClr val="accent4"/>
                </a:solidFill>
                <a:latin typeface="微软雅黑" panose="020B0503020204020204" pitchFamily="34" charset="-122"/>
                <a:ea typeface="微软雅黑" panose="020B0503020204020204" pitchFamily="34" charset="-122"/>
              </a:rPr>
              <a:t>A</a:t>
            </a:r>
            <a:r>
              <a:rPr lang="zh-CN" altLang="en-US" sz="2400" dirty="0">
                <a:solidFill>
                  <a:schemeClr val="accent4"/>
                </a:solidFill>
                <a:latin typeface="微软雅黑" panose="020B0503020204020204" pitchFamily="34" charset="-122"/>
                <a:ea typeface="微软雅黑" panose="020B0503020204020204" pitchFamily="34" charset="-122"/>
              </a:rPr>
              <a:t>、</a:t>
            </a:r>
            <a:r>
              <a:rPr lang="en-US" altLang="zh-CN" sz="2400" dirty="0">
                <a:solidFill>
                  <a:schemeClr val="accent4"/>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a:t>
            </a:r>
            <a:r>
              <a:rPr lang="en-US" altLang="zh-CN" sz="2400" dirty="0">
                <a:solidFill>
                  <a:schemeClr val="accent4"/>
                </a:solidFill>
                <a:latin typeface="微软雅黑" panose="020B0503020204020204" pitchFamily="34" charset="-122"/>
                <a:ea typeface="微软雅黑" panose="020B0503020204020204" pitchFamily="34" charset="-122"/>
              </a:rPr>
              <a:t>C</a:t>
            </a:r>
          </a:p>
        </p:txBody>
      </p:sp>
      <p:graphicFrame>
        <p:nvGraphicFramePr>
          <p:cNvPr id="8" name="Table 7">
            <a:extLst>
              <a:ext uri="{FF2B5EF4-FFF2-40B4-BE49-F238E27FC236}">
                <a16:creationId xmlns:a16="http://schemas.microsoft.com/office/drawing/2014/main" id="{3418655A-6796-D9AA-D92D-F3026EA7F3C4}"/>
              </a:ext>
            </a:extLst>
          </p:cNvPr>
          <p:cNvGraphicFramePr>
            <a:graphicFrameLocks noGrp="1"/>
          </p:cNvGraphicFramePr>
          <p:nvPr>
            <p:extLst>
              <p:ext uri="{D42A27DB-BD31-4B8C-83A1-F6EECF244321}">
                <p14:modId xmlns:p14="http://schemas.microsoft.com/office/powerpoint/2010/main" val="1803226005"/>
              </p:ext>
            </p:extLst>
          </p:nvPr>
        </p:nvGraphicFramePr>
        <p:xfrm>
          <a:off x="2032000" y="2531978"/>
          <a:ext cx="8128000" cy="3337560"/>
        </p:xfrm>
        <a:graphic>
          <a:graphicData uri="http://schemas.openxmlformats.org/drawingml/2006/table">
            <a:tbl>
              <a:tblPr firstRow="1" bandRow="1">
                <a:tableStyleId>{ED083AE6-46FA-4A59-8FB0-9F97EB10719F}</a:tableStyleId>
              </a:tblPr>
              <a:tblGrid>
                <a:gridCol w="2032000">
                  <a:extLst>
                    <a:ext uri="{9D8B030D-6E8A-4147-A177-3AD203B41FA5}">
                      <a16:colId xmlns:a16="http://schemas.microsoft.com/office/drawing/2014/main" val="966877108"/>
                    </a:ext>
                  </a:extLst>
                </a:gridCol>
                <a:gridCol w="2032000">
                  <a:extLst>
                    <a:ext uri="{9D8B030D-6E8A-4147-A177-3AD203B41FA5}">
                      <a16:colId xmlns:a16="http://schemas.microsoft.com/office/drawing/2014/main" val="94963900"/>
                    </a:ext>
                  </a:extLst>
                </a:gridCol>
                <a:gridCol w="2032000">
                  <a:extLst>
                    <a:ext uri="{9D8B030D-6E8A-4147-A177-3AD203B41FA5}">
                      <a16:colId xmlns:a16="http://schemas.microsoft.com/office/drawing/2014/main" val="173038391"/>
                    </a:ext>
                  </a:extLst>
                </a:gridCol>
                <a:gridCol w="2032000">
                  <a:extLst>
                    <a:ext uri="{9D8B030D-6E8A-4147-A177-3AD203B41FA5}">
                      <a16:colId xmlns:a16="http://schemas.microsoft.com/office/drawing/2014/main" val="2574532982"/>
                    </a:ext>
                  </a:extLst>
                </a:gridCol>
              </a:tblGrid>
              <a:tr h="370840">
                <a:tc>
                  <a:txBody>
                    <a:bodyPr/>
                    <a:lstStyle/>
                    <a:p>
                      <a:pPr algn="ctr"/>
                      <a:r>
                        <a:rPr lang="en-CN" dirty="0">
                          <a:solidFill>
                            <a:schemeClr val="bg1"/>
                          </a:solidFill>
                          <a:latin typeface="+mn-ea"/>
                          <a:ea typeface="+mn-ea"/>
                        </a:rPr>
                        <a:t>工序</a:t>
                      </a:r>
                    </a:p>
                  </a:txBody>
                  <a:tcPr>
                    <a:solidFill>
                      <a:schemeClr val="accent4"/>
                    </a:solidFill>
                  </a:tcPr>
                </a:tc>
                <a:tc>
                  <a:txBody>
                    <a:bodyPr/>
                    <a:lstStyle/>
                    <a:p>
                      <a:pPr algn="ctr"/>
                      <a:r>
                        <a:rPr lang="en-CN" dirty="0">
                          <a:solidFill>
                            <a:schemeClr val="bg1"/>
                          </a:solidFill>
                          <a:latin typeface="+mn-ea"/>
                          <a:ea typeface="+mn-ea"/>
                        </a:rPr>
                        <a:t>物料类型</a:t>
                      </a:r>
                    </a:p>
                  </a:txBody>
                  <a:tcPr>
                    <a:solidFill>
                      <a:schemeClr val="accent4"/>
                    </a:solidFill>
                  </a:tcPr>
                </a:tc>
                <a:tc>
                  <a:txBody>
                    <a:bodyPr/>
                    <a:lstStyle/>
                    <a:p>
                      <a:pPr algn="ctr"/>
                      <a:r>
                        <a:rPr lang="en-CN" dirty="0">
                          <a:solidFill>
                            <a:schemeClr val="bg1"/>
                          </a:solidFill>
                          <a:latin typeface="+mn-ea"/>
                          <a:ea typeface="+mn-ea"/>
                        </a:rPr>
                        <a:t>物料</a:t>
                      </a:r>
                    </a:p>
                  </a:txBody>
                  <a:tcPr>
                    <a:solidFill>
                      <a:schemeClr val="accent4"/>
                    </a:solidFill>
                  </a:tcPr>
                </a:tc>
                <a:tc>
                  <a:txBody>
                    <a:bodyPr/>
                    <a:lstStyle/>
                    <a:p>
                      <a:pPr algn="ctr"/>
                      <a:r>
                        <a:rPr lang="en-CN" dirty="0">
                          <a:solidFill>
                            <a:schemeClr val="bg1"/>
                          </a:solidFill>
                          <a:latin typeface="+mn-ea"/>
                          <a:ea typeface="+mn-ea"/>
                        </a:rPr>
                        <a:t>物料单耗</a:t>
                      </a:r>
                    </a:p>
                  </a:txBody>
                  <a:tcPr>
                    <a:solidFill>
                      <a:schemeClr val="accent4"/>
                    </a:solidFill>
                  </a:tcPr>
                </a:tc>
                <a:extLst>
                  <a:ext uri="{0D108BD9-81ED-4DB2-BD59-A6C34878D82A}">
                    <a16:rowId xmlns:a16="http://schemas.microsoft.com/office/drawing/2014/main" val="89061275"/>
                  </a:ext>
                </a:extLst>
              </a:tr>
              <a:tr h="370840">
                <a:tc>
                  <a:txBody>
                    <a:bodyPr/>
                    <a:lstStyle/>
                    <a:p>
                      <a:pPr algn="ctr"/>
                      <a:r>
                        <a:rPr lang="en-CN" dirty="0">
                          <a:latin typeface="+mn-ea"/>
                          <a:ea typeface="+mn-ea"/>
                        </a:rPr>
                        <a:t>工序A</a:t>
                      </a:r>
                    </a:p>
                  </a:txBody>
                  <a:tcPr>
                    <a:solidFill>
                      <a:schemeClr val="accent1">
                        <a:lumMod val="20000"/>
                        <a:lumOff val="80000"/>
                      </a:schemeClr>
                    </a:solidFill>
                  </a:tcPr>
                </a:tc>
                <a:tc>
                  <a:txBody>
                    <a:bodyPr/>
                    <a:lstStyle/>
                    <a:p>
                      <a:pPr algn="ctr"/>
                      <a:r>
                        <a:rPr lang="en-CN" dirty="0">
                          <a:latin typeface="+mn-ea"/>
                          <a:ea typeface="+mn-ea"/>
                        </a:rPr>
                        <a:t>能源</a:t>
                      </a:r>
                    </a:p>
                  </a:txBody>
                  <a:tcPr>
                    <a:solidFill>
                      <a:schemeClr val="accent1">
                        <a:lumMod val="20000"/>
                        <a:lumOff val="80000"/>
                      </a:schemeClr>
                    </a:solidFill>
                  </a:tcPr>
                </a:tc>
                <a:tc>
                  <a:txBody>
                    <a:bodyPr/>
                    <a:lstStyle/>
                    <a:p>
                      <a:pPr algn="ctr"/>
                      <a:r>
                        <a:rPr lang="en-CN" dirty="0">
                          <a:latin typeface="+mn-ea"/>
                          <a:ea typeface="+mn-ea"/>
                        </a:rPr>
                        <a:t>产品C</a:t>
                      </a:r>
                    </a:p>
                  </a:txBody>
                  <a:tcPr>
                    <a:solidFill>
                      <a:schemeClr val="accent1">
                        <a:lumMod val="20000"/>
                        <a:lumOff val="80000"/>
                      </a:schemeClr>
                    </a:solidFill>
                  </a:tcPr>
                </a:tc>
                <a:tc>
                  <a:txBody>
                    <a:bodyPr/>
                    <a:lstStyle/>
                    <a:p>
                      <a:pPr algn="ctr"/>
                      <a:r>
                        <a:rPr lang="en-US" dirty="0">
                          <a:latin typeface="+mn-ea"/>
                          <a:ea typeface="+mn-ea"/>
                        </a:rPr>
                        <a:t>0.1</a:t>
                      </a:r>
                      <a:endParaRPr lang="en-CN" dirty="0">
                        <a:latin typeface="+mn-ea"/>
                        <a:ea typeface="+mn-ea"/>
                      </a:endParaRPr>
                    </a:p>
                  </a:txBody>
                  <a:tcPr>
                    <a:solidFill>
                      <a:schemeClr val="accent1">
                        <a:lumMod val="20000"/>
                        <a:lumOff val="80000"/>
                      </a:schemeClr>
                    </a:solidFill>
                  </a:tcPr>
                </a:tc>
                <a:extLst>
                  <a:ext uri="{0D108BD9-81ED-4DB2-BD59-A6C34878D82A}">
                    <a16:rowId xmlns:a16="http://schemas.microsoft.com/office/drawing/2014/main" val="2649771738"/>
                  </a:ext>
                </a:extLst>
              </a:tr>
              <a:tr h="370840">
                <a:tc>
                  <a:txBody>
                    <a:bodyPr/>
                    <a:lstStyle/>
                    <a:p>
                      <a:pPr algn="ctr"/>
                      <a:r>
                        <a:rPr lang="en-CN" dirty="0">
                          <a:latin typeface="+mn-ea"/>
                          <a:ea typeface="+mn-ea"/>
                        </a:rPr>
                        <a:t>工序A</a:t>
                      </a:r>
                    </a:p>
                  </a:txBody>
                  <a:tcPr>
                    <a:solidFill>
                      <a:schemeClr val="accent1">
                        <a:lumMod val="20000"/>
                        <a:lumOff val="80000"/>
                      </a:schemeClr>
                    </a:solidFill>
                  </a:tcPr>
                </a:tc>
                <a:tc>
                  <a:txBody>
                    <a:bodyPr/>
                    <a:lstStyle/>
                    <a:p>
                      <a:pPr algn="ctr"/>
                      <a:r>
                        <a:rPr lang="en-CN" dirty="0">
                          <a:latin typeface="+mn-ea"/>
                          <a:ea typeface="+mn-ea"/>
                        </a:rPr>
                        <a:t>产品</a:t>
                      </a:r>
                    </a:p>
                  </a:txBody>
                  <a:tcPr>
                    <a:solidFill>
                      <a:schemeClr val="accent1">
                        <a:lumMod val="20000"/>
                        <a:lumOff val="80000"/>
                      </a:schemeClr>
                    </a:solidFill>
                  </a:tcPr>
                </a:tc>
                <a:tc>
                  <a:txBody>
                    <a:bodyPr/>
                    <a:lstStyle/>
                    <a:p>
                      <a:pPr algn="ctr"/>
                      <a:r>
                        <a:rPr lang="en-CN" dirty="0">
                          <a:latin typeface="+mn-ea"/>
                          <a:ea typeface="+mn-ea"/>
                        </a:rPr>
                        <a:t>产品A</a:t>
                      </a:r>
                    </a:p>
                  </a:txBody>
                  <a:tcPr>
                    <a:solidFill>
                      <a:schemeClr val="accent1">
                        <a:lumMod val="20000"/>
                        <a:lumOff val="80000"/>
                      </a:schemeClr>
                    </a:solidFill>
                  </a:tcPr>
                </a:tc>
                <a:tc>
                  <a:txBody>
                    <a:bodyPr/>
                    <a:lstStyle/>
                    <a:p>
                      <a:pPr algn="ctr"/>
                      <a:r>
                        <a:rPr lang="en-US" altLang="zh-CN" dirty="0">
                          <a:latin typeface="+mn-ea"/>
                          <a:ea typeface="+mn-ea"/>
                        </a:rPr>
                        <a:t>1.0</a:t>
                      </a:r>
                      <a:endParaRPr lang="en-CN" dirty="0">
                        <a:latin typeface="+mn-ea"/>
                        <a:ea typeface="+mn-ea"/>
                      </a:endParaRPr>
                    </a:p>
                  </a:txBody>
                  <a:tcPr>
                    <a:solidFill>
                      <a:schemeClr val="accent1">
                        <a:lumMod val="20000"/>
                        <a:lumOff val="80000"/>
                      </a:schemeClr>
                    </a:solidFill>
                  </a:tcPr>
                </a:tc>
                <a:extLst>
                  <a:ext uri="{0D108BD9-81ED-4DB2-BD59-A6C34878D82A}">
                    <a16:rowId xmlns:a16="http://schemas.microsoft.com/office/drawing/2014/main" val="3309163096"/>
                  </a:ext>
                </a:extLst>
              </a:tr>
              <a:tr h="370840">
                <a:tc>
                  <a:txBody>
                    <a:bodyPr/>
                    <a:lstStyle/>
                    <a:p>
                      <a:pPr algn="ctr"/>
                      <a:r>
                        <a:rPr lang="en-CN" dirty="0">
                          <a:latin typeface="+mn-ea"/>
                          <a:ea typeface="+mn-ea"/>
                        </a:rPr>
                        <a:t>工序B</a:t>
                      </a:r>
                    </a:p>
                  </a:txBody>
                  <a:tcPr>
                    <a:solidFill>
                      <a:schemeClr val="accent1">
                        <a:lumMod val="40000"/>
                        <a:lumOff val="60000"/>
                      </a:schemeClr>
                    </a:solidFill>
                  </a:tcPr>
                </a:tc>
                <a:tc>
                  <a:txBody>
                    <a:bodyPr/>
                    <a:lstStyle/>
                    <a:p>
                      <a:pPr algn="ctr"/>
                      <a:r>
                        <a:rPr lang="en-CN" dirty="0">
                          <a:latin typeface="+mn-ea"/>
                          <a:ea typeface="+mn-ea"/>
                        </a:rPr>
                        <a:t>原材料</a:t>
                      </a:r>
                    </a:p>
                  </a:txBody>
                  <a:tcPr>
                    <a:solidFill>
                      <a:schemeClr val="accent1">
                        <a:lumMod val="40000"/>
                        <a:lumOff val="60000"/>
                      </a:schemeClr>
                    </a:solidFill>
                  </a:tcPr>
                </a:tc>
                <a:tc>
                  <a:txBody>
                    <a:bodyPr/>
                    <a:lstStyle/>
                    <a:p>
                      <a:pPr algn="ctr"/>
                      <a:r>
                        <a:rPr lang="en-CN" dirty="0">
                          <a:latin typeface="+mn-ea"/>
                          <a:ea typeface="+mn-ea"/>
                        </a:rPr>
                        <a:t>产品A</a:t>
                      </a:r>
                    </a:p>
                  </a:txBody>
                  <a:tcPr>
                    <a:solidFill>
                      <a:schemeClr val="accent1">
                        <a:lumMod val="40000"/>
                        <a:lumOff val="60000"/>
                      </a:schemeClr>
                    </a:solidFill>
                  </a:tcPr>
                </a:tc>
                <a:tc>
                  <a:txBody>
                    <a:bodyPr/>
                    <a:lstStyle/>
                    <a:p>
                      <a:pPr algn="ctr"/>
                      <a:r>
                        <a:rPr lang="en-CN" dirty="0">
                          <a:latin typeface="+mn-ea"/>
                          <a:ea typeface="+mn-ea"/>
                        </a:rPr>
                        <a:t>0.6</a:t>
                      </a:r>
                    </a:p>
                  </a:txBody>
                  <a:tcPr>
                    <a:solidFill>
                      <a:schemeClr val="accent1">
                        <a:lumMod val="40000"/>
                        <a:lumOff val="60000"/>
                      </a:schemeClr>
                    </a:solidFill>
                  </a:tcPr>
                </a:tc>
                <a:extLst>
                  <a:ext uri="{0D108BD9-81ED-4DB2-BD59-A6C34878D82A}">
                    <a16:rowId xmlns:a16="http://schemas.microsoft.com/office/drawing/2014/main" val="7603071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工序B</a:t>
                      </a:r>
                    </a:p>
                  </a:txBody>
                  <a:tcPr>
                    <a:solidFill>
                      <a:schemeClr val="accent1">
                        <a:lumMod val="40000"/>
                        <a:lumOff val="60000"/>
                      </a:schemeClr>
                    </a:solidFill>
                  </a:tcPr>
                </a:tc>
                <a:tc>
                  <a:txBody>
                    <a:bodyPr/>
                    <a:lstStyle/>
                    <a:p>
                      <a:pPr algn="ctr"/>
                      <a:r>
                        <a:rPr lang="en-CN" dirty="0">
                          <a:latin typeface="+mn-ea"/>
                          <a:ea typeface="+mn-ea"/>
                        </a:rPr>
                        <a:t>能源</a:t>
                      </a:r>
                    </a:p>
                  </a:txBody>
                  <a:tcPr>
                    <a:solidFill>
                      <a:schemeClr val="accent1">
                        <a:lumMod val="40000"/>
                        <a:lumOff val="60000"/>
                      </a:schemeClr>
                    </a:solidFill>
                  </a:tcPr>
                </a:tc>
                <a:tc>
                  <a:txBody>
                    <a:bodyPr/>
                    <a:lstStyle/>
                    <a:p>
                      <a:pPr algn="ctr"/>
                      <a:r>
                        <a:rPr lang="en-CN" dirty="0">
                          <a:latin typeface="+mn-ea"/>
                          <a:ea typeface="+mn-ea"/>
                        </a:rPr>
                        <a:t>产品C</a:t>
                      </a:r>
                    </a:p>
                  </a:txBody>
                  <a:tcPr>
                    <a:solidFill>
                      <a:schemeClr val="accent1">
                        <a:lumMod val="40000"/>
                        <a:lumOff val="60000"/>
                      </a:schemeClr>
                    </a:solidFill>
                  </a:tcPr>
                </a:tc>
                <a:tc>
                  <a:txBody>
                    <a:bodyPr/>
                    <a:lstStyle/>
                    <a:p>
                      <a:pPr algn="ctr"/>
                      <a:r>
                        <a:rPr lang="en-CN" dirty="0">
                          <a:latin typeface="+mn-ea"/>
                          <a:ea typeface="+mn-ea"/>
                        </a:rPr>
                        <a:t>0.7</a:t>
                      </a:r>
                    </a:p>
                  </a:txBody>
                  <a:tcPr>
                    <a:solidFill>
                      <a:schemeClr val="accent1">
                        <a:lumMod val="40000"/>
                        <a:lumOff val="60000"/>
                      </a:schemeClr>
                    </a:solidFill>
                  </a:tcPr>
                </a:tc>
                <a:extLst>
                  <a:ext uri="{0D108BD9-81ED-4DB2-BD59-A6C34878D82A}">
                    <a16:rowId xmlns:a16="http://schemas.microsoft.com/office/drawing/2014/main" val="53328115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工序B</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产品</a:t>
                      </a:r>
                    </a:p>
                  </a:txBody>
                  <a:tcPr>
                    <a:solidFill>
                      <a:schemeClr val="accent1">
                        <a:lumMod val="40000"/>
                        <a:lumOff val="60000"/>
                      </a:schemeClr>
                    </a:solidFill>
                  </a:tcPr>
                </a:tc>
                <a:tc>
                  <a:txBody>
                    <a:bodyPr/>
                    <a:lstStyle/>
                    <a:p>
                      <a:pPr algn="ctr"/>
                      <a:r>
                        <a:rPr lang="en-CN" dirty="0">
                          <a:latin typeface="+mn-ea"/>
                          <a:ea typeface="+mn-ea"/>
                        </a:rPr>
                        <a:t>产品B</a:t>
                      </a:r>
                    </a:p>
                  </a:txBody>
                  <a:tcP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ea"/>
                          <a:ea typeface="+mn-ea"/>
                        </a:rPr>
                        <a:t>1.0</a:t>
                      </a:r>
                      <a:endParaRPr lang="en-CN" dirty="0">
                        <a:latin typeface="+mn-ea"/>
                        <a:ea typeface="+mn-ea"/>
                      </a:endParaRPr>
                    </a:p>
                  </a:txBody>
                  <a:tcPr>
                    <a:solidFill>
                      <a:schemeClr val="accent1">
                        <a:lumMod val="40000"/>
                        <a:lumOff val="60000"/>
                      </a:schemeClr>
                    </a:solidFill>
                  </a:tcPr>
                </a:tc>
                <a:extLst>
                  <a:ext uri="{0D108BD9-81ED-4DB2-BD59-A6C34878D82A}">
                    <a16:rowId xmlns:a16="http://schemas.microsoft.com/office/drawing/2014/main" val="11890734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工序C</a:t>
                      </a:r>
                    </a:p>
                  </a:txBody>
                  <a:tcPr>
                    <a:solidFill>
                      <a:schemeClr val="accent1">
                        <a:lumMod val="60000"/>
                        <a:lumOff val="40000"/>
                      </a:schemeClr>
                    </a:solidFill>
                  </a:tcPr>
                </a:tc>
                <a:tc>
                  <a:txBody>
                    <a:bodyPr/>
                    <a:lstStyle/>
                    <a:p>
                      <a:pPr algn="ctr"/>
                      <a:r>
                        <a:rPr lang="en-CN" dirty="0">
                          <a:latin typeface="+mn-ea"/>
                          <a:ea typeface="+mn-ea"/>
                        </a:rPr>
                        <a:t>原材料</a:t>
                      </a:r>
                    </a:p>
                  </a:txBody>
                  <a:tcPr>
                    <a:solidFill>
                      <a:schemeClr val="accent1">
                        <a:lumMod val="60000"/>
                        <a:lumOff val="40000"/>
                      </a:schemeClr>
                    </a:solidFill>
                  </a:tcPr>
                </a:tc>
                <a:tc>
                  <a:txBody>
                    <a:bodyPr/>
                    <a:lstStyle/>
                    <a:p>
                      <a:pPr algn="ctr"/>
                      <a:r>
                        <a:rPr lang="en-CN" dirty="0">
                          <a:latin typeface="+mn-ea"/>
                          <a:ea typeface="+mn-ea"/>
                        </a:rPr>
                        <a:t>产品A</a:t>
                      </a:r>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0.4</a:t>
                      </a:r>
                    </a:p>
                  </a:txBody>
                  <a:tcPr>
                    <a:solidFill>
                      <a:schemeClr val="accent1">
                        <a:lumMod val="60000"/>
                        <a:lumOff val="40000"/>
                      </a:schemeClr>
                    </a:solidFill>
                  </a:tcPr>
                </a:tc>
                <a:extLst>
                  <a:ext uri="{0D108BD9-81ED-4DB2-BD59-A6C34878D82A}">
                    <a16:rowId xmlns:a16="http://schemas.microsoft.com/office/drawing/2014/main" val="15244591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工序C</a:t>
                      </a:r>
                    </a:p>
                  </a:txBody>
                  <a:tcPr>
                    <a:solidFill>
                      <a:schemeClr val="accent1">
                        <a:lumMod val="60000"/>
                        <a:lumOff val="40000"/>
                      </a:schemeClr>
                    </a:solidFill>
                  </a:tcPr>
                </a:tc>
                <a:tc>
                  <a:txBody>
                    <a:bodyPr/>
                    <a:lstStyle/>
                    <a:p>
                      <a:pPr algn="ctr"/>
                      <a:r>
                        <a:rPr lang="en-CN" dirty="0">
                          <a:latin typeface="+mn-ea"/>
                          <a:ea typeface="+mn-ea"/>
                        </a:rPr>
                        <a:t>能源</a:t>
                      </a:r>
                    </a:p>
                  </a:txBody>
                  <a:tcPr>
                    <a:solidFill>
                      <a:schemeClr val="accent1">
                        <a:lumMod val="60000"/>
                        <a:lumOff val="40000"/>
                      </a:schemeClr>
                    </a:solidFill>
                  </a:tcPr>
                </a:tc>
                <a:tc>
                  <a:txBody>
                    <a:bodyPr/>
                    <a:lstStyle/>
                    <a:p>
                      <a:pPr algn="ctr"/>
                      <a:r>
                        <a:rPr lang="en-CN" dirty="0">
                          <a:latin typeface="+mn-ea"/>
                          <a:ea typeface="+mn-ea"/>
                        </a:rPr>
                        <a:t>产品B</a:t>
                      </a:r>
                    </a:p>
                  </a:txBody>
                  <a:tcPr>
                    <a:solidFill>
                      <a:schemeClr val="accent1">
                        <a:lumMod val="60000"/>
                        <a:lumOff val="40000"/>
                      </a:schemeClr>
                    </a:solidFill>
                  </a:tcPr>
                </a:tc>
                <a:tc>
                  <a:txBody>
                    <a:bodyPr/>
                    <a:lstStyle/>
                    <a:p>
                      <a:pPr algn="ctr"/>
                      <a:r>
                        <a:rPr lang="en-CN" dirty="0">
                          <a:latin typeface="+mn-ea"/>
                          <a:ea typeface="+mn-ea"/>
                        </a:rPr>
                        <a:t>0.2</a:t>
                      </a:r>
                    </a:p>
                  </a:txBody>
                  <a:tcPr>
                    <a:solidFill>
                      <a:schemeClr val="accent1">
                        <a:lumMod val="60000"/>
                        <a:lumOff val="40000"/>
                      </a:schemeClr>
                    </a:solidFill>
                  </a:tcPr>
                </a:tc>
                <a:extLst>
                  <a:ext uri="{0D108BD9-81ED-4DB2-BD59-A6C34878D82A}">
                    <a16:rowId xmlns:a16="http://schemas.microsoft.com/office/drawing/2014/main" val="27180519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工序C</a:t>
                      </a:r>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产品</a:t>
                      </a:r>
                    </a:p>
                  </a:txBody>
                  <a:tcPr>
                    <a:solidFill>
                      <a:schemeClr val="accent1">
                        <a:lumMod val="60000"/>
                        <a:lumOff val="40000"/>
                      </a:schemeClr>
                    </a:solidFill>
                  </a:tcPr>
                </a:tc>
                <a:tc>
                  <a:txBody>
                    <a:bodyPr/>
                    <a:lstStyle/>
                    <a:p>
                      <a:pPr algn="ctr"/>
                      <a:r>
                        <a:rPr lang="en-CN" dirty="0">
                          <a:latin typeface="+mn-ea"/>
                          <a:ea typeface="+mn-ea"/>
                        </a:rPr>
                        <a:t>产品C</a:t>
                      </a:r>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ea"/>
                          <a:ea typeface="+mn-ea"/>
                        </a:rPr>
                        <a:t>1.0</a:t>
                      </a:r>
                      <a:endParaRPr lang="en-CN" dirty="0">
                        <a:latin typeface="+mn-ea"/>
                        <a:ea typeface="+mn-ea"/>
                      </a:endParaRPr>
                    </a:p>
                  </a:txBody>
                  <a:tcPr>
                    <a:solidFill>
                      <a:schemeClr val="accent1">
                        <a:lumMod val="60000"/>
                        <a:lumOff val="40000"/>
                      </a:schemeClr>
                    </a:solidFill>
                  </a:tcPr>
                </a:tc>
                <a:extLst>
                  <a:ext uri="{0D108BD9-81ED-4DB2-BD59-A6C34878D82A}">
                    <a16:rowId xmlns:a16="http://schemas.microsoft.com/office/drawing/2014/main" val="3181272708"/>
                  </a:ext>
                </a:extLst>
              </a:tr>
            </a:tbl>
          </a:graphicData>
        </a:graphic>
      </p:graphicFrame>
    </p:spTree>
    <p:extLst>
      <p:ext uri="{BB962C8B-B14F-4D97-AF65-F5344CB8AC3E}">
        <p14:creationId xmlns:p14="http://schemas.microsoft.com/office/powerpoint/2010/main" val="1327407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793026" cy="502445"/>
          </a:xfrm>
        </p:spPr>
        <p:txBody>
          <a:bodyPr/>
          <a:lstStyle/>
          <a:p>
            <a:r>
              <a:rPr lang="en-CN" dirty="0"/>
              <a:t>Leontief模型</a:t>
            </a:r>
            <a:r>
              <a:rPr lang="en-US" altLang="zh-CN" dirty="0"/>
              <a:t>-</a:t>
            </a:r>
            <a:r>
              <a:rPr lang="zh-CN" altLang="en-US" dirty="0"/>
              <a:t>矩阵计算</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矩阵计算示例</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通过投入产出表构建完全消耗矩阵，将工序对产品的消耗填入矩阵</a:t>
            </a:r>
            <a:r>
              <a:rPr lang="zh-CN" altLang="en-CN" sz="2400" dirty="0">
                <a:solidFill>
                  <a:srgbClr val="C00000"/>
                </a:solidFill>
                <a:latin typeface="微软雅黑" panose="020B0503020204020204" pitchFamily="34" charset="-122"/>
                <a:ea typeface="微软雅黑" panose="020B0503020204020204" pitchFamily="34" charset="-122"/>
              </a:rPr>
              <a:t>各列</a:t>
            </a:r>
            <a:endParaRPr lang="en-US" altLang="zh-CN" sz="2400" dirty="0">
              <a:solidFill>
                <a:srgbClr val="C00000"/>
              </a:solidFill>
              <a:latin typeface="微软雅黑" panose="020B0503020204020204" pitchFamily="34" charset="-122"/>
              <a:ea typeface="微软雅黑" panose="020B0503020204020204" pitchFamily="34" charset="-122"/>
            </a:endParaRPr>
          </a:p>
        </p:txBody>
      </p:sp>
      <p:graphicFrame>
        <p:nvGraphicFramePr>
          <p:cNvPr id="8" name="Table 7">
            <a:extLst>
              <a:ext uri="{FF2B5EF4-FFF2-40B4-BE49-F238E27FC236}">
                <a16:creationId xmlns:a16="http://schemas.microsoft.com/office/drawing/2014/main" id="{3418655A-6796-D9AA-D92D-F3026EA7F3C4}"/>
              </a:ext>
            </a:extLst>
          </p:cNvPr>
          <p:cNvGraphicFramePr>
            <a:graphicFrameLocks noGrp="1"/>
          </p:cNvGraphicFramePr>
          <p:nvPr>
            <p:extLst>
              <p:ext uri="{D42A27DB-BD31-4B8C-83A1-F6EECF244321}">
                <p14:modId xmlns:p14="http://schemas.microsoft.com/office/powerpoint/2010/main" val="4064000199"/>
              </p:ext>
            </p:extLst>
          </p:nvPr>
        </p:nvGraphicFramePr>
        <p:xfrm>
          <a:off x="1084157" y="2531978"/>
          <a:ext cx="4615936" cy="3337560"/>
        </p:xfrm>
        <a:graphic>
          <a:graphicData uri="http://schemas.openxmlformats.org/drawingml/2006/table">
            <a:tbl>
              <a:tblPr firstRow="1" bandRow="1">
                <a:tableStyleId>{ED083AE6-46FA-4A59-8FB0-9F97EB10719F}</a:tableStyleId>
              </a:tblPr>
              <a:tblGrid>
                <a:gridCol w="1153984">
                  <a:extLst>
                    <a:ext uri="{9D8B030D-6E8A-4147-A177-3AD203B41FA5}">
                      <a16:colId xmlns:a16="http://schemas.microsoft.com/office/drawing/2014/main" val="966877108"/>
                    </a:ext>
                  </a:extLst>
                </a:gridCol>
                <a:gridCol w="1153984">
                  <a:extLst>
                    <a:ext uri="{9D8B030D-6E8A-4147-A177-3AD203B41FA5}">
                      <a16:colId xmlns:a16="http://schemas.microsoft.com/office/drawing/2014/main" val="94963900"/>
                    </a:ext>
                  </a:extLst>
                </a:gridCol>
                <a:gridCol w="1153984">
                  <a:extLst>
                    <a:ext uri="{9D8B030D-6E8A-4147-A177-3AD203B41FA5}">
                      <a16:colId xmlns:a16="http://schemas.microsoft.com/office/drawing/2014/main" val="173038391"/>
                    </a:ext>
                  </a:extLst>
                </a:gridCol>
                <a:gridCol w="1153984">
                  <a:extLst>
                    <a:ext uri="{9D8B030D-6E8A-4147-A177-3AD203B41FA5}">
                      <a16:colId xmlns:a16="http://schemas.microsoft.com/office/drawing/2014/main" val="2574532982"/>
                    </a:ext>
                  </a:extLst>
                </a:gridCol>
              </a:tblGrid>
              <a:tr h="370840">
                <a:tc>
                  <a:txBody>
                    <a:bodyPr/>
                    <a:lstStyle/>
                    <a:p>
                      <a:pPr algn="ctr"/>
                      <a:r>
                        <a:rPr lang="en-CN" dirty="0">
                          <a:solidFill>
                            <a:schemeClr val="bg1"/>
                          </a:solidFill>
                          <a:latin typeface="+mn-ea"/>
                          <a:ea typeface="+mn-ea"/>
                        </a:rPr>
                        <a:t>工序</a:t>
                      </a:r>
                    </a:p>
                  </a:txBody>
                  <a:tcPr>
                    <a:solidFill>
                      <a:schemeClr val="accent4"/>
                    </a:solidFill>
                  </a:tcPr>
                </a:tc>
                <a:tc>
                  <a:txBody>
                    <a:bodyPr/>
                    <a:lstStyle/>
                    <a:p>
                      <a:pPr algn="ctr"/>
                      <a:r>
                        <a:rPr lang="en-CN" dirty="0">
                          <a:solidFill>
                            <a:schemeClr val="bg1"/>
                          </a:solidFill>
                          <a:latin typeface="+mn-ea"/>
                          <a:ea typeface="+mn-ea"/>
                        </a:rPr>
                        <a:t>物料类型</a:t>
                      </a:r>
                    </a:p>
                  </a:txBody>
                  <a:tcPr>
                    <a:solidFill>
                      <a:schemeClr val="accent4"/>
                    </a:solidFill>
                  </a:tcPr>
                </a:tc>
                <a:tc>
                  <a:txBody>
                    <a:bodyPr/>
                    <a:lstStyle/>
                    <a:p>
                      <a:pPr algn="ctr"/>
                      <a:r>
                        <a:rPr lang="en-CN" dirty="0">
                          <a:solidFill>
                            <a:schemeClr val="bg1"/>
                          </a:solidFill>
                          <a:latin typeface="+mn-ea"/>
                          <a:ea typeface="+mn-ea"/>
                        </a:rPr>
                        <a:t>物料</a:t>
                      </a:r>
                    </a:p>
                  </a:txBody>
                  <a:tcPr>
                    <a:solidFill>
                      <a:schemeClr val="accent4"/>
                    </a:solidFill>
                  </a:tcPr>
                </a:tc>
                <a:tc>
                  <a:txBody>
                    <a:bodyPr/>
                    <a:lstStyle/>
                    <a:p>
                      <a:pPr algn="ctr"/>
                      <a:r>
                        <a:rPr lang="en-CN" dirty="0">
                          <a:solidFill>
                            <a:schemeClr val="bg1"/>
                          </a:solidFill>
                          <a:latin typeface="+mn-ea"/>
                          <a:ea typeface="+mn-ea"/>
                        </a:rPr>
                        <a:t>物料单耗</a:t>
                      </a:r>
                    </a:p>
                  </a:txBody>
                  <a:tcPr>
                    <a:solidFill>
                      <a:schemeClr val="accent4"/>
                    </a:solidFill>
                  </a:tcPr>
                </a:tc>
                <a:extLst>
                  <a:ext uri="{0D108BD9-81ED-4DB2-BD59-A6C34878D82A}">
                    <a16:rowId xmlns:a16="http://schemas.microsoft.com/office/drawing/2014/main" val="89061275"/>
                  </a:ext>
                </a:extLst>
              </a:tr>
              <a:tr h="370840">
                <a:tc>
                  <a:txBody>
                    <a:bodyPr/>
                    <a:lstStyle/>
                    <a:p>
                      <a:pPr algn="ctr"/>
                      <a:r>
                        <a:rPr lang="en-CN" dirty="0">
                          <a:latin typeface="+mn-ea"/>
                          <a:ea typeface="+mn-ea"/>
                        </a:rPr>
                        <a:t>工序A</a:t>
                      </a:r>
                    </a:p>
                  </a:txBody>
                  <a:tcPr>
                    <a:solidFill>
                      <a:schemeClr val="accent1">
                        <a:lumMod val="20000"/>
                        <a:lumOff val="80000"/>
                      </a:schemeClr>
                    </a:solidFill>
                  </a:tcPr>
                </a:tc>
                <a:tc>
                  <a:txBody>
                    <a:bodyPr/>
                    <a:lstStyle/>
                    <a:p>
                      <a:pPr algn="ctr"/>
                      <a:r>
                        <a:rPr lang="en-CN" dirty="0">
                          <a:latin typeface="+mn-ea"/>
                          <a:ea typeface="+mn-ea"/>
                        </a:rPr>
                        <a:t>能源</a:t>
                      </a:r>
                    </a:p>
                  </a:txBody>
                  <a:tcPr>
                    <a:solidFill>
                      <a:schemeClr val="accent1">
                        <a:lumMod val="20000"/>
                        <a:lumOff val="80000"/>
                      </a:schemeClr>
                    </a:solidFill>
                  </a:tcPr>
                </a:tc>
                <a:tc>
                  <a:txBody>
                    <a:bodyPr/>
                    <a:lstStyle/>
                    <a:p>
                      <a:pPr algn="ctr"/>
                      <a:r>
                        <a:rPr lang="en-CN" dirty="0">
                          <a:latin typeface="+mn-ea"/>
                          <a:ea typeface="+mn-ea"/>
                        </a:rPr>
                        <a:t>产品C</a:t>
                      </a:r>
                    </a:p>
                  </a:txBody>
                  <a:tcPr>
                    <a:solidFill>
                      <a:schemeClr val="accent1">
                        <a:lumMod val="20000"/>
                        <a:lumOff val="80000"/>
                      </a:schemeClr>
                    </a:solidFill>
                  </a:tcPr>
                </a:tc>
                <a:tc>
                  <a:txBody>
                    <a:bodyPr/>
                    <a:lstStyle/>
                    <a:p>
                      <a:pPr algn="ctr"/>
                      <a:r>
                        <a:rPr lang="en-US" dirty="0">
                          <a:latin typeface="+mn-ea"/>
                          <a:ea typeface="+mn-ea"/>
                        </a:rPr>
                        <a:t>0.1</a:t>
                      </a:r>
                      <a:endParaRPr lang="en-CN" dirty="0">
                        <a:latin typeface="+mn-ea"/>
                        <a:ea typeface="+mn-ea"/>
                      </a:endParaRPr>
                    </a:p>
                  </a:txBody>
                  <a:tcPr>
                    <a:solidFill>
                      <a:schemeClr val="accent1">
                        <a:lumMod val="20000"/>
                        <a:lumOff val="80000"/>
                      </a:schemeClr>
                    </a:solidFill>
                  </a:tcPr>
                </a:tc>
                <a:extLst>
                  <a:ext uri="{0D108BD9-81ED-4DB2-BD59-A6C34878D82A}">
                    <a16:rowId xmlns:a16="http://schemas.microsoft.com/office/drawing/2014/main" val="2649771738"/>
                  </a:ext>
                </a:extLst>
              </a:tr>
              <a:tr h="370840">
                <a:tc>
                  <a:txBody>
                    <a:bodyPr/>
                    <a:lstStyle/>
                    <a:p>
                      <a:pPr algn="ctr"/>
                      <a:r>
                        <a:rPr lang="en-CN" dirty="0">
                          <a:latin typeface="+mn-ea"/>
                          <a:ea typeface="+mn-ea"/>
                        </a:rPr>
                        <a:t>工序A</a:t>
                      </a:r>
                    </a:p>
                  </a:txBody>
                  <a:tcPr>
                    <a:noFill/>
                  </a:tcPr>
                </a:tc>
                <a:tc>
                  <a:txBody>
                    <a:bodyPr/>
                    <a:lstStyle/>
                    <a:p>
                      <a:pPr algn="ctr"/>
                      <a:r>
                        <a:rPr lang="en-CN" dirty="0">
                          <a:latin typeface="+mn-ea"/>
                          <a:ea typeface="+mn-ea"/>
                        </a:rPr>
                        <a:t>产品</a:t>
                      </a:r>
                    </a:p>
                  </a:txBody>
                  <a:tcPr>
                    <a:noFill/>
                  </a:tcPr>
                </a:tc>
                <a:tc>
                  <a:txBody>
                    <a:bodyPr/>
                    <a:lstStyle/>
                    <a:p>
                      <a:pPr algn="ctr"/>
                      <a:r>
                        <a:rPr lang="en-CN" dirty="0">
                          <a:latin typeface="+mn-ea"/>
                          <a:ea typeface="+mn-ea"/>
                        </a:rPr>
                        <a:t>产品A</a:t>
                      </a:r>
                    </a:p>
                  </a:txBody>
                  <a:tcPr>
                    <a:noFill/>
                  </a:tcPr>
                </a:tc>
                <a:tc>
                  <a:txBody>
                    <a:bodyPr/>
                    <a:lstStyle/>
                    <a:p>
                      <a:pPr algn="ctr"/>
                      <a:r>
                        <a:rPr lang="en-US" altLang="zh-CN" dirty="0">
                          <a:latin typeface="+mn-ea"/>
                          <a:ea typeface="+mn-ea"/>
                        </a:rPr>
                        <a:t>1.0</a:t>
                      </a:r>
                      <a:endParaRPr lang="en-CN" dirty="0">
                        <a:latin typeface="+mn-ea"/>
                        <a:ea typeface="+mn-ea"/>
                      </a:endParaRPr>
                    </a:p>
                  </a:txBody>
                  <a:tcPr>
                    <a:noFill/>
                  </a:tcPr>
                </a:tc>
                <a:extLst>
                  <a:ext uri="{0D108BD9-81ED-4DB2-BD59-A6C34878D82A}">
                    <a16:rowId xmlns:a16="http://schemas.microsoft.com/office/drawing/2014/main" val="3309163096"/>
                  </a:ext>
                </a:extLst>
              </a:tr>
              <a:tr h="370840">
                <a:tc>
                  <a:txBody>
                    <a:bodyPr/>
                    <a:lstStyle/>
                    <a:p>
                      <a:pPr algn="ctr"/>
                      <a:r>
                        <a:rPr lang="en-CN" dirty="0">
                          <a:latin typeface="+mn-ea"/>
                          <a:ea typeface="+mn-ea"/>
                        </a:rPr>
                        <a:t>工序B</a:t>
                      </a:r>
                    </a:p>
                  </a:txBody>
                  <a:tcPr>
                    <a:solidFill>
                      <a:schemeClr val="accent1">
                        <a:lumMod val="40000"/>
                        <a:lumOff val="60000"/>
                      </a:schemeClr>
                    </a:solidFill>
                  </a:tcPr>
                </a:tc>
                <a:tc>
                  <a:txBody>
                    <a:bodyPr/>
                    <a:lstStyle/>
                    <a:p>
                      <a:pPr algn="ctr"/>
                      <a:r>
                        <a:rPr lang="en-CN" dirty="0">
                          <a:latin typeface="+mn-ea"/>
                          <a:ea typeface="+mn-ea"/>
                        </a:rPr>
                        <a:t>原材料</a:t>
                      </a:r>
                    </a:p>
                  </a:txBody>
                  <a:tcPr>
                    <a:solidFill>
                      <a:schemeClr val="accent1">
                        <a:lumMod val="40000"/>
                        <a:lumOff val="60000"/>
                      </a:schemeClr>
                    </a:solidFill>
                  </a:tcPr>
                </a:tc>
                <a:tc>
                  <a:txBody>
                    <a:bodyPr/>
                    <a:lstStyle/>
                    <a:p>
                      <a:pPr algn="ctr"/>
                      <a:r>
                        <a:rPr lang="en-CN" dirty="0">
                          <a:latin typeface="+mn-ea"/>
                          <a:ea typeface="+mn-ea"/>
                        </a:rPr>
                        <a:t>产品A</a:t>
                      </a:r>
                    </a:p>
                  </a:txBody>
                  <a:tcPr>
                    <a:solidFill>
                      <a:schemeClr val="accent1">
                        <a:lumMod val="40000"/>
                        <a:lumOff val="60000"/>
                      </a:schemeClr>
                    </a:solidFill>
                  </a:tcPr>
                </a:tc>
                <a:tc>
                  <a:txBody>
                    <a:bodyPr/>
                    <a:lstStyle/>
                    <a:p>
                      <a:pPr algn="ctr"/>
                      <a:r>
                        <a:rPr lang="en-CN" dirty="0">
                          <a:latin typeface="+mn-ea"/>
                          <a:ea typeface="+mn-ea"/>
                        </a:rPr>
                        <a:t>0.6</a:t>
                      </a:r>
                    </a:p>
                  </a:txBody>
                  <a:tcPr>
                    <a:solidFill>
                      <a:schemeClr val="accent1">
                        <a:lumMod val="40000"/>
                        <a:lumOff val="60000"/>
                      </a:schemeClr>
                    </a:solidFill>
                  </a:tcPr>
                </a:tc>
                <a:extLst>
                  <a:ext uri="{0D108BD9-81ED-4DB2-BD59-A6C34878D82A}">
                    <a16:rowId xmlns:a16="http://schemas.microsoft.com/office/drawing/2014/main" val="7603071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工序B</a:t>
                      </a:r>
                    </a:p>
                  </a:txBody>
                  <a:tcPr>
                    <a:solidFill>
                      <a:schemeClr val="accent1">
                        <a:lumMod val="40000"/>
                        <a:lumOff val="60000"/>
                      </a:schemeClr>
                    </a:solidFill>
                  </a:tcPr>
                </a:tc>
                <a:tc>
                  <a:txBody>
                    <a:bodyPr/>
                    <a:lstStyle/>
                    <a:p>
                      <a:pPr algn="ctr"/>
                      <a:r>
                        <a:rPr lang="en-CN" dirty="0">
                          <a:latin typeface="+mn-ea"/>
                          <a:ea typeface="+mn-ea"/>
                        </a:rPr>
                        <a:t>能源</a:t>
                      </a:r>
                    </a:p>
                  </a:txBody>
                  <a:tcPr>
                    <a:solidFill>
                      <a:schemeClr val="accent1">
                        <a:lumMod val="40000"/>
                        <a:lumOff val="60000"/>
                      </a:schemeClr>
                    </a:solidFill>
                  </a:tcPr>
                </a:tc>
                <a:tc>
                  <a:txBody>
                    <a:bodyPr/>
                    <a:lstStyle/>
                    <a:p>
                      <a:pPr algn="ctr"/>
                      <a:r>
                        <a:rPr lang="en-CN" dirty="0">
                          <a:latin typeface="+mn-ea"/>
                          <a:ea typeface="+mn-ea"/>
                        </a:rPr>
                        <a:t>产品C</a:t>
                      </a:r>
                    </a:p>
                  </a:txBody>
                  <a:tcPr>
                    <a:solidFill>
                      <a:schemeClr val="accent1">
                        <a:lumMod val="40000"/>
                        <a:lumOff val="60000"/>
                      </a:schemeClr>
                    </a:solidFill>
                  </a:tcPr>
                </a:tc>
                <a:tc>
                  <a:txBody>
                    <a:bodyPr/>
                    <a:lstStyle/>
                    <a:p>
                      <a:pPr algn="ctr"/>
                      <a:r>
                        <a:rPr lang="en-CN" dirty="0">
                          <a:latin typeface="+mn-ea"/>
                          <a:ea typeface="+mn-ea"/>
                        </a:rPr>
                        <a:t>0.7</a:t>
                      </a:r>
                    </a:p>
                  </a:txBody>
                  <a:tcPr>
                    <a:solidFill>
                      <a:schemeClr val="accent1">
                        <a:lumMod val="40000"/>
                        <a:lumOff val="60000"/>
                      </a:schemeClr>
                    </a:solidFill>
                  </a:tcPr>
                </a:tc>
                <a:extLst>
                  <a:ext uri="{0D108BD9-81ED-4DB2-BD59-A6C34878D82A}">
                    <a16:rowId xmlns:a16="http://schemas.microsoft.com/office/drawing/2014/main" val="53328115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工序B</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产品</a:t>
                      </a:r>
                    </a:p>
                  </a:txBody>
                  <a:tcPr>
                    <a:noFill/>
                  </a:tcPr>
                </a:tc>
                <a:tc>
                  <a:txBody>
                    <a:bodyPr/>
                    <a:lstStyle/>
                    <a:p>
                      <a:pPr algn="ctr"/>
                      <a:r>
                        <a:rPr lang="en-CN" dirty="0">
                          <a:latin typeface="+mn-ea"/>
                          <a:ea typeface="+mn-ea"/>
                        </a:rPr>
                        <a:t>产品B</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ea"/>
                          <a:ea typeface="+mn-ea"/>
                        </a:rPr>
                        <a:t>1.0</a:t>
                      </a:r>
                      <a:endParaRPr lang="en-CN" dirty="0">
                        <a:latin typeface="+mn-ea"/>
                        <a:ea typeface="+mn-ea"/>
                      </a:endParaRPr>
                    </a:p>
                  </a:txBody>
                  <a:tcPr>
                    <a:noFill/>
                  </a:tcPr>
                </a:tc>
                <a:extLst>
                  <a:ext uri="{0D108BD9-81ED-4DB2-BD59-A6C34878D82A}">
                    <a16:rowId xmlns:a16="http://schemas.microsoft.com/office/drawing/2014/main" val="11890734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工序C</a:t>
                      </a:r>
                    </a:p>
                  </a:txBody>
                  <a:tcPr>
                    <a:solidFill>
                      <a:schemeClr val="accent1">
                        <a:lumMod val="60000"/>
                        <a:lumOff val="40000"/>
                      </a:schemeClr>
                    </a:solidFill>
                  </a:tcPr>
                </a:tc>
                <a:tc>
                  <a:txBody>
                    <a:bodyPr/>
                    <a:lstStyle/>
                    <a:p>
                      <a:pPr algn="ctr"/>
                      <a:r>
                        <a:rPr lang="en-CN" dirty="0">
                          <a:latin typeface="+mn-ea"/>
                          <a:ea typeface="+mn-ea"/>
                        </a:rPr>
                        <a:t>原材料</a:t>
                      </a:r>
                    </a:p>
                  </a:txBody>
                  <a:tcPr>
                    <a:solidFill>
                      <a:schemeClr val="accent1">
                        <a:lumMod val="60000"/>
                        <a:lumOff val="40000"/>
                      </a:schemeClr>
                    </a:solidFill>
                  </a:tcPr>
                </a:tc>
                <a:tc>
                  <a:txBody>
                    <a:bodyPr/>
                    <a:lstStyle/>
                    <a:p>
                      <a:pPr algn="ctr"/>
                      <a:r>
                        <a:rPr lang="en-CN" dirty="0">
                          <a:latin typeface="+mn-ea"/>
                          <a:ea typeface="+mn-ea"/>
                        </a:rPr>
                        <a:t>产品A</a:t>
                      </a:r>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0.4</a:t>
                      </a:r>
                    </a:p>
                  </a:txBody>
                  <a:tcPr>
                    <a:solidFill>
                      <a:schemeClr val="accent1">
                        <a:lumMod val="60000"/>
                        <a:lumOff val="40000"/>
                      </a:schemeClr>
                    </a:solidFill>
                  </a:tcPr>
                </a:tc>
                <a:extLst>
                  <a:ext uri="{0D108BD9-81ED-4DB2-BD59-A6C34878D82A}">
                    <a16:rowId xmlns:a16="http://schemas.microsoft.com/office/drawing/2014/main" val="15244591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工序C</a:t>
                      </a:r>
                    </a:p>
                  </a:txBody>
                  <a:tcPr>
                    <a:solidFill>
                      <a:schemeClr val="accent1">
                        <a:lumMod val="60000"/>
                        <a:lumOff val="40000"/>
                      </a:schemeClr>
                    </a:solidFill>
                  </a:tcPr>
                </a:tc>
                <a:tc>
                  <a:txBody>
                    <a:bodyPr/>
                    <a:lstStyle/>
                    <a:p>
                      <a:pPr algn="ctr"/>
                      <a:r>
                        <a:rPr lang="en-CN" dirty="0">
                          <a:latin typeface="+mn-ea"/>
                          <a:ea typeface="+mn-ea"/>
                        </a:rPr>
                        <a:t>能源</a:t>
                      </a:r>
                    </a:p>
                  </a:txBody>
                  <a:tcPr>
                    <a:solidFill>
                      <a:schemeClr val="accent1">
                        <a:lumMod val="60000"/>
                        <a:lumOff val="40000"/>
                      </a:schemeClr>
                    </a:solidFill>
                  </a:tcPr>
                </a:tc>
                <a:tc>
                  <a:txBody>
                    <a:bodyPr/>
                    <a:lstStyle/>
                    <a:p>
                      <a:pPr algn="ctr"/>
                      <a:r>
                        <a:rPr lang="en-CN" dirty="0">
                          <a:latin typeface="+mn-ea"/>
                          <a:ea typeface="+mn-ea"/>
                        </a:rPr>
                        <a:t>产品B</a:t>
                      </a:r>
                    </a:p>
                  </a:txBody>
                  <a:tcPr>
                    <a:solidFill>
                      <a:schemeClr val="accent1">
                        <a:lumMod val="60000"/>
                        <a:lumOff val="40000"/>
                      </a:schemeClr>
                    </a:solidFill>
                  </a:tcPr>
                </a:tc>
                <a:tc>
                  <a:txBody>
                    <a:bodyPr/>
                    <a:lstStyle/>
                    <a:p>
                      <a:pPr algn="ctr"/>
                      <a:r>
                        <a:rPr lang="en-CN" dirty="0">
                          <a:latin typeface="+mn-ea"/>
                          <a:ea typeface="+mn-ea"/>
                        </a:rPr>
                        <a:t>0.2</a:t>
                      </a:r>
                    </a:p>
                  </a:txBody>
                  <a:tcPr>
                    <a:solidFill>
                      <a:schemeClr val="accent1">
                        <a:lumMod val="60000"/>
                        <a:lumOff val="40000"/>
                      </a:schemeClr>
                    </a:solidFill>
                  </a:tcPr>
                </a:tc>
                <a:extLst>
                  <a:ext uri="{0D108BD9-81ED-4DB2-BD59-A6C34878D82A}">
                    <a16:rowId xmlns:a16="http://schemas.microsoft.com/office/drawing/2014/main" val="27180519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工序C</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latin typeface="+mn-ea"/>
                          <a:ea typeface="+mn-ea"/>
                        </a:rPr>
                        <a:t>产品</a:t>
                      </a:r>
                    </a:p>
                  </a:txBody>
                  <a:tcPr>
                    <a:noFill/>
                  </a:tcPr>
                </a:tc>
                <a:tc>
                  <a:txBody>
                    <a:bodyPr/>
                    <a:lstStyle/>
                    <a:p>
                      <a:pPr algn="ctr"/>
                      <a:r>
                        <a:rPr lang="en-CN" dirty="0">
                          <a:latin typeface="+mn-ea"/>
                          <a:ea typeface="+mn-ea"/>
                        </a:rPr>
                        <a:t>产品C</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mn-ea"/>
                          <a:ea typeface="+mn-ea"/>
                        </a:rPr>
                        <a:t>1.0</a:t>
                      </a:r>
                      <a:endParaRPr lang="en-CN" dirty="0">
                        <a:latin typeface="+mn-ea"/>
                        <a:ea typeface="+mn-ea"/>
                      </a:endParaRPr>
                    </a:p>
                  </a:txBody>
                  <a:tcPr>
                    <a:noFill/>
                  </a:tcPr>
                </a:tc>
                <a:extLst>
                  <a:ext uri="{0D108BD9-81ED-4DB2-BD59-A6C34878D82A}">
                    <a16:rowId xmlns:a16="http://schemas.microsoft.com/office/drawing/2014/main" val="3181272708"/>
                  </a:ext>
                </a:extLst>
              </a:tr>
            </a:tbl>
          </a:graphicData>
        </a:graphic>
      </p:graphicFrame>
      <p:sp>
        <p:nvSpPr>
          <p:cNvPr id="10" name="Right Arrow 9">
            <a:extLst>
              <a:ext uri="{FF2B5EF4-FFF2-40B4-BE49-F238E27FC236}">
                <a16:creationId xmlns:a16="http://schemas.microsoft.com/office/drawing/2014/main" id="{723D66B9-FB9C-D9EF-DF61-C3B30D7B809C}"/>
              </a:ext>
            </a:extLst>
          </p:cNvPr>
          <p:cNvSpPr/>
          <p:nvPr/>
        </p:nvSpPr>
        <p:spPr bwMode="auto">
          <a:xfrm>
            <a:off x="6262570" y="3827248"/>
            <a:ext cx="681928" cy="641743"/>
          </a:xfrm>
          <a:prstGeom prst="rightArrow">
            <a:avLst/>
          </a:prstGeom>
          <a:solidFill>
            <a:schemeClr val="accent1"/>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graphicFrame>
        <p:nvGraphicFramePr>
          <p:cNvPr id="13" name="Table 12">
            <a:extLst>
              <a:ext uri="{FF2B5EF4-FFF2-40B4-BE49-F238E27FC236}">
                <a16:creationId xmlns:a16="http://schemas.microsoft.com/office/drawing/2014/main" id="{CF2A216C-18E7-71C0-A028-CA6818E5D15B}"/>
              </a:ext>
            </a:extLst>
          </p:cNvPr>
          <p:cNvGraphicFramePr>
            <a:graphicFrameLocks noGrp="1"/>
          </p:cNvGraphicFramePr>
          <p:nvPr>
            <p:extLst>
              <p:ext uri="{D42A27DB-BD31-4B8C-83A1-F6EECF244321}">
                <p14:modId xmlns:p14="http://schemas.microsoft.com/office/powerpoint/2010/main" val="270926963"/>
              </p:ext>
            </p:extLst>
          </p:nvPr>
        </p:nvGraphicFramePr>
        <p:xfrm>
          <a:off x="7506975" y="2694612"/>
          <a:ext cx="3018024" cy="2560320"/>
        </p:xfrm>
        <a:graphic>
          <a:graphicData uri="http://schemas.openxmlformats.org/drawingml/2006/table">
            <a:tbl>
              <a:tblPr firstRow="1" bandRow="1">
                <a:tableStyleId>{ED083AE6-46FA-4A59-8FB0-9F97EB10719F}</a:tableStyleId>
              </a:tblPr>
              <a:tblGrid>
                <a:gridCol w="754506">
                  <a:extLst>
                    <a:ext uri="{9D8B030D-6E8A-4147-A177-3AD203B41FA5}">
                      <a16:colId xmlns:a16="http://schemas.microsoft.com/office/drawing/2014/main" val="654860202"/>
                    </a:ext>
                  </a:extLst>
                </a:gridCol>
                <a:gridCol w="754506">
                  <a:extLst>
                    <a:ext uri="{9D8B030D-6E8A-4147-A177-3AD203B41FA5}">
                      <a16:colId xmlns:a16="http://schemas.microsoft.com/office/drawing/2014/main" val="2534247683"/>
                    </a:ext>
                  </a:extLst>
                </a:gridCol>
                <a:gridCol w="754506">
                  <a:extLst>
                    <a:ext uri="{9D8B030D-6E8A-4147-A177-3AD203B41FA5}">
                      <a16:colId xmlns:a16="http://schemas.microsoft.com/office/drawing/2014/main" val="2601772175"/>
                    </a:ext>
                  </a:extLst>
                </a:gridCol>
                <a:gridCol w="754506">
                  <a:extLst>
                    <a:ext uri="{9D8B030D-6E8A-4147-A177-3AD203B41FA5}">
                      <a16:colId xmlns:a16="http://schemas.microsoft.com/office/drawing/2014/main" val="842476208"/>
                    </a:ext>
                  </a:extLst>
                </a:gridCol>
              </a:tblGrid>
              <a:tr h="411743">
                <a:tc>
                  <a:txBody>
                    <a:bodyPr/>
                    <a:lstStyle/>
                    <a:p>
                      <a:pPr algn="ctr"/>
                      <a:endParaRPr lang="en-CN" dirty="0">
                        <a:latin typeface="+mn-ea"/>
                        <a:ea typeface="+mn-ea"/>
                      </a:endParaRPr>
                    </a:p>
                  </a:txBody>
                  <a:tcPr anchor="ctr">
                    <a:noFill/>
                  </a:tcPr>
                </a:tc>
                <a:tc>
                  <a:txBody>
                    <a:bodyPr/>
                    <a:lstStyle/>
                    <a:p>
                      <a:pPr algn="ctr"/>
                      <a:r>
                        <a:rPr lang="en-CN" dirty="0">
                          <a:solidFill>
                            <a:schemeClr val="bg1"/>
                          </a:solidFill>
                          <a:latin typeface="+mn-ea"/>
                          <a:ea typeface="+mn-ea"/>
                        </a:rPr>
                        <a:t>工序A</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extLst>
                  <a:ext uri="{0D108BD9-81ED-4DB2-BD59-A6C34878D82A}">
                    <a16:rowId xmlns:a16="http://schemas.microsoft.com/office/drawing/2014/main" val="29025416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工序A</a:t>
                      </a:r>
                    </a:p>
                  </a:txBody>
                  <a:tcPr anchor="ctr">
                    <a:solidFill>
                      <a:schemeClr val="accent4"/>
                    </a:solidFill>
                  </a:tcPr>
                </a:tc>
                <a:tc>
                  <a:txBody>
                    <a:bodyPr/>
                    <a:lstStyle/>
                    <a:p>
                      <a:pPr algn="ctr"/>
                      <a:r>
                        <a:rPr lang="en-US" altLang="zh-CN" dirty="0">
                          <a:latin typeface="+mn-ea"/>
                          <a:ea typeface="+mn-ea"/>
                        </a:rPr>
                        <a:t>0</a:t>
                      </a:r>
                      <a:endParaRPr lang="en-CN" dirty="0">
                        <a:latin typeface="+mn-ea"/>
                        <a:ea typeface="+mn-ea"/>
                      </a:endParaRPr>
                    </a:p>
                  </a:txBody>
                  <a:tcPr anchor="ctr">
                    <a:noFill/>
                  </a:tcPr>
                </a:tc>
                <a:tc>
                  <a:txBody>
                    <a:bodyPr/>
                    <a:lstStyle/>
                    <a:p>
                      <a:pPr algn="ctr"/>
                      <a:r>
                        <a:rPr lang="en-CN" dirty="0">
                          <a:latin typeface="+mn-ea"/>
                          <a:ea typeface="+mn-ea"/>
                        </a:rPr>
                        <a:t>0.6</a:t>
                      </a:r>
                    </a:p>
                  </a:txBody>
                  <a:tcPr anchor="ctr">
                    <a:solidFill>
                      <a:schemeClr val="accent1">
                        <a:lumMod val="40000"/>
                        <a:lumOff val="60000"/>
                      </a:schemeClr>
                    </a:solidFill>
                  </a:tcPr>
                </a:tc>
                <a:tc>
                  <a:txBody>
                    <a:bodyPr/>
                    <a:lstStyle/>
                    <a:p>
                      <a:pPr algn="ctr"/>
                      <a:r>
                        <a:rPr lang="en-CN" dirty="0">
                          <a:latin typeface="+mn-ea"/>
                          <a:ea typeface="+mn-ea"/>
                        </a:rPr>
                        <a:t>0.4</a:t>
                      </a:r>
                    </a:p>
                  </a:txBody>
                  <a:tcPr anchor="ctr">
                    <a:solidFill>
                      <a:schemeClr val="accent1">
                        <a:lumMod val="60000"/>
                        <a:lumOff val="40000"/>
                      </a:schemeClr>
                    </a:solidFill>
                  </a:tcPr>
                </a:tc>
                <a:extLst>
                  <a:ext uri="{0D108BD9-81ED-4DB2-BD59-A6C34878D82A}">
                    <a16:rowId xmlns:a16="http://schemas.microsoft.com/office/drawing/2014/main" val="3195871359"/>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algn="ctr"/>
                      <a:r>
                        <a:rPr lang="en-CN" dirty="0">
                          <a:latin typeface="+mn-ea"/>
                          <a:ea typeface="+mn-ea"/>
                        </a:rPr>
                        <a:t>0</a:t>
                      </a:r>
                    </a:p>
                  </a:txBody>
                  <a:tcPr anchor="ctr">
                    <a:solidFill>
                      <a:schemeClr val="accent1">
                        <a:lumMod val="20000"/>
                        <a:lumOff val="80000"/>
                      </a:schemeClr>
                    </a:solidFill>
                  </a:tcPr>
                </a:tc>
                <a:tc>
                  <a:txBody>
                    <a:bodyPr/>
                    <a:lstStyle/>
                    <a:p>
                      <a:pPr algn="ctr"/>
                      <a:r>
                        <a:rPr lang="en-US" altLang="zh-CN" dirty="0">
                          <a:latin typeface="+mn-ea"/>
                          <a:ea typeface="+mn-ea"/>
                        </a:rPr>
                        <a:t>0</a:t>
                      </a:r>
                      <a:endParaRPr lang="en-CN" dirty="0">
                        <a:latin typeface="+mn-ea"/>
                        <a:ea typeface="+mn-ea"/>
                      </a:endParaRPr>
                    </a:p>
                  </a:txBody>
                  <a:tcPr anchor="ctr">
                    <a:noFill/>
                  </a:tcPr>
                </a:tc>
                <a:tc>
                  <a:txBody>
                    <a:bodyPr/>
                    <a:lstStyle/>
                    <a:p>
                      <a:pPr algn="ctr"/>
                      <a:r>
                        <a:rPr lang="en-CN" dirty="0">
                          <a:latin typeface="+mn-ea"/>
                          <a:ea typeface="+mn-ea"/>
                        </a:rPr>
                        <a:t>0.2</a:t>
                      </a:r>
                    </a:p>
                  </a:txBody>
                  <a:tcPr anchor="ctr">
                    <a:solidFill>
                      <a:schemeClr val="accent1">
                        <a:lumMod val="60000"/>
                        <a:lumOff val="40000"/>
                      </a:schemeClr>
                    </a:solidFill>
                  </a:tcPr>
                </a:tc>
                <a:extLst>
                  <a:ext uri="{0D108BD9-81ED-4DB2-BD59-A6C34878D82A}">
                    <a16:rowId xmlns:a16="http://schemas.microsoft.com/office/drawing/2014/main" val="11120557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tc>
                  <a:txBody>
                    <a:bodyPr/>
                    <a:lstStyle/>
                    <a:p>
                      <a:pPr algn="ctr"/>
                      <a:r>
                        <a:rPr lang="en-US" dirty="0">
                          <a:latin typeface="+mn-ea"/>
                          <a:ea typeface="+mn-ea"/>
                        </a:rPr>
                        <a:t>0.1</a:t>
                      </a:r>
                      <a:endParaRPr lang="en-CN" dirty="0">
                        <a:latin typeface="+mn-ea"/>
                        <a:ea typeface="+mn-ea"/>
                      </a:endParaRPr>
                    </a:p>
                  </a:txBody>
                  <a:tcPr anchor="ctr">
                    <a:solidFill>
                      <a:schemeClr val="accent1">
                        <a:lumMod val="20000"/>
                        <a:lumOff val="80000"/>
                      </a:schemeClr>
                    </a:solidFill>
                  </a:tcPr>
                </a:tc>
                <a:tc>
                  <a:txBody>
                    <a:bodyPr/>
                    <a:lstStyle/>
                    <a:p>
                      <a:pPr algn="ctr"/>
                      <a:r>
                        <a:rPr lang="en-CN" dirty="0">
                          <a:latin typeface="+mn-ea"/>
                          <a:ea typeface="+mn-ea"/>
                        </a:rPr>
                        <a:t>0.7</a:t>
                      </a:r>
                    </a:p>
                  </a:txBody>
                  <a:tcPr anchor="ctr">
                    <a:solidFill>
                      <a:schemeClr val="accent1">
                        <a:lumMod val="40000"/>
                        <a:lumOff val="60000"/>
                      </a:schemeClr>
                    </a:solidFill>
                  </a:tcPr>
                </a:tc>
                <a:tc>
                  <a:txBody>
                    <a:bodyPr/>
                    <a:lstStyle/>
                    <a:p>
                      <a:pPr algn="ctr"/>
                      <a:r>
                        <a:rPr lang="en-US" altLang="zh-CN" dirty="0">
                          <a:latin typeface="+mn-ea"/>
                          <a:ea typeface="+mn-ea"/>
                        </a:rPr>
                        <a:t>0</a:t>
                      </a:r>
                      <a:endParaRPr lang="en-CN" dirty="0">
                        <a:latin typeface="+mn-ea"/>
                        <a:ea typeface="+mn-ea"/>
                      </a:endParaRPr>
                    </a:p>
                  </a:txBody>
                  <a:tcPr anchor="ctr">
                    <a:noFill/>
                  </a:tcPr>
                </a:tc>
                <a:extLst>
                  <a:ext uri="{0D108BD9-81ED-4DB2-BD59-A6C34878D82A}">
                    <a16:rowId xmlns:a16="http://schemas.microsoft.com/office/drawing/2014/main" val="4129732025"/>
                  </a:ext>
                </a:extLst>
              </a:tr>
            </a:tbl>
          </a:graphicData>
        </a:graphic>
      </p:graphicFrame>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B29372F-4D2F-F79F-8024-54D7B298C077}"/>
                  </a:ext>
                </a:extLst>
              </p:cNvPr>
              <p:cNvSpPr txBox="1"/>
              <p:nvPr/>
            </p:nvSpPr>
            <p:spPr>
              <a:xfrm>
                <a:off x="8155272" y="5500206"/>
                <a:ext cx="1721430" cy="369332"/>
              </a:xfrm>
              <a:prstGeom prst="rect">
                <a:avLst/>
              </a:prstGeom>
              <a:noFill/>
            </p:spPr>
            <p:txBody>
              <a:bodyPr wrap="square">
                <a:spAutoFit/>
              </a:bodyPr>
              <a:lstStyle/>
              <a:p>
                <a:pPr algn="ctr"/>
                <a:r>
                  <a:rPr lang="en-US" dirty="0">
                    <a:solidFill>
                      <a:schemeClr val="accent4"/>
                    </a:solidFill>
                    <a:latin typeface="微软雅黑" panose="020B0503020204020204" pitchFamily="34" charset="-122"/>
                    <a:ea typeface="微软雅黑" panose="020B0503020204020204" pitchFamily="34" charset="-122"/>
                  </a:rPr>
                  <a:t>完全消耗矩阵</a:t>
                </a:r>
                <a14:m>
                  <m:oMath xmlns:m="http://schemas.openxmlformats.org/officeDocument/2006/math">
                    <m:r>
                      <a:rPr lang="en-US" b="0" i="1" smtClean="0">
                        <a:solidFill>
                          <a:schemeClr val="accent4"/>
                        </a:solidFill>
                        <a:latin typeface="Cambria Math" panose="02040503050406030204" pitchFamily="18" charset="0"/>
                        <a:ea typeface="微软雅黑" panose="020B0503020204020204" pitchFamily="34" charset="-122"/>
                      </a:rPr>
                      <m:t>𝐴</m:t>
                    </m:r>
                  </m:oMath>
                </a14:m>
                <a:endParaRPr lang="en-CN" dirty="0"/>
              </a:p>
            </p:txBody>
          </p:sp>
        </mc:Choice>
        <mc:Fallback>
          <p:sp>
            <p:nvSpPr>
              <p:cNvPr id="14" name="TextBox 13">
                <a:extLst>
                  <a:ext uri="{FF2B5EF4-FFF2-40B4-BE49-F238E27FC236}">
                    <a16:creationId xmlns:a16="http://schemas.microsoft.com/office/drawing/2014/main" id="{DB29372F-4D2F-F79F-8024-54D7B298C077}"/>
                  </a:ext>
                </a:extLst>
              </p:cNvPr>
              <p:cNvSpPr txBox="1">
                <a:spLocks noRot="1" noChangeAspect="1" noMove="1" noResize="1" noEditPoints="1" noAdjustHandles="1" noChangeArrowheads="1" noChangeShapeType="1" noTextEdit="1"/>
              </p:cNvSpPr>
              <p:nvPr/>
            </p:nvSpPr>
            <p:spPr>
              <a:xfrm>
                <a:off x="8155272" y="5500206"/>
                <a:ext cx="1721430" cy="369332"/>
              </a:xfrm>
              <a:prstGeom prst="rect">
                <a:avLst/>
              </a:prstGeom>
              <a:blipFill>
                <a:blip r:embed="rId2"/>
                <a:stretch>
                  <a:fillRect l="-2941" t="-3226" b="-19355"/>
                </a:stretch>
              </a:blipFill>
            </p:spPr>
            <p:txBody>
              <a:bodyPr/>
              <a:lstStyle/>
              <a:p>
                <a:r>
                  <a:rPr lang="en-CN">
                    <a:noFill/>
                  </a:rPr>
                  <a:t> </a:t>
                </a:r>
              </a:p>
            </p:txBody>
          </p:sp>
        </mc:Fallback>
      </mc:AlternateContent>
    </p:spTree>
    <p:extLst>
      <p:ext uri="{BB962C8B-B14F-4D97-AF65-F5344CB8AC3E}">
        <p14:creationId xmlns:p14="http://schemas.microsoft.com/office/powerpoint/2010/main" val="781485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793026" cy="502445"/>
          </a:xfrm>
        </p:spPr>
        <p:txBody>
          <a:bodyPr/>
          <a:lstStyle/>
          <a:p>
            <a:r>
              <a:rPr lang="en-CN" dirty="0"/>
              <a:t>Leontief模型</a:t>
            </a:r>
            <a:r>
              <a:rPr lang="en-US" altLang="zh-CN" dirty="0"/>
              <a:t>-</a:t>
            </a:r>
            <a:r>
              <a:rPr lang="zh-CN" altLang="en-US" dirty="0"/>
              <a:t>矩阵计算</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矩阵计算示例</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计算单位矩阵减去完全消耗矩阵的差值，即</a:t>
                </a:r>
                <a14:m>
                  <m:oMath xmlns:m="http://schemas.openxmlformats.org/officeDocument/2006/math">
                    <m:r>
                      <a:rPr lang="en-US" altLang="zh-CN" sz="2400" b="0" i="1" smtClean="0">
                        <a:solidFill>
                          <a:schemeClr val="accent4"/>
                        </a:solidFill>
                        <a:latin typeface="Cambria Math" panose="02040503050406030204" pitchFamily="18" charset="0"/>
                        <a:ea typeface="微软雅黑" panose="020B0503020204020204" pitchFamily="34" charset="-122"/>
                      </a:rPr>
                      <m:t>(</m:t>
                    </m:r>
                    <m:r>
                      <a:rPr lang="en-US" altLang="zh-CN" sz="2400" b="0" i="1" smtClean="0">
                        <a:solidFill>
                          <a:schemeClr val="accent4"/>
                        </a:solidFill>
                        <a:latin typeface="Cambria Math" panose="02040503050406030204" pitchFamily="18" charset="0"/>
                        <a:ea typeface="微软雅黑" panose="020B0503020204020204" pitchFamily="34" charset="-122"/>
                      </a:rPr>
                      <m:t>𝐼</m:t>
                    </m:r>
                    <m:r>
                      <a:rPr lang="en-US" altLang="zh-CN" sz="2400" b="0" i="1" smtClean="0">
                        <a:solidFill>
                          <a:schemeClr val="accent4"/>
                        </a:solidFill>
                        <a:latin typeface="Cambria Math" panose="02040503050406030204" pitchFamily="18" charset="0"/>
                        <a:ea typeface="微软雅黑" panose="020B0503020204020204" pitchFamily="34" charset="-122"/>
                      </a:rPr>
                      <m:t>−</m:t>
                    </m:r>
                    <m:r>
                      <a:rPr lang="en-US" altLang="zh-CN" sz="2400" b="0" i="1" smtClean="0">
                        <a:solidFill>
                          <a:schemeClr val="accent4"/>
                        </a:solidFill>
                        <a:latin typeface="Cambria Math" panose="02040503050406030204" pitchFamily="18" charset="0"/>
                        <a:ea typeface="微软雅黑" panose="020B0503020204020204" pitchFamily="34" charset="-122"/>
                      </a:rPr>
                      <m:t>𝐴</m:t>
                    </m:r>
                    <m:r>
                      <a:rPr lang="en-US" altLang="zh-CN" sz="2400" b="0" i="1" smtClean="0">
                        <a:solidFill>
                          <a:schemeClr val="accent4"/>
                        </a:solidFill>
                        <a:latin typeface="Cambria Math" panose="02040503050406030204" pitchFamily="18" charset="0"/>
                        <a:ea typeface="微软雅黑" panose="020B0503020204020204" pitchFamily="34" charset="-122"/>
                      </a:rPr>
                      <m:t>)</m:t>
                    </m:r>
                  </m:oMath>
                </a14:m>
                <a:endParaRPr lang="en-US" altLang="zh-CN" sz="2400" dirty="0">
                  <a:solidFill>
                    <a:srgbClr val="C00000"/>
                  </a:solidFill>
                  <a:latin typeface="微软雅黑" panose="020B0503020204020204" pitchFamily="34" charset="-122"/>
                  <a:ea typeface="微软雅黑" panose="020B0503020204020204" pitchFamily="34" charset="-122"/>
                </a:endParaRPr>
              </a:p>
            </p:txBody>
          </p:sp>
        </mc:Choice>
        <mc:Fallback>
          <p:sp>
            <p:nvSpPr>
              <p:cNvPr id="7" name="矩形 5">
                <a:extLst>
                  <a:ext uri="{FF2B5EF4-FFF2-40B4-BE49-F238E27FC236}">
                    <a16:creationId xmlns:a16="http://schemas.microsoft.com/office/drawing/2014/main" id="{820DFD0A-2F33-F937-178B-8FDD6B31D622}"/>
                  </a:ext>
                </a:extLst>
              </p:cNvPr>
              <p:cNvSpPr>
                <a:spLocks noRot="1" noChangeAspect="1" noMove="1" noResize="1" noEditPoints="1" noAdjustHandles="1" noChangeArrowheads="1" noChangeShapeType="1" noTextEdit="1"/>
              </p:cNvSpPr>
              <p:nvPr/>
            </p:nvSpPr>
            <p:spPr bwMode="auto">
              <a:xfrm>
                <a:off x="1084157" y="1223182"/>
                <a:ext cx="9925776" cy="1165828"/>
              </a:xfrm>
              <a:prstGeom prst="rect">
                <a:avLst/>
              </a:prstGeom>
              <a:blipFill>
                <a:blip r:embed="rId2"/>
                <a:stretch>
                  <a:fillRect l="-639" b="-9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graphicFrame>
        <p:nvGraphicFramePr>
          <p:cNvPr id="2" name="Table 1">
            <a:extLst>
              <a:ext uri="{FF2B5EF4-FFF2-40B4-BE49-F238E27FC236}">
                <a16:creationId xmlns:a16="http://schemas.microsoft.com/office/drawing/2014/main" id="{98BF2C89-E64C-EC6D-F9FB-E847D0CB101D}"/>
              </a:ext>
            </a:extLst>
          </p:cNvPr>
          <p:cNvGraphicFramePr>
            <a:graphicFrameLocks noGrp="1"/>
          </p:cNvGraphicFramePr>
          <p:nvPr>
            <p:extLst>
              <p:ext uri="{D42A27DB-BD31-4B8C-83A1-F6EECF244321}">
                <p14:modId xmlns:p14="http://schemas.microsoft.com/office/powerpoint/2010/main" val="2790522606"/>
              </p:ext>
            </p:extLst>
          </p:nvPr>
        </p:nvGraphicFramePr>
        <p:xfrm>
          <a:off x="806496" y="2645135"/>
          <a:ext cx="3018024" cy="2560320"/>
        </p:xfrm>
        <a:graphic>
          <a:graphicData uri="http://schemas.openxmlformats.org/drawingml/2006/table">
            <a:tbl>
              <a:tblPr firstRow="1" bandRow="1">
                <a:tableStyleId>{ED083AE6-46FA-4A59-8FB0-9F97EB10719F}</a:tableStyleId>
              </a:tblPr>
              <a:tblGrid>
                <a:gridCol w="754506">
                  <a:extLst>
                    <a:ext uri="{9D8B030D-6E8A-4147-A177-3AD203B41FA5}">
                      <a16:colId xmlns:a16="http://schemas.microsoft.com/office/drawing/2014/main" val="654860202"/>
                    </a:ext>
                  </a:extLst>
                </a:gridCol>
                <a:gridCol w="754506">
                  <a:extLst>
                    <a:ext uri="{9D8B030D-6E8A-4147-A177-3AD203B41FA5}">
                      <a16:colId xmlns:a16="http://schemas.microsoft.com/office/drawing/2014/main" val="2534247683"/>
                    </a:ext>
                  </a:extLst>
                </a:gridCol>
                <a:gridCol w="754506">
                  <a:extLst>
                    <a:ext uri="{9D8B030D-6E8A-4147-A177-3AD203B41FA5}">
                      <a16:colId xmlns:a16="http://schemas.microsoft.com/office/drawing/2014/main" val="2601772175"/>
                    </a:ext>
                  </a:extLst>
                </a:gridCol>
                <a:gridCol w="754506">
                  <a:extLst>
                    <a:ext uri="{9D8B030D-6E8A-4147-A177-3AD203B41FA5}">
                      <a16:colId xmlns:a16="http://schemas.microsoft.com/office/drawing/2014/main" val="842476208"/>
                    </a:ext>
                  </a:extLst>
                </a:gridCol>
              </a:tblGrid>
              <a:tr h="411743">
                <a:tc>
                  <a:txBody>
                    <a:bodyPr/>
                    <a:lstStyle/>
                    <a:p>
                      <a:pPr algn="ctr"/>
                      <a:endParaRPr lang="en-CN" dirty="0">
                        <a:latin typeface="+mn-ea"/>
                        <a:ea typeface="+mn-ea"/>
                      </a:endParaRPr>
                    </a:p>
                  </a:txBody>
                  <a:tcPr anchor="ctr">
                    <a:noFill/>
                  </a:tcPr>
                </a:tc>
                <a:tc>
                  <a:txBody>
                    <a:bodyPr/>
                    <a:lstStyle/>
                    <a:p>
                      <a:pPr algn="ctr"/>
                      <a:r>
                        <a:rPr lang="en-CN" dirty="0">
                          <a:solidFill>
                            <a:schemeClr val="bg1"/>
                          </a:solidFill>
                          <a:latin typeface="+mn-ea"/>
                          <a:ea typeface="+mn-ea"/>
                        </a:rPr>
                        <a:t>工序A</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extLst>
                  <a:ext uri="{0D108BD9-81ED-4DB2-BD59-A6C34878D82A}">
                    <a16:rowId xmlns:a16="http://schemas.microsoft.com/office/drawing/2014/main" val="29025416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工序A</a:t>
                      </a:r>
                    </a:p>
                  </a:txBody>
                  <a:tcPr anchor="ctr">
                    <a:solidFill>
                      <a:schemeClr val="accent4"/>
                    </a:solidFill>
                  </a:tcPr>
                </a:tc>
                <a:tc>
                  <a:txBody>
                    <a:bodyPr/>
                    <a:lstStyle/>
                    <a:p>
                      <a:pPr algn="ctr"/>
                      <a:r>
                        <a:rPr lang="en-US" altLang="zh-CN" dirty="0">
                          <a:latin typeface="+mn-ea"/>
                          <a:ea typeface="+mn-ea"/>
                        </a:rPr>
                        <a:t>1</a:t>
                      </a:r>
                      <a:endParaRPr lang="en-CN" dirty="0">
                        <a:latin typeface="+mn-ea"/>
                        <a:ea typeface="+mn-ea"/>
                      </a:endParaRPr>
                    </a:p>
                  </a:txBody>
                  <a:tcPr anchor="ctr">
                    <a:solidFill>
                      <a:schemeClr val="accent1">
                        <a:lumMod val="20000"/>
                        <a:lumOff val="80000"/>
                      </a:schemeClr>
                    </a:solidFill>
                  </a:tcPr>
                </a:tc>
                <a:tc>
                  <a:txBody>
                    <a:bodyPr/>
                    <a:lstStyle/>
                    <a:p>
                      <a:pPr algn="ctr"/>
                      <a:r>
                        <a:rPr lang="en-CN" dirty="0">
                          <a:latin typeface="+mn-ea"/>
                          <a:ea typeface="+mn-ea"/>
                        </a:rPr>
                        <a:t>0</a:t>
                      </a:r>
                    </a:p>
                  </a:txBody>
                  <a:tcPr anchor="ctr">
                    <a:noFill/>
                  </a:tcPr>
                </a:tc>
                <a:tc>
                  <a:txBody>
                    <a:bodyPr/>
                    <a:lstStyle/>
                    <a:p>
                      <a:pPr algn="ctr"/>
                      <a:r>
                        <a:rPr lang="en-CN" dirty="0">
                          <a:latin typeface="+mn-ea"/>
                          <a:ea typeface="+mn-ea"/>
                        </a:rPr>
                        <a:t>0</a:t>
                      </a:r>
                    </a:p>
                  </a:txBody>
                  <a:tcPr anchor="ctr">
                    <a:noFill/>
                  </a:tcPr>
                </a:tc>
                <a:extLst>
                  <a:ext uri="{0D108BD9-81ED-4DB2-BD59-A6C34878D82A}">
                    <a16:rowId xmlns:a16="http://schemas.microsoft.com/office/drawing/2014/main" val="3195871359"/>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algn="ctr"/>
                      <a:r>
                        <a:rPr lang="en-CN" dirty="0">
                          <a:latin typeface="+mn-ea"/>
                          <a:ea typeface="+mn-ea"/>
                        </a:rPr>
                        <a:t>0</a:t>
                      </a:r>
                    </a:p>
                  </a:txBody>
                  <a:tcPr anchor="ctr">
                    <a:noFill/>
                  </a:tcPr>
                </a:tc>
                <a:tc>
                  <a:txBody>
                    <a:bodyPr/>
                    <a:lstStyle/>
                    <a:p>
                      <a:pPr algn="ctr"/>
                      <a:r>
                        <a:rPr lang="en-US" altLang="zh-CN" dirty="0">
                          <a:latin typeface="+mn-ea"/>
                          <a:ea typeface="+mn-ea"/>
                        </a:rPr>
                        <a:t>1</a:t>
                      </a:r>
                      <a:endParaRPr lang="en-CN" dirty="0">
                        <a:latin typeface="+mn-ea"/>
                        <a:ea typeface="+mn-ea"/>
                      </a:endParaRPr>
                    </a:p>
                  </a:txBody>
                  <a:tcPr anchor="ctr">
                    <a:solidFill>
                      <a:schemeClr val="accent1">
                        <a:lumMod val="20000"/>
                        <a:lumOff val="80000"/>
                      </a:schemeClr>
                    </a:solidFill>
                  </a:tcPr>
                </a:tc>
                <a:tc>
                  <a:txBody>
                    <a:bodyPr/>
                    <a:lstStyle/>
                    <a:p>
                      <a:pPr algn="ctr"/>
                      <a:r>
                        <a:rPr lang="en-CN" dirty="0">
                          <a:latin typeface="+mn-ea"/>
                          <a:ea typeface="+mn-ea"/>
                        </a:rPr>
                        <a:t>0</a:t>
                      </a:r>
                    </a:p>
                  </a:txBody>
                  <a:tcPr anchor="ctr">
                    <a:noFill/>
                  </a:tcPr>
                </a:tc>
                <a:extLst>
                  <a:ext uri="{0D108BD9-81ED-4DB2-BD59-A6C34878D82A}">
                    <a16:rowId xmlns:a16="http://schemas.microsoft.com/office/drawing/2014/main" val="11120557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tc>
                  <a:txBody>
                    <a:bodyPr/>
                    <a:lstStyle/>
                    <a:p>
                      <a:pPr algn="ctr"/>
                      <a:r>
                        <a:rPr lang="en-US" altLang="zh-CN" dirty="0">
                          <a:latin typeface="+mn-ea"/>
                          <a:ea typeface="+mn-ea"/>
                        </a:rPr>
                        <a:t>0</a:t>
                      </a:r>
                      <a:endParaRPr lang="en-CN" dirty="0">
                        <a:latin typeface="+mn-ea"/>
                        <a:ea typeface="+mn-ea"/>
                      </a:endParaRPr>
                    </a:p>
                  </a:txBody>
                  <a:tcPr anchor="ctr">
                    <a:noFill/>
                  </a:tcPr>
                </a:tc>
                <a:tc>
                  <a:txBody>
                    <a:bodyPr/>
                    <a:lstStyle/>
                    <a:p>
                      <a:pPr algn="ctr"/>
                      <a:r>
                        <a:rPr lang="en-CN" dirty="0">
                          <a:latin typeface="+mn-ea"/>
                          <a:ea typeface="+mn-ea"/>
                        </a:rPr>
                        <a:t>0</a:t>
                      </a:r>
                    </a:p>
                  </a:txBody>
                  <a:tcPr anchor="ctr">
                    <a:noFill/>
                  </a:tcPr>
                </a:tc>
                <a:tc>
                  <a:txBody>
                    <a:bodyPr/>
                    <a:lstStyle/>
                    <a:p>
                      <a:pPr algn="ctr"/>
                      <a:r>
                        <a:rPr lang="en-US" altLang="zh-CN" dirty="0">
                          <a:latin typeface="+mn-ea"/>
                          <a:ea typeface="+mn-ea"/>
                        </a:rPr>
                        <a:t>1</a:t>
                      </a:r>
                      <a:endParaRPr lang="en-CN" dirty="0">
                        <a:latin typeface="+mn-ea"/>
                        <a:ea typeface="+mn-ea"/>
                      </a:endParaRPr>
                    </a:p>
                  </a:txBody>
                  <a:tcPr anchor="ctr">
                    <a:solidFill>
                      <a:schemeClr val="accent1">
                        <a:lumMod val="20000"/>
                        <a:lumOff val="80000"/>
                      </a:schemeClr>
                    </a:solidFill>
                  </a:tcPr>
                </a:tc>
                <a:extLst>
                  <a:ext uri="{0D108BD9-81ED-4DB2-BD59-A6C34878D82A}">
                    <a16:rowId xmlns:a16="http://schemas.microsoft.com/office/drawing/2014/main" val="4129732025"/>
                  </a:ext>
                </a:extLst>
              </a:tr>
            </a:tbl>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F303ECE-4321-25B0-ABC4-EC6F7CFDF2A5}"/>
                  </a:ext>
                </a:extLst>
              </p:cNvPr>
              <p:cNvSpPr txBox="1"/>
              <p:nvPr/>
            </p:nvSpPr>
            <p:spPr>
              <a:xfrm>
                <a:off x="1454793" y="5450729"/>
                <a:ext cx="1721430" cy="369332"/>
              </a:xfrm>
              <a:prstGeom prst="rect">
                <a:avLst/>
              </a:prstGeom>
              <a:noFill/>
            </p:spPr>
            <p:txBody>
              <a:bodyPr wrap="square">
                <a:spAutoFit/>
              </a:bodyPr>
              <a:lstStyle/>
              <a:p>
                <a:pPr algn="ctr"/>
                <a:r>
                  <a:rPr lang="zh-CN" altLang="en-US" dirty="0">
                    <a:solidFill>
                      <a:schemeClr val="accent4"/>
                    </a:solidFill>
                    <a:latin typeface="微软雅黑" panose="020B0503020204020204" pitchFamily="34" charset="-122"/>
                    <a:ea typeface="微软雅黑" panose="020B0503020204020204" pitchFamily="34" charset="-122"/>
                  </a:rPr>
                  <a:t>单位</a:t>
                </a:r>
                <a:r>
                  <a:rPr lang="zh-CN" altLang="en-US" sz="1800" dirty="0">
                    <a:solidFill>
                      <a:schemeClr val="accent4"/>
                    </a:solidFill>
                    <a:latin typeface="微软雅黑" panose="020B0503020204020204" pitchFamily="34" charset="-122"/>
                    <a:ea typeface="微软雅黑" panose="020B0503020204020204" pitchFamily="34" charset="-122"/>
                  </a:rPr>
                  <a:t>矩阵</a:t>
                </a:r>
                <a14:m>
                  <m:oMath xmlns:m="http://schemas.openxmlformats.org/officeDocument/2006/math">
                    <m:r>
                      <a:rPr lang="en-US" altLang="zh-CN" sz="1800" b="0" i="1" smtClean="0">
                        <a:solidFill>
                          <a:schemeClr val="accent4"/>
                        </a:solidFill>
                        <a:latin typeface="Cambria Math" panose="02040503050406030204" pitchFamily="18" charset="0"/>
                        <a:ea typeface="微软雅黑" panose="020B0503020204020204" pitchFamily="34" charset="-122"/>
                      </a:rPr>
                      <m:t>𝐼</m:t>
                    </m:r>
                  </m:oMath>
                </a14:m>
                <a:endParaRPr lang="en-CN" dirty="0"/>
              </a:p>
            </p:txBody>
          </p:sp>
        </mc:Choice>
        <mc:Fallback>
          <p:sp>
            <p:nvSpPr>
              <p:cNvPr id="6" name="TextBox 5">
                <a:extLst>
                  <a:ext uri="{FF2B5EF4-FFF2-40B4-BE49-F238E27FC236}">
                    <a16:creationId xmlns:a16="http://schemas.microsoft.com/office/drawing/2014/main" id="{4F303ECE-4321-25B0-ABC4-EC6F7CFDF2A5}"/>
                  </a:ext>
                </a:extLst>
              </p:cNvPr>
              <p:cNvSpPr txBox="1">
                <a:spLocks noRot="1" noChangeAspect="1" noMove="1" noResize="1" noEditPoints="1" noAdjustHandles="1" noChangeArrowheads="1" noChangeShapeType="1" noTextEdit="1"/>
              </p:cNvSpPr>
              <p:nvPr/>
            </p:nvSpPr>
            <p:spPr>
              <a:xfrm>
                <a:off x="1454793" y="5450729"/>
                <a:ext cx="1721430" cy="369332"/>
              </a:xfrm>
              <a:prstGeom prst="rect">
                <a:avLst/>
              </a:prstGeom>
              <a:blipFill>
                <a:blip r:embed="rId3"/>
                <a:stretch>
                  <a:fillRect t="-6667" b="-23333"/>
                </a:stretch>
              </a:blipFill>
            </p:spPr>
            <p:txBody>
              <a:bodyPr/>
              <a:lstStyle/>
              <a:p>
                <a:r>
                  <a:rPr lang="en-CN">
                    <a:noFill/>
                  </a:rPr>
                  <a:t> </a:t>
                </a:r>
              </a:p>
            </p:txBody>
          </p:sp>
        </mc:Fallback>
      </mc:AlternateContent>
      <p:graphicFrame>
        <p:nvGraphicFramePr>
          <p:cNvPr id="13" name="Table 12">
            <a:extLst>
              <a:ext uri="{FF2B5EF4-FFF2-40B4-BE49-F238E27FC236}">
                <a16:creationId xmlns:a16="http://schemas.microsoft.com/office/drawing/2014/main" id="{545ECC96-823E-CAC3-76E0-852E07FDC898}"/>
              </a:ext>
            </a:extLst>
          </p:cNvPr>
          <p:cNvGraphicFramePr>
            <a:graphicFrameLocks noGrp="1"/>
          </p:cNvGraphicFramePr>
          <p:nvPr>
            <p:extLst>
              <p:ext uri="{D42A27DB-BD31-4B8C-83A1-F6EECF244321}">
                <p14:modId xmlns:p14="http://schemas.microsoft.com/office/powerpoint/2010/main" val="252508994"/>
              </p:ext>
            </p:extLst>
          </p:nvPr>
        </p:nvGraphicFramePr>
        <p:xfrm>
          <a:off x="4586988" y="2645135"/>
          <a:ext cx="3018024" cy="2560320"/>
        </p:xfrm>
        <a:graphic>
          <a:graphicData uri="http://schemas.openxmlformats.org/drawingml/2006/table">
            <a:tbl>
              <a:tblPr firstRow="1" bandRow="1">
                <a:tableStyleId>{ED083AE6-46FA-4A59-8FB0-9F97EB10719F}</a:tableStyleId>
              </a:tblPr>
              <a:tblGrid>
                <a:gridCol w="754506">
                  <a:extLst>
                    <a:ext uri="{9D8B030D-6E8A-4147-A177-3AD203B41FA5}">
                      <a16:colId xmlns:a16="http://schemas.microsoft.com/office/drawing/2014/main" val="654860202"/>
                    </a:ext>
                  </a:extLst>
                </a:gridCol>
                <a:gridCol w="754506">
                  <a:extLst>
                    <a:ext uri="{9D8B030D-6E8A-4147-A177-3AD203B41FA5}">
                      <a16:colId xmlns:a16="http://schemas.microsoft.com/office/drawing/2014/main" val="2534247683"/>
                    </a:ext>
                  </a:extLst>
                </a:gridCol>
                <a:gridCol w="754506">
                  <a:extLst>
                    <a:ext uri="{9D8B030D-6E8A-4147-A177-3AD203B41FA5}">
                      <a16:colId xmlns:a16="http://schemas.microsoft.com/office/drawing/2014/main" val="2601772175"/>
                    </a:ext>
                  </a:extLst>
                </a:gridCol>
                <a:gridCol w="754506">
                  <a:extLst>
                    <a:ext uri="{9D8B030D-6E8A-4147-A177-3AD203B41FA5}">
                      <a16:colId xmlns:a16="http://schemas.microsoft.com/office/drawing/2014/main" val="842476208"/>
                    </a:ext>
                  </a:extLst>
                </a:gridCol>
              </a:tblGrid>
              <a:tr h="411743">
                <a:tc>
                  <a:txBody>
                    <a:bodyPr/>
                    <a:lstStyle/>
                    <a:p>
                      <a:pPr algn="ctr"/>
                      <a:endParaRPr lang="en-CN" dirty="0">
                        <a:latin typeface="+mn-ea"/>
                        <a:ea typeface="+mn-ea"/>
                      </a:endParaRPr>
                    </a:p>
                  </a:txBody>
                  <a:tcPr anchor="ctr">
                    <a:noFill/>
                  </a:tcPr>
                </a:tc>
                <a:tc>
                  <a:txBody>
                    <a:bodyPr/>
                    <a:lstStyle/>
                    <a:p>
                      <a:pPr algn="ctr"/>
                      <a:r>
                        <a:rPr lang="en-CN" dirty="0">
                          <a:solidFill>
                            <a:schemeClr val="bg1"/>
                          </a:solidFill>
                          <a:latin typeface="+mn-ea"/>
                          <a:ea typeface="+mn-ea"/>
                        </a:rPr>
                        <a:t>工序A</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extLst>
                  <a:ext uri="{0D108BD9-81ED-4DB2-BD59-A6C34878D82A}">
                    <a16:rowId xmlns:a16="http://schemas.microsoft.com/office/drawing/2014/main" val="29025416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工序A</a:t>
                      </a:r>
                    </a:p>
                  </a:txBody>
                  <a:tcPr anchor="ctr">
                    <a:solidFill>
                      <a:schemeClr val="accent4"/>
                    </a:solidFill>
                  </a:tcPr>
                </a:tc>
                <a:tc>
                  <a:txBody>
                    <a:bodyPr/>
                    <a:lstStyle/>
                    <a:p>
                      <a:pPr algn="ctr"/>
                      <a:r>
                        <a:rPr lang="en-US" altLang="zh-CN" dirty="0">
                          <a:latin typeface="+mn-ea"/>
                          <a:ea typeface="+mn-ea"/>
                        </a:rPr>
                        <a:t>0</a:t>
                      </a:r>
                      <a:endParaRPr lang="en-CN" dirty="0">
                        <a:latin typeface="+mn-ea"/>
                        <a:ea typeface="+mn-ea"/>
                      </a:endParaRPr>
                    </a:p>
                  </a:txBody>
                  <a:tcPr anchor="ctr">
                    <a:solidFill>
                      <a:schemeClr val="accent1">
                        <a:lumMod val="20000"/>
                        <a:lumOff val="80000"/>
                      </a:schemeClr>
                    </a:solidFill>
                  </a:tcPr>
                </a:tc>
                <a:tc>
                  <a:txBody>
                    <a:bodyPr/>
                    <a:lstStyle/>
                    <a:p>
                      <a:pPr algn="ctr"/>
                      <a:r>
                        <a:rPr lang="en-CN" dirty="0">
                          <a:latin typeface="+mn-ea"/>
                          <a:ea typeface="+mn-ea"/>
                        </a:rPr>
                        <a:t>0.6</a:t>
                      </a:r>
                    </a:p>
                  </a:txBody>
                  <a:tcPr anchor="ctr">
                    <a:solidFill>
                      <a:schemeClr val="accent1">
                        <a:lumMod val="40000"/>
                        <a:lumOff val="60000"/>
                      </a:schemeClr>
                    </a:solidFill>
                  </a:tcPr>
                </a:tc>
                <a:tc>
                  <a:txBody>
                    <a:bodyPr/>
                    <a:lstStyle/>
                    <a:p>
                      <a:pPr algn="ctr"/>
                      <a:r>
                        <a:rPr lang="en-CN" dirty="0">
                          <a:latin typeface="+mn-ea"/>
                          <a:ea typeface="+mn-ea"/>
                        </a:rPr>
                        <a:t>0.4</a:t>
                      </a:r>
                    </a:p>
                  </a:txBody>
                  <a:tcPr anchor="ctr">
                    <a:solidFill>
                      <a:schemeClr val="accent1">
                        <a:lumMod val="60000"/>
                        <a:lumOff val="40000"/>
                      </a:schemeClr>
                    </a:solidFill>
                  </a:tcPr>
                </a:tc>
                <a:extLst>
                  <a:ext uri="{0D108BD9-81ED-4DB2-BD59-A6C34878D82A}">
                    <a16:rowId xmlns:a16="http://schemas.microsoft.com/office/drawing/2014/main" val="3195871359"/>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algn="ctr"/>
                      <a:r>
                        <a:rPr lang="en-CN" dirty="0">
                          <a:latin typeface="+mn-ea"/>
                          <a:ea typeface="+mn-ea"/>
                        </a:rPr>
                        <a:t>0</a:t>
                      </a:r>
                    </a:p>
                  </a:txBody>
                  <a:tcPr anchor="ctr">
                    <a:solidFill>
                      <a:schemeClr val="accent1">
                        <a:lumMod val="20000"/>
                        <a:lumOff val="80000"/>
                      </a:schemeClr>
                    </a:solidFill>
                  </a:tcPr>
                </a:tc>
                <a:tc>
                  <a:txBody>
                    <a:bodyPr/>
                    <a:lstStyle/>
                    <a:p>
                      <a:pPr algn="ctr"/>
                      <a:r>
                        <a:rPr lang="en-US" altLang="zh-CN" dirty="0">
                          <a:latin typeface="+mn-ea"/>
                          <a:ea typeface="+mn-ea"/>
                        </a:rPr>
                        <a:t>0</a:t>
                      </a:r>
                      <a:endParaRPr lang="en-CN" dirty="0">
                        <a:latin typeface="+mn-ea"/>
                        <a:ea typeface="+mn-ea"/>
                      </a:endParaRPr>
                    </a:p>
                  </a:txBody>
                  <a:tcPr anchor="ctr">
                    <a:solidFill>
                      <a:schemeClr val="accent1">
                        <a:lumMod val="40000"/>
                        <a:lumOff val="60000"/>
                      </a:schemeClr>
                    </a:solidFill>
                  </a:tcPr>
                </a:tc>
                <a:tc>
                  <a:txBody>
                    <a:bodyPr/>
                    <a:lstStyle/>
                    <a:p>
                      <a:pPr algn="ctr"/>
                      <a:r>
                        <a:rPr lang="en-CN" dirty="0">
                          <a:latin typeface="+mn-ea"/>
                          <a:ea typeface="+mn-ea"/>
                        </a:rPr>
                        <a:t>0.2</a:t>
                      </a:r>
                    </a:p>
                  </a:txBody>
                  <a:tcPr anchor="ctr">
                    <a:solidFill>
                      <a:schemeClr val="accent1">
                        <a:lumMod val="60000"/>
                        <a:lumOff val="40000"/>
                      </a:schemeClr>
                    </a:solidFill>
                  </a:tcPr>
                </a:tc>
                <a:extLst>
                  <a:ext uri="{0D108BD9-81ED-4DB2-BD59-A6C34878D82A}">
                    <a16:rowId xmlns:a16="http://schemas.microsoft.com/office/drawing/2014/main" val="11120557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tc>
                  <a:txBody>
                    <a:bodyPr/>
                    <a:lstStyle/>
                    <a:p>
                      <a:pPr algn="ctr"/>
                      <a:r>
                        <a:rPr lang="en-US" dirty="0">
                          <a:latin typeface="+mn-ea"/>
                          <a:ea typeface="+mn-ea"/>
                        </a:rPr>
                        <a:t>0.1</a:t>
                      </a:r>
                      <a:endParaRPr lang="en-CN" dirty="0">
                        <a:latin typeface="+mn-ea"/>
                        <a:ea typeface="+mn-ea"/>
                      </a:endParaRPr>
                    </a:p>
                  </a:txBody>
                  <a:tcPr anchor="ctr">
                    <a:solidFill>
                      <a:schemeClr val="accent1">
                        <a:lumMod val="20000"/>
                        <a:lumOff val="80000"/>
                      </a:schemeClr>
                    </a:solidFill>
                  </a:tcPr>
                </a:tc>
                <a:tc>
                  <a:txBody>
                    <a:bodyPr/>
                    <a:lstStyle/>
                    <a:p>
                      <a:pPr algn="ctr"/>
                      <a:r>
                        <a:rPr lang="en-CN" dirty="0">
                          <a:latin typeface="+mn-ea"/>
                          <a:ea typeface="+mn-ea"/>
                        </a:rPr>
                        <a:t>0.7</a:t>
                      </a:r>
                    </a:p>
                  </a:txBody>
                  <a:tcPr anchor="ctr">
                    <a:solidFill>
                      <a:schemeClr val="accent1">
                        <a:lumMod val="40000"/>
                        <a:lumOff val="60000"/>
                      </a:schemeClr>
                    </a:solidFill>
                  </a:tcPr>
                </a:tc>
                <a:tc>
                  <a:txBody>
                    <a:bodyPr/>
                    <a:lstStyle/>
                    <a:p>
                      <a:pPr algn="ctr"/>
                      <a:r>
                        <a:rPr lang="en-US" altLang="zh-CN" dirty="0">
                          <a:latin typeface="+mn-ea"/>
                          <a:ea typeface="+mn-ea"/>
                        </a:rPr>
                        <a:t>0</a:t>
                      </a:r>
                      <a:endParaRPr lang="en-CN" dirty="0">
                        <a:latin typeface="+mn-ea"/>
                        <a:ea typeface="+mn-ea"/>
                      </a:endParaRPr>
                    </a:p>
                  </a:txBody>
                  <a:tcPr anchor="ctr">
                    <a:solidFill>
                      <a:schemeClr val="accent1">
                        <a:lumMod val="60000"/>
                        <a:lumOff val="40000"/>
                      </a:schemeClr>
                    </a:solidFill>
                  </a:tcPr>
                </a:tc>
                <a:extLst>
                  <a:ext uri="{0D108BD9-81ED-4DB2-BD59-A6C34878D82A}">
                    <a16:rowId xmlns:a16="http://schemas.microsoft.com/office/drawing/2014/main" val="4129732025"/>
                  </a:ext>
                </a:extLst>
              </a:tr>
            </a:tbl>
          </a:graphicData>
        </a:graphic>
      </p:graphicFrame>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0B6AF50-1E32-2974-36B9-BFDE1764DFC8}"/>
                  </a:ext>
                </a:extLst>
              </p:cNvPr>
              <p:cNvSpPr txBox="1"/>
              <p:nvPr/>
            </p:nvSpPr>
            <p:spPr>
              <a:xfrm>
                <a:off x="5235285" y="5450729"/>
                <a:ext cx="1721430" cy="369332"/>
              </a:xfrm>
              <a:prstGeom prst="rect">
                <a:avLst/>
              </a:prstGeom>
              <a:noFill/>
            </p:spPr>
            <p:txBody>
              <a:bodyPr wrap="square">
                <a:spAutoFit/>
              </a:bodyPr>
              <a:lstStyle/>
              <a:p>
                <a:pPr algn="ctr"/>
                <a:r>
                  <a:rPr lang="en-US" dirty="0">
                    <a:solidFill>
                      <a:schemeClr val="accent4"/>
                    </a:solidFill>
                    <a:latin typeface="微软雅黑" panose="020B0503020204020204" pitchFamily="34" charset="-122"/>
                    <a:ea typeface="微软雅黑" panose="020B0503020204020204" pitchFamily="34" charset="-122"/>
                  </a:rPr>
                  <a:t>完全消耗矩阵</a:t>
                </a:r>
                <a14:m>
                  <m:oMath xmlns:m="http://schemas.openxmlformats.org/officeDocument/2006/math">
                    <m:r>
                      <a:rPr lang="en-US" b="0" i="1" smtClean="0">
                        <a:solidFill>
                          <a:schemeClr val="accent4"/>
                        </a:solidFill>
                        <a:latin typeface="Cambria Math" panose="02040503050406030204" pitchFamily="18" charset="0"/>
                        <a:ea typeface="微软雅黑" panose="020B0503020204020204" pitchFamily="34" charset="-122"/>
                      </a:rPr>
                      <m:t>𝐴</m:t>
                    </m:r>
                  </m:oMath>
                </a14:m>
                <a:endParaRPr lang="en-CN" dirty="0"/>
              </a:p>
            </p:txBody>
          </p:sp>
        </mc:Choice>
        <mc:Fallback>
          <p:sp>
            <p:nvSpPr>
              <p:cNvPr id="14" name="TextBox 13">
                <a:extLst>
                  <a:ext uri="{FF2B5EF4-FFF2-40B4-BE49-F238E27FC236}">
                    <a16:creationId xmlns:a16="http://schemas.microsoft.com/office/drawing/2014/main" id="{20B6AF50-1E32-2974-36B9-BFDE1764DFC8}"/>
                  </a:ext>
                </a:extLst>
              </p:cNvPr>
              <p:cNvSpPr txBox="1">
                <a:spLocks noRot="1" noChangeAspect="1" noMove="1" noResize="1" noEditPoints="1" noAdjustHandles="1" noChangeArrowheads="1" noChangeShapeType="1" noTextEdit="1"/>
              </p:cNvSpPr>
              <p:nvPr/>
            </p:nvSpPr>
            <p:spPr>
              <a:xfrm>
                <a:off x="5235285" y="5450729"/>
                <a:ext cx="1721430" cy="369332"/>
              </a:xfrm>
              <a:prstGeom prst="rect">
                <a:avLst/>
              </a:prstGeom>
              <a:blipFill>
                <a:blip r:embed="rId4"/>
                <a:stretch>
                  <a:fillRect l="-2941" t="-6667" b="-23333"/>
                </a:stretch>
              </a:blipFill>
            </p:spPr>
            <p:txBody>
              <a:bodyPr/>
              <a:lstStyle/>
              <a:p>
                <a:r>
                  <a:rPr lang="en-CN">
                    <a:noFill/>
                  </a:rPr>
                  <a:t> </a:t>
                </a:r>
              </a:p>
            </p:txBody>
          </p:sp>
        </mc:Fallback>
      </mc:AlternateContent>
      <p:graphicFrame>
        <p:nvGraphicFramePr>
          <p:cNvPr id="15" name="Table 14">
            <a:extLst>
              <a:ext uri="{FF2B5EF4-FFF2-40B4-BE49-F238E27FC236}">
                <a16:creationId xmlns:a16="http://schemas.microsoft.com/office/drawing/2014/main" id="{F1C2086A-9C6F-C3B3-DBE0-7372E4B8C524}"/>
              </a:ext>
            </a:extLst>
          </p:cNvPr>
          <p:cNvGraphicFramePr>
            <a:graphicFrameLocks noGrp="1"/>
          </p:cNvGraphicFramePr>
          <p:nvPr>
            <p:extLst>
              <p:ext uri="{D42A27DB-BD31-4B8C-83A1-F6EECF244321}">
                <p14:modId xmlns:p14="http://schemas.microsoft.com/office/powerpoint/2010/main" val="504283806"/>
              </p:ext>
            </p:extLst>
          </p:nvPr>
        </p:nvGraphicFramePr>
        <p:xfrm>
          <a:off x="8367480" y="2645135"/>
          <a:ext cx="3018024" cy="2560320"/>
        </p:xfrm>
        <a:graphic>
          <a:graphicData uri="http://schemas.openxmlformats.org/drawingml/2006/table">
            <a:tbl>
              <a:tblPr firstRow="1" bandRow="1">
                <a:tableStyleId>{ED083AE6-46FA-4A59-8FB0-9F97EB10719F}</a:tableStyleId>
              </a:tblPr>
              <a:tblGrid>
                <a:gridCol w="754506">
                  <a:extLst>
                    <a:ext uri="{9D8B030D-6E8A-4147-A177-3AD203B41FA5}">
                      <a16:colId xmlns:a16="http://schemas.microsoft.com/office/drawing/2014/main" val="654860202"/>
                    </a:ext>
                  </a:extLst>
                </a:gridCol>
                <a:gridCol w="754506">
                  <a:extLst>
                    <a:ext uri="{9D8B030D-6E8A-4147-A177-3AD203B41FA5}">
                      <a16:colId xmlns:a16="http://schemas.microsoft.com/office/drawing/2014/main" val="2534247683"/>
                    </a:ext>
                  </a:extLst>
                </a:gridCol>
                <a:gridCol w="754506">
                  <a:extLst>
                    <a:ext uri="{9D8B030D-6E8A-4147-A177-3AD203B41FA5}">
                      <a16:colId xmlns:a16="http://schemas.microsoft.com/office/drawing/2014/main" val="2601772175"/>
                    </a:ext>
                  </a:extLst>
                </a:gridCol>
                <a:gridCol w="754506">
                  <a:extLst>
                    <a:ext uri="{9D8B030D-6E8A-4147-A177-3AD203B41FA5}">
                      <a16:colId xmlns:a16="http://schemas.microsoft.com/office/drawing/2014/main" val="842476208"/>
                    </a:ext>
                  </a:extLst>
                </a:gridCol>
              </a:tblGrid>
              <a:tr h="411743">
                <a:tc>
                  <a:txBody>
                    <a:bodyPr/>
                    <a:lstStyle/>
                    <a:p>
                      <a:pPr algn="ctr"/>
                      <a:endParaRPr lang="en-CN" dirty="0">
                        <a:latin typeface="+mn-ea"/>
                        <a:ea typeface="+mn-ea"/>
                      </a:endParaRPr>
                    </a:p>
                  </a:txBody>
                  <a:tcPr anchor="ctr">
                    <a:noFill/>
                  </a:tcPr>
                </a:tc>
                <a:tc>
                  <a:txBody>
                    <a:bodyPr/>
                    <a:lstStyle/>
                    <a:p>
                      <a:pPr algn="ctr"/>
                      <a:r>
                        <a:rPr lang="en-CN" dirty="0">
                          <a:solidFill>
                            <a:schemeClr val="bg1"/>
                          </a:solidFill>
                          <a:latin typeface="+mn-ea"/>
                          <a:ea typeface="+mn-ea"/>
                        </a:rPr>
                        <a:t>工序A</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extLst>
                  <a:ext uri="{0D108BD9-81ED-4DB2-BD59-A6C34878D82A}">
                    <a16:rowId xmlns:a16="http://schemas.microsoft.com/office/drawing/2014/main" val="29025416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工序A</a:t>
                      </a:r>
                    </a:p>
                  </a:txBody>
                  <a:tcPr anchor="ctr">
                    <a:solidFill>
                      <a:schemeClr val="accent4"/>
                    </a:solidFill>
                  </a:tcPr>
                </a:tc>
                <a:tc>
                  <a:txBody>
                    <a:bodyPr/>
                    <a:lstStyle/>
                    <a:p>
                      <a:pPr algn="ctr"/>
                      <a:r>
                        <a:rPr lang="en-US" altLang="zh-CN" dirty="0">
                          <a:latin typeface="+mn-ea"/>
                          <a:ea typeface="+mn-ea"/>
                        </a:rPr>
                        <a:t>1</a:t>
                      </a:r>
                      <a:endParaRPr lang="en-CN" dirty="0">
                        <a:latin typeface="+mn-ea"/>
                        <a:ea typeface="+mn-ea"/>
                      </a:endParaRPr>
                    </a:p>
                  </a:txBody>
                  <a:tcPr anchor="ctr">
                    <a:solidFill>
                      <a:schemeClr val="accent1">
                        <a:lumMod val="20000"/>
                        <a:lumOff val="80000"/>
                      </a:schemeClr>
                    </a:solidFill>
                  </a:tcPr>
                </a:tc>
                <a:tc>
                  <a:txBody>
                    <a:bodyPr/>
                    <a:lstStyle/>
                    <a:p>
                      <a:pPr algn="ctr"/>
                      <a:r>
                        <a:rPr lang="en-CN" dirty="0">
                          <a:latin typeface="+mn-ea"/>
                          <a:ea typeface="+mn-ea"/>
                        </a:rPr>
                        <a:t>-0.6</a:t>
                      </a:r>
                    </a:p>
                  </a:txBody>
                  <a:tcPr anchor="ctr">
                    <a:solidFill>
                      <a:schemeClr val="accent1">
                        <a:lumMod val="20000"/>
                        <a:lumOff val="80000"/>
                      </a:schemeClr>
                    </a:solidFill>
                  </a:tcPr>
                </a:tc>
                <a:tc>
                  <a:txBody>
                    <a:bodyPr/>
                    <a:lstStyle/>
                    <a:p>
                      <a:pPr algn="ctr"/>
                      <a:r>
                        <a:rPr lang="en-CN" dirty="0">
                          <a:latin typeface="+mn-ea"/>
                          <a:ea typeface="+mn-ea"/>
                        </a:rPr>
                        <a:t>-0.4</a:t>
                      </a:r>
                    </a:p>
                  </a:txBody>
                  <a:tcPr anchor="ctr">
                    <a:solidFill>
                      <a:schemeClr val="accent1">
                        <a:lumMod val="20000"/>
                        <a:lumOff val="80000"/>
                      </a:schemeClr>
                    </a:solidFill>
                  </a:tcPr>
                </a:tc>
                <a:extLst>
                  <a:ext uri="{0D108BD9-81ED-4DB2-BD59-A6C34878D82A}">
                    <a16:rowId xmlns:a16="http://schemas.microsoft.com/office/drawing/2014/main" val="3195871359"/>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algn="ctr"/>
                      <a:r>
                        <a:rPr lang="en-CN" dirty="0">
                          <a:latin typeface="+mn-ea"/>
                          <a:ea typeface="+mn-ea"/>
                        </a:rPr>
                        <a:t>0</a:t>
                      </a:r>
                    </a:p>
                  </a:txBody>
                  <a:tcPr anchor="ctr">
                    <a:solidFill>
                      <a:schemeClr val="accent1">
                        <a:lumMod val="20000"/>
                        <a:lumOff val="80000"/>
                      </a:schemeClr>
                    </a:solidFill>
                  </a:tcPr>
                </a:tc>
                <a:tc>
                  <a:txBody>
                    <a:bodyPr/>
                    <a:lstStyle/>
                    <a:p>
                      <a:pPr algn="ctr"/>
                      <a:r>
                        <a:rPr lang="en-US" altLang="zh-CN" dirty="0">
                          <a:latin typeface="+mn-ea"/>
                          <a:ea typeface="+mn-ea"/>
                        </a:rPr>
                        <a:t>1</a:t>
                      </a:r>
                      <a:endParaRPr lang="en-CN" dirty="0">
                        <a:latin typeface="+mn-ea"/>
                        <a:ea typeface="+mn-ea"/>
                      </a:endParaRPr>
                    </a:p>
                  </a:txBody>
                  <a:tcPr anchor="ctr">
                    <a:solidFill>
                      <a:schemeClr val="accent1">
                        <a:lumMod val="20000"/>
                        <a:lumOff val="80000"/>
                      </a:schemeClr>
                    </a:solidFill>
                  </a:tcPr>
                </a:tc>
                <a:tc>
                  <a:txBody>
                    <a:bodyPr/>
                    <a:lstStyle/>
                    <a:p>
                      <a:pPr algn="ctr"/>
                      <a:r>
                        <a:rPr lang="en-CN" dirty="0">
                          <a:latin typeface="+mn-ea"/>
                          <a:ea typeface="+mn-ea"/>
                        </a:rPr>
                        <a:t>-0.2</a:t>
                      </a:r>
                    </a:p>
                  </a:txBody>
                  <a:tcPr anchor="ctr">
                    <a:solidFill>
                      <a:schemeClr val="accent1">
                        <a:lumMod val="20000"/>
                        <a:lumOff val="80000"/>
                      </a:schemeClr>
                    </a:solidFill>
                  </a:tcPr>
                </a:tc>
                <a:extLst>
                  <a:ext uri="{0D108BD9-81ED-4DB2-BD59-A6C34878D82A}">
                    <a16:rowId xmlns:a16="http://schemas.microsoft.com/office/drawing/2014/main" val="11120557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tc>
                  <a:txBody>
                    <a:bodyPr/>
                    <a:lstStyle/>
                    <a:p>
                      <a:pPr algn="ctr"/>
                      <a:r>
                        <a:rPr lang="en-US" altLang="zh-CN" dirty="0">
                          <a:latin typeface="+mn-ea"/>
                          <a:ea typeface="+mn-ea"/>
                        </a:rPr>
                        <a:t>-0.1</a:t>
                      </a:r>
                      <a:endParaRPr lang="en-CN" dirty="0">
                        <a:latin typeface="+mn-ea"/>
                        <a:ea typeface="+mn-ea"/>
                      </a:endParaRPr>
                    </a:p>
                  </a:txBody>
                  <a:tcPr anchor="ctr">
                    <a:solidFill>
                      <a:schemeClr val="accent1">
                        <a:lumMod val="20000"/>
                        <a:lumOff val="80000"/>
                      </a:schemeClr>
                    </a:solidFill>
                  </a:tcPr>
                </a:tc>
                <a:tc>
                  <a:txBody>
                    <a:bodyPr/>
                    <a:lstStyle/>
                    <a:p>
                      <a:pPr algn="ctr"/>
                      <a:r>
                        <a:rPr lang="en-CN" dirty="0">
                          <a:latin typeface="+mn-ea"/>
                          <a:ea typeface="+mn-ea"/>
                        </a:rPr>
                        <a:t>-0.7</a:t>
                      </a:r>
                    </a:p>
                  </a:txBody>
                  <a:tcPr anchor="ctr">
                    <a:solidFill>
                      <a:schemeClr val="accent1">
                        <a:lumMod val="20000"/>
                        <a:lumOff val="80000"/>
                      </a:schemeClr>
                    </a:solidFill>
                  </a:tcPr>
                </a:tc>
                <a:tc>
                  <a:txBody>
                    <a:bodyPr/>
                    <a:lstStyle/>
                    <a:p>
                      <a:pPr algn="ctr"/>
                      <a:r>
                        <a:rPr lang="en-US" altLang="zh-CN" dirty="0">
                          <a:latin typeface="+mn-ea"/>
                          <a:ea typeface="+mn-ea"/>
                        </a:rPr>
                        <a:t>1</a:t>
                      </a:r>
                      <a:endParaRPr lang="en-CN" dirty="0">
                        <a:latin typeface="+mn-ea"/>
                        <a:ea typeface="+mn-ea"/>
                      </a:endParaRPr>
                    </a:p>
                  </a:txBody>
                  <a:tcPr anchor="ctr">
                    <a:solidFill>
                      <a:schemeClr val="accent1">
                        <a:lumMod val="20000"/>
                        <a:lumOff val="80000"/>
                      </a:schemeClr>
                    </a:solidFill>
                  </a:tcPr>
                </a:tc>
                <a:extLst>
                  <a:ext uri="{0D108BD9-81ED-4DB2-BD59-A6C34878D82A}">
                    <a16:rowId xmlns:a16="http://schemas.microsoft.com/office/drawing/2014/main" val="4129732025"/>
                  </a:ext>
                </a:extLst>
              </a:tr>
            </a:tbl>
          </a:graphicData>
        </a:graphic>
      </p:graphicFrame>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7251051-01A5-1B8D-FE1B-45B87B9B3704}"/>
                  </a:ext>
                </a:extLst>
              </p:cNvPr>
              <p:cNvSpPr txBox="1"/>
              <p:nvPr/>
            </p:nvSpPr>
            <p:spPr>
              <a:xfrm>
                <a:off x="8972121" y="5438266"/>
                <a:ext cx="1808742"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en-US" altLang="zh-CN" sz="1800" b="0" i="1" smtClean="0">
                          <a:solidFill>
                            <a:schemeClr val="accent4"/>
                          </a:solidFill>
                          <a:latin typeface="Cambria Math" panose="02040503050406030204" pitchFamily="18" charset="0"/>
                          <a:ea typeface="微软雅黑" panose="020B0503020204020204" pitchFamily="34" charset="-122"/>
                        </a:rPr>
                        <m:t>(</m:t>
                      </m:r>
                      <m:r>
                        <a:rPr lang="en-US" altLang="zh-CN" sz="1800" b="0" i="1" smtClean="0">
                          <a:solidFill>
                            <a:schemeClr val="accent4"/>
                          </a:solidFill>
                          <a:latin typeface="Cambria Math" panose="02040503050406030204" pitchFamily="18" charset="0"/>
                          <a:ea typeface="微软雅黑" panose="020B0503020204020204" pitchFamily="34" charset="-122"/>
                        </a:rPr>
                        <m:t>𝐼</m:t>
                      </m:r>
                      <m:r>
                        <a:rPr lang="en-US" altLang="zh-CN" sz="1800" b="0" i="1" smtClean="0">
                          <a:solidFill>
                            <a:schemeClr val="accent4"/>
                          </a:solidFill>
                          <a:latin typeface="Cambria Math" panose="02040503050406030204" pitchFamily="18" charset="0"/>
                          <a:ea typeface="微软雅黑" panose="020B0503020204020204" pitchFamily="34" charset="-122"/>
                        </a:rPr>
                        <m:t>−</m:t>
                      </m:r>
                      <m:r>
                        <a:rPr lang="en-US" altLang="zh-CN" sz="1800" b="0" i="1" smtClean="0">
                          <a:solidFill>
                            <a:schemeClr val="accent4"/>
                          </a:solidFill>
                          <a:latin typeface="Cambria Math" panose="02040503050406030204" pitchFamily="18" charset="0"/>
                          <a:ea typeface="微软雅黑" panose="020B0503020204020204" pitchFamily="34" charset="-122"/>
                        </a:rPr>
                        <m:t>𝐴</m:t>
                      </m:r>
                      <m:r>
                        <a:rPr lang="en-US" altLang="zh-CN" sz="1800" b="0" i="1" smtClean="0">
                          <a:solidFill>
                            <a:schemeClr val="accent4"/>
                          </a:solidFill>
                          <a:latin typeface="Cambria Math" panose="02040503050406030204" pitchFamily="18" charset="0"/>
                          <a:ea typeface="微软雅黑" panose="020B0503020204020204" pitchFamily="34" charset="-122"/>
                        </a:rPr>
                        <m:t>)</m:t>
                      </m:r>
                    </m:oMath>
                  </m:oMathPara>
                </a14:m>
                <a:endParaRPr lang="en-CN" dirty="0"/>
              </a:p>
            </p:txBody>
          </p:sp>
        </mc:Choice>
        <mc:Fallback>
          <p:sp>
            <p:nvSpPr>
              <p:cNvPr id="16" name="TextBox 15">
                <a:extLst>
                  <a:ext uri="{FF2B5EF4-FFF2-40B4-BE49-F238E27FC236}">
                    <a16:creationId xmlns:a16="http://schemas.microsoft.com/office/drawing/2014/main" id="{97251051-01A5-1B8D-FE1B-45B87B9B3704}"/>
                  </a:ext>
                </a:extLst>
              </p:cNvPr>
              <p:cNvSpPr txBox="1">
                <a:spLocks noRot="1" noChangeAspect="1" noMove="1" noResize="1" noEditPoints="1" noAdjustHandles="1" noChangeArrowheads="1" noChangeShapeType="1" noTextEdit="1"/>
              </p:cNvSpPr>
              <p:nvPr/>
            </p:nvSpPr>
            <p:spPr>
              <a:xfrm>
                <a:off x="8972121" y="5438266"/>
                <a:ext cx="1808742" cy="369332"/>
              </a:xfrm>
              <a:prstGeom prst="rect">
                <a:avLst/>
              </a:prstGeom>
              <a:blipFill>
                <a:blip r:embed="rId5"/>
                <a:stretch>
                  <a:fillRect b="-16667"/>
                </a:stretch>
              </a:blipFill>
            </p:spPr>
            <p:txBody>
              <a:bodyPr/>
              <a:lstStyle/>
              <a:p>
                <a:r>
                  <a:rPr lang="en-CN">
                    <a:noFill/>
                  </a:rPr>
                  <a:t> </a:t>
                </a:r>
              </a:p>
            </p:txBody>
          </p:sp>
        </mc:Fallback>
      </mc:AlternateContent>
      <p:sp>
        <p:nvSpPr>
          <p:cNvPr id="17" name="Minus 16">
            <a:extLst>
              <a:ext uri="{FF2B5EF4-FFF2-40B4-BE49-F238E27FC236}">
                <a16:creationId xmlns:a16="http://schemas.microsoft.com/office/drawing/2014/main" id="{7FE577EC-4FBF-348D-5451-C8D823C58F79}"/>
              </a:ext>
            </a:extLst>
          </p:cNvPr>
          <p:cNvSpPr/>
          <p:nvPr/>
        </p:nvSpPr>
        <p:spPr bwMode="auto">
          <a:xfrm>
            <a:off x="3953842" y="3670969"/>
            <a:ext cx="502170" cy="508651"/>
          </a:xfrm>
          <a:prstGeom prst="mathMinus">
            <a:avLst/>
          </a:prstGeom>
          <a:solidFill>
            <a:schemeClr val="accent1"/>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18" name="Equal 17">
            <a:extLst>
              <a:ext uri="{FF2B5EF4-FFF2-40B4-BE49-F238E27FC236}">
                <a16:creationId xmlns:a16="http://schemas.microsoft.com/office/drawing/2014/main" id="{7D9B9801-5710-0904-58D4-6CE306BAAF3E}"/>
              </a:ext>
            </a:extLst>
          </p:cNvPr>
          <p:cNvSpPr/>
          <p:nvPr/>
        </p:nvSpPr>
        <p:spPr bwMode="auto">
          <a:xfrm>
            <a:off x="7734334" y="3670970"/>
            <a:ext cx="503824" cy="508650"/>
          </a:xfrm>
          <a:prstGeom prst="mathEqual">
            <a:avLst/>
          </a:prstGeom>
          <a:solidFill>
            <a:schemeClr val="accent1"/>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Tree>
    <p:extLst>
      <p:ext uri="{BB962C8B-B14F-4D97-AF65-F5344CB8AC3E}">
        <p14:creationId xmlns:p14="http://schemas.microsoft.com/office/powerpoint/2010/main" val="742867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793026" cy="502445"/>
          </a:xfrm>
        </p:spPr>
        <p:txBody>
          <a:bodyPr/>
          <a:lstStyle/>
          <a:p>
            <a:r>
              <a:rPr lang="en-CN" dirty="0"/>
              <a:t>Leontief模型</a:t>
            </a:r>
            <a:r>
              <a:rPr lang="en-US" altLang="zh-CN" dirty="0"/>
              <a:t>-</a:t>
            </a:r>
            <a:r>
              <a:rPr lang="zh-CN" altLang="en-US" dirty="0"/>
              <a:t>矩阵计算</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矩阵计算示例</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对</a:t>
                </a:r>
                <a14:m>
                  <m:oMath xmlns:m="http://schemas.openxmlformats.org/officeDocument/2006/math">
                    <m:r>
                      <a:rPr lang="en-US" altLang="zh-CN" sz="2400" b="0" i="1" smtClean="0">
                        <a:solidFill>
                          <a:schemeClr val="accent4"/>
                        </a:solidFill>
                        <a:latin typeface="Cambria Math" panose="02040503050406030204" pitchFamily="18" charset="0"/>
                        <a:ea typeface="微软雅黑" panose="020B0503020204020204" pitchFamily="34" charset="-122"/>
                      </a:rPr>
                      <m:t>(</m:t>
                    </m:r>
                    <m:r>
                      <a:rPr lang="en-US" altLang="zh-CN" sz="2400" b="0" i="1" smtClean="0">
                        <a:solidFill>
                          <a:schemeClr val="accent4"/>
                        </a:solidFill>
                        <a:latin typeface="Cambria Math" panose="02040503050406030204" pitchFamily="18" charset="0"/>
                        <a:ea typeface="微软雅黑" panose="020B0503020204020204" pitchFamily="34" charset="-122"/>
                      </a:rPr>
                      <m:t>𝐼</m:t>
                    </m:r>
                    <m:r>
                      <a:rPr lang="en-US" altLang="zh-CN" sz="2400" b="0" i="1" smtClean="0">
                        <a:solidFill>
                          <a:schemeClr val="accent4"/>
                        </a:solidFill>
                        <a:latin typeface="Cambria Math" panose="02040503050406030204" pitchFamily="18" charset="0"/>
                        <a:ea typeface="微软雅黑" panose="020B0503020204020204" pitchFamily="34" charset="-122"/>
                      </a:rPr>
                      <m:t>−</m:t>
                    </m:r>
                    <m:r>
                      <a:rPr lang="en-US" altLang="zh-CN" sz="2400" b="0" i="1" smtClean="0">
                        <a:solidFill>
                          <a:schemeClr val="accent4"/>
                        </a:solidFill>
                        <a:latin typeface="Cambria Math" panose="02040503050406030204" pitchFamily="18" charset="0"/>
                        <a:ea typeface="微软雅黑" panose="020B0503020204020204" pitchFamily="34" charset="-122"/>
                      </a:rPr>
                      <m:t>𝐴</m:t>
                    </m:r>
                    <m:r>
                      <a:rPr lang="en-US" altLang="zh-CN" sz="2400" b="0" i="1" smtClean="0">
                        <a:solidFill>
                          <a:schemeClr val="accent4"/>
                        </a:solidFill>
                        <a:latin typeface="Cambria Math" panose="02040503050406030204" pitchFamily="18" charset="0"/>
                        <a:ea typeface="微软雅黑" panose="020B0503020204020204" pitchFamily="34" charset="-122"/>
                      </a:rPr>
                      <m:t>)</m:t>
                    </m:r>
                  </m:oMath>
                </a14:m>
                <a:r>
                  <a:rPr lang="zh-CN" altLang="en-US" sz="2400" dirty="0">
                    <a:solidFill>
                      <a:srgbClr val="C00000"/>
                    </a:solidFill>
                    <a:latin typeface="微软雅黑" panose="020B0503020204020204" pitchFamily="34" charset="-122"/>
                    <a:ea typeface="微软雅黑" panose="020B0503020204020204" pitchFamily="34" charset="-122"/>
                  </a:rPr>
                  <a:t>求逆</a:t>
                </a:r>
                <a:r>
                  <a:rPr lang="zh-CN" altLang="en-US" sz="2400" dirty="0">
                    <a:solidFill>
                      <a:schemeClr val="accent4"/>
                    </a:solidFill>
                    <a:latin typeface="微软雅黑" panose="020B0503020204020204" pitchFamily="34" charset="-122"/>
                    <a:ea typeface="微软雅黑" panose="020B0503020204020204" pitchFamily="34" charset="-122"/>
                  </a:rPr>
                  <a:t>，获得完全需求矩阵</a:t>
                </a:r>
                <a14:m>
                  <m:oMath xmlns:m="http://schemas.openxmlformats.org/officeDocument/2006/math">
                    <m:r>
                      <a:rPr lang="en-US" altLang="zh-CN" sz="2400" b="0" i="1" smtClean="0">
                        <a:solidFill>
                          <a:schemeClr val="accent4"/>
                        </a:solidFill>
                        <a:latin typeface="Cambria Math" panose="02040503050406030204" pitchFamily="18" charset="0"/>
                        <a:ea typeface="微软雅黑" panose="020B0503020204020204" pitchFamily="34" charset="-122"/>
                      </a:rPr>
                      <m:t>𝐵</m:t>
                    </m:r>
                  </m:oMath>
                </a14:m>
                <a:r>
                  <a:rPr lang="zh-CN" altLang="en-US" sz="2400" dirty="0">
                    <a:solidFill>
                      <a:schemeClr val="accent4"/>
                    </a:solidFill>
                    <a:latin typeface="微软雅黑" panose="020B0503020204020204" pitchFamily="34" charset="-122"/>
                    <a:ea typeface="微软雅黑" panose="020B0503020204020204" pitchFamily="34" charset="-122"/>
                  </a:rPr>
                  <a:t>，即目标结果</a:t>
                </a:r>
                <a:endParaRPr lang="en-US" altLang="zh-CN" sz="2400" dirty="0">
                  <a:solidFill>
                    <a:srgbClr val="C00000"/>
                  </a:solidFill>
                  <a:latin typeface="微软雅黑" panose="020B0503020204020204" pitchFamily="34" charset="-122"/>
                  <a:ea typeface="微软雅黑" panose="020B0503020204020204" pitchFamily="34" charset="-122"/>
                </a:endParaRPr>
              </a:p>
            </p:txBody>
          </p:sp>
        </mc:Choice>
        <mc:Fallback>
          <p:sp>
            <p:nvSpPr>
              <p:cNvPr id="7" name="矩形 5">
                <a:extLst>
                  <a:ext uri="{FF2B5EF4-FFF2-40B4-BE49-F238E27FC236}">
                    <a16:creationId xmlns:a16="http://schemas.microsoft.com/office/drawing/2014/main" id="{820DFD0A-2F33-F937-178B-8FDD6B31D622}"/>
                  </a:ext>
                </a:extLst>
              </p:cNvPr>
              <p:cNvSpPr>
                <a:spLocks noRot="1" noChangeAspect="1" noMove="1" noResize="1" noEditPoints="1" noAdjustHandles="1" noChangeArrowheads="1" noChangeShapeType="1" noTextEdit="1"/>
              </p:cNvSpPr>
              <p:nvPr/>
            </p:nvSpPr>
            <p:spPr bwMode="auto">
              <a:xfrm>
                <a:off x="1084157" y="1223182"/>
                <a:ext cx="9925776" cy="1165828"/>
              </a:xfrm>
              <a:prstGeom prst="rect">
                <a:avLst/>
              </a:prstGeom>
              <a:blipFill>
                <a:blip r:embed="rId2"/>
                <a:stretch>
                  <a:fillRect l="-639" b="-9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7251051-01A5-1B8D-FE1B-45B87B9B3704}"/>
                  </a:ext>
                </a:extLst>
              </p:cNvPr>
              <p:cNvSpPr txBox="1"/>
              <p:nvPr/>
            </p:nvSpPr>
            <p:spPr>
              <a:xfrm>
                <a:off x="2534252" y="5450729"/>
                <a:ext cx="180874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800" b="0" i="1" smtClean="0">
                          <a:solidFill>
                            <a:schemeClr val="accent4"/>
                          </a:solidFill>
                          <a:latin typeface="Cambria Math" panose="02040503050406030204" pitchFamily="18" charset="0"/>
                          <a:ea typeface="微软雅黑" panose="020B0503020204020204" pitchFamily="34" charset="-122"/>
                        </a:rPr>
                        <m:t>(</m:t>
                      </m:r>
                      <m:r>
                        <a:rPr lang="en-US" altLang="zh-CN" sz="1800" b="0" i="1" smtClean="0">
                          <a:solidFill>
                            <a:schemeClr val="accent4"/>
                          </a:solidFill>
                          <a:latin typeface="Cambria Math" panose="02040503050406030204" pitchFamily="18" charset="0"/>
                          <a:ea typeface="微软雅黑" panose="020B0503020204020204" pitchFamily="34" charset="-122"/>
                        </a:rPr>
                        <m:t>𝐼</m:t>
                      </m:r>
                      <m:r>
                        <a:rPr lang="en-US" altLang="zh-CN" sz="1800" b="0" i="1" smtClean="0">
                          <a:solidFill>
                            <a:schemeClr val="accent4"/>
                          </a:solidFill>
                          <a:latin typeface="Cambria Math" panose="02040503050406030204" pitchFamily="18" charset="0"/>
                          <a:ea typeface="微软雅黑" panose="020B0503020204020204" pitchFamily="34" charset="-122"/>
                        </a:rPr>
                        <m:t>−</m:t>
                      </m:r>
                      <m:r>
                        <a:rPr lang="en-US" altLang="zh-CN" sz="1800" b="0" i="1" smtClean="0">
                          <a:solidFill>
                            <a:schemeClr val="accent4"/>
                          </a:solidFill>
                          <a:latin typeface="Cambria Math" panose="02040503050406030204" pitchFamily="18" charset="0"/>
                          <a:ea typeface="微软雅黑" panose="020B0503020204020204" pitchFamily="34" charset="-122"/>
                        </a:rPr>
                        <m:t>𝐴</m:t>
                      </m:r>
                      <m:r>
                        <a:rPr lang="en-US" altLang="zh-CN" sz="1800" b="0" i="1" smtClean="0">
                          <a:solidFill>
                            <a:schemeClr val="accent4"/>
                          </a:solidFill>
                          <a:latin typeface="Cambria Math" panose="02040503050406030204" pitchFamily="18" charset="0"/>
                          <a:ea typeface="微软雅黑" panose="020B0503020204020204" pitchFamily="34" charset="-122"/>
                        </a:rPr>
                        <m:t>)</m:t>
                      </m:r>
                    </m:oMath>
                  </m:oMathPara>
                </a14:m>
                <a:endParaRPr lang="en-CN" dirty="0"/>
              </a:p>
            </p:txBody>
          </p:sp>
        </mc:Choice>
        <mc:Fallback>
          <p:sp>
            <p:nvSpPr>
              <p:cNvPr id="16" name="TextBox 15">
                <a:extLst>
                  <a:ext uri="{FF2B5EF4-FFF2-40B4-BE49-F238E27FC236}">
                    <a16:creationId xmlns:a16="http://schemas.microsoft.com/office/drawing/2014/main" id="{97251051-01A5-1B8D-FE1B-45B87B9B3704}"/>
                  </a:ext>
                </a:extLst>
              </p:cNvPr>
              <p:cNvSpPr txBox="1">
                <a:spLocks noRot="1" noChangeAspect="1" noMove="1" noResize="1" noEditPoints="1" noAdjustHandles="1" noChangeArrowheads="1" noChangeShapeType="1" noTextEdit="1"/>
              </p:cNvSpPr>
              <p:nvPr/>
            </p:nvSpPr>
            <p:spPr>
              <a:xfrm>
                <a:off x="2534252" y="5450729"/>
                <a:ext cx="1808742" cy="369332"/>
              </a:xfrm>
              <a:prstGeom prst="rect">
                <a:avLst/>
              </a:prstGeom>
              <a:blipFill>
                <a:blip r:embed="rId3"/>
                <a:stretch>
                  <a:fillRect b="-16667"/>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FA99A41-A54E-EBBA-7880-637C97590F8E}"/>
                  </a:ext>
                </a:extLst>
              </p:cNvPr>
              <p:cNvSpPr txBox="1"/>
              <p:nvPr/>
            </p:nvSpPr>
            <p:spPr>
              <a:xfrm>
                <a:off x="7892662" y="5450152"/>
                <a:ext cx="1721430" cy="369332"/>
              </a:xfrm>
              <a:prstGeom prst="rect">
                <a:avLst/>
              </a:prstGeom>
              <a:noFill/>
            </p:spPr>
            <p:txBody>
              <a:bodyPr wrap="square">
                <a:spAutoFit/>
              </a:bodyPr>
              <a:lstStyle/>
              <a:p>
                <a:pPr algn="ctr"/>
                <a:r>
                  <a:rPr lang="en-US" dirty="0">
                    <a:solidFill>
                      <a:schemeClr val="accent4"/>
                    </a:solidFill>
                    <a:latin typeface="微软雅黑" panose="020B0503020204020204" pitchFamily="34" charset="-122"/>
                    <a:ea typeface="微软雅黑" panose="020B0503020204020204" pitchFamily="34" charset="-122"/>
                  </a:rPr>
                  <a:t>完全需求矩阵</a:t>
                </a:r>
                <a14:m>
                  <m:oMath xmlns:m="http://schemas.openxmlformats.org/officeDocument/2006/math">
                    <m:r>
                      <a:rPr lang="en-US" b="0" i="1" smtClean="0">
                        <a:solidFill>
                          <a:schemeClr val="accent4"/>
                        </a:solidFill>
                        <a:latin typeface="Cambria Math" panose="02040503050406030204" pitchFamily="18" charset="0"/>
                        <a:ea typeface="微软雅黑" panose="020B0503020204020204" pitchFamily="34" charset="-122"/>
                      </a:rPr>
                      <m:t>𝐵</m:t>
                    </m:r>
                  </m:oMath>
                </a14:m>
                <a:endParaRPr lang="en-CN" dirty="0"/>
              </a:p>
            </p:txBody>
          </p:sp>
        </mc:Choice>
        <mc:Fallback>
          <p:sp>
            <p:nvSpPr>
              <p:cNvPr id="9" name="TextBox 8">
                <a:extLst>
                  <a:ext uri="{FF2B5EF4-FFF2-40B4-BE49-F238E27FC236}">
                    <a16:creationId xmlns:a16="http://schemas.microsoft.com/office/drawing/2014/main" id="{BFA99A41-A54E-EBBA-7880-637C97590F8E}"/>
                  </a:ext>
                </a:extLst>
              </p:cNvPr>
              <p:cNvSpPr txBox="1">
                <a:spLocks noRot="1" noChangeAspect="1" noMove="1" noResize="1" noEditPoints="1" noAdjustHandles="1" noChangeArrowheads="1" noChangeShapeType="1" noTextEdit="1"/>
              </p:cNvSpPr>
              <p:nvPr/>
            </p:nvSpPr>
            <p:spPr>
              <a:xfrm>
                <a:off x="7892662" y="5450152"/>
                <a:ext cx="1721430" cy="369332"/>
              </a:xfrm>
              <a:prstGeom prst="rect">
                <a:avLst/>
              </a:prstGeom>
              <a:blipFill>
                <a:blip r:embed="rId4"/>
                <a:stretch>
                  <a:fillRect l="-2941" t="-6667" b="-23333"/>
                </a:stretch>
              </a:blipFill>
            </p:spPr>
            <p:txBody>
              <a:bodyPr/>
              <a:lstStyle/>
              <a:p>
                <a:r>
                  <a:rPr lang="en-CN">
                    <a:noFill/>
                  </a:rPr>
                  <a:t> </a:t>
                </a:r>
              </a:p>
            </p:txBody>
          </p:sp>
        </mc:Fallback>
      </mc:AlternateContent>
      <p:sp>
        <p:nvSpPr>
          <p:cNvPr id="10" name="Right Arrow 9">
            <a:extLst>
              <a:ext uri="{FF2B5EF4-FFF2-40B4-BE49-F238E27FC236}">
                <a16:creationId xmlns:a16="http://schemas.microsoft.com/office/drawing/2014/main" id="{F8E4DF9D-2C89-2759-8D1C-8D87A112AB40}"/>
              </a:ext>
            </a:extLst>
          </p:cNvPr>
          <p:cNvSpPr/>
          <p:nvPr/>
        </p:nvSpPr>
        <p:spPr bwMode="auto">
          <a:xfrm>
            <a:off x="5755036" y="3604423"/>
            <a:ext cx="681928" cy="641743"/>
          </a:xfrm>
          <a:prstGeom prst="rightArrow">
            <a:avLst/>
          </a:prstGeom>
          <a:solidFill>
            <a:schemeClr val="accent1"/>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11" name="TextBox 10">
            <a:extLst>
              <a:ext uri="{FF2B5EF4-FFF2-40B4-BE49-F238E27FC236}">
                <a16:creationId xmlns:a16="http://schemas.microsoft.com/office/drawing/2014/main" id="{A5BE82CE-E47D-7F56-537E-B85045978753}"/>
              </a:ext>
            </a:extLst>
          </p:cNvPr>
          <p:cNvSpPr txBox="1"/>
          <p:nvPr/>
        </p:nvSpPr>
        <p:spPr>
          <a:xfrm>
            <a:off x="5235285" y="4468991"/>
            <a:ext cx="1721430" cy="369332"/>
          </a:xfrm>
          <a:prstGeom prst="rect">
            <a:avLst/>
          </a:prstGeom>
          <a:noFill/>
        </p:spPr>
        <p:txBody>
          <a:bodyPr wrap="square">
            <a:spAutoFit/>
          </a:bodyPr>
          <a:lstStyle/>
          <a:p>
            <a:pPr algn="ctr"/>
            <a:r>
              <a:rPr lang="en-US" dirty="0">
                <a:solidFill>
                  <a:schemeClr val="accent4"/>
                </a:solidFill>
                <a:latin typeface="微软雅黑" panose="020B0503020204020204" pitchFamily="34" charset="-122"/>
                <a:ea typeface="微软雅黑" panose="020B0503020204020204" pitchFamily="34" charset="-122"/>
              </a:rPr>
              <a:t>求逆矩阵</a:t>
            </a:r>
            <a:endParaRPr lang="en-CN" dirty="0"/>
          </a:p>
        </p:txBody>
      </p:sp>
      <p:graphicFrame>
        <p:nvGraphicFramePr>
          <p:cNvPr id="12" name="Table 11">
            <a:extLst>
              <a:ext uri="{FF2B5EF4-FFF2-40B4-BE49-F238E27FC236}">
                <a16:creationId xmlns:a16="http://schemas.microsoft.com/office/drawing/2014/main" id="{A5AFC601-BC5B-BF56-212F-F76A170D0F14}"/>
              </a:ext>
            </a:extLst>
          </p:cNvPr>
          <p:cNvGraphicFramePr>
            <a:graphicFrameLocks noGrp="1"/>
          </p:cNvGraphicFramePr>
          <p:nvPr>
            <p:extLst>
              <p:ext uri="{D42A27DB-BD31-4B8C-83A1-F6EECF244321}">
                <p14:modId xmlns:p14="http://schemas.microsoft.com/office/powerpoint/2010/main" val="53526169"/>
              </p:ext>
            </p:extLst>
          </p:nvPr>
        </p:nvGraphicFramePr>
        <p:xfrm>
          <a:off x="7244365" y="2645135"/>
          <a:ext cx="3018024" cy="2560320"/>
        </p:xfrm>
        <a:graphic>
          <a:graphicData uri="http://schemas.openxmlformats.org/drawingml/2006/table">
            <a:tbl>
              <a:tblPr firstRow="1" bandRow="1">
                <a:tableStyleId>{ED083AE6-46FA-4A59-8FB0-9F97EB10719F}</a:tableStyleId>
              </a:tblPr>
              <a:tblGrid>
                <a:gridCol w="754506">
                  <a:extLst>
                    <a:ext uri="{9D8B030D-6E8A-4147-A177-3AD203B41FA5}">
                      <a16:colId xmlns:a16="http://schemas.microsoft.com/office/drawing/2014/main" val="654860202"/>
                    </a:ext>
                  </a:extLst>
                </a:gridCol>
                <a:gridCol w="754506">
                  <a:extLst>
                    <a:ext uri="{9D8B030D-6E8A-4147-A177-3AD203B41FA5}">
                      <a16:colId xmlns:a16="http://schemas.microsoft.com/office/drawing/2014/main" val="2534247683"/>
                    </a:ext>
                  </a:extLst>
                </a:gridCol>
                <a:gridCol w="754506">
                  <a:extLst>
                    <a:ext uri="{9D8B030D-6E8A-4147-A177-3AD203B41FA5}">
                      <a16:colId xmlns:a16="http://schemas.microsoft.com/office/drawing/2014/main" val="2601772175"/>
                    </a:ext>
                  </a:extLst>
                </a:gridCol>
                <a:gridCol w="754506">
                  <a:extLst>
                    <a:ext uri="{9D8B030D-6E8A-4147-A177-3AD203B41FA5}">
                      <a16:colId xmlns:a16="http://schemas.microsoft.com/office/drawing/2014/main" val="842476208"/>
                    </a:ext>
                  </a:extLst>
                </a:gridCol>
              </a:tblGrid>
              <a:tr h="411743">
                <a:tc>
                  <a:txBody>
                    <a:bodyPr/>
                    <a:lstStyle/>
                    <a:p>
                      <a:pPr algn="ctr"/>
                      <a:endParaRPr lang="en-CN" dirty="0">
                        <a:latin typeface="+mn-ea"/>
                        <a:ea typeface="+mn-ea"/>
                      </a:endParaRPr>
                    </a:p>
                  </a:txBody>
                  <a:tcPr anchor="ctr">
                    <a:noFill/>
                  </a:tcPr>
                </a:tc>
                <a:tc>
                  <a:txBody>
                    <a:bodyPr/>
                    <a:lstStyle/>
                    <a:p>
                      <a:pPr algn="ctr"/>
                      <a:r>
                        <a:rPr lang="en-CN" dirty="0">
                          <a:solidFill>
                            <a:schemeClr val="bg1"/>
                          </a:solidFill>
                          <a:latin typeface="+mn-ea"/>
                          <a:ea typeface="+mn-ea"/>
                        </a:rPr>
                        <a:t>工序A</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extLst>
                  <a:ext uri="{0D108BD9-81ED-4DB2-BD59-A6C34878D82A}">
                    <a16:rowId xmlns:a16="http://schemas.microsoft.com/office/drawing/2014/main" val="29025416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工序A</a:t>
                      </a:r>
                    </a:p>
                  </a:txBody>
                  <a:tcPr anchor="ctr">
                    <a:solidFill>
                      <a:schemeClr val="accent4"/>
                    </a:solidFill>
                  </a:tcPr>
                </a:tc>
                <a:tc>
                  <a:txBody>
                    <a:bodyPr/>
                    <a:lstStyle/>
                    <a:p>
                      <a:pPr algn="ctr"/>
                      <a:r>
                        <a:rPr lang="en-US" altLang="zh-CN" dirty="0">
                          <a:latin typeface="+mn-ea"/>
                          <a:ea typeface="+mn-ea"/>
                        </a:rPr>
                        <a:t>1.06</a:t>
                      </a:r>
                      <a:endParaRPr lang="en-CN" dirty="0">
                        <a:latin typeface="+mn-ea"/>
                        <a:ea typeface="+mn-ea"/>
                      </a:endParaRPr>
                    </a:p>
                  </a:txBody>
                  <a:tcPr anchor="ctr">
                    <a:solidFill>
                      <a:schemeClr val="accent1">
                        <a:lumMod val="20000"/>
                        <a:lumOff val="80000"/>
                      </a:schemeClr>
                    </a:solidFill>
                  </a:tcPr>
                </a:tc>
                <a:tc>
                  <a:txBody>
                    <a:bodyPr/>
                    <a:lstStyle/>
                    <a:p>
                      <a:pPr algn="ctr"/>
                      <a:r>
                        <a:rPr lang="en-CN" dirty="0">
                          <a:latin typeface="+mn-ea"/>
                          <a:ea typeface="+mn-ea"/>
                        </a:rPr>
                        <a:t>1.09</a:t>
                      </a:r>
                    </a:p>
                  </a:txBody>
                  <a:tcPr anchor="ctr">
                    <a:solidFill>
                      <a:schemeClr val="accent1">
                        <a:lumMod val="20000"/>
                        <a:lumOff val="80000"/>
                      </a:schemeClr>
                    </a:solidFill>
                  </a:tcPr>
                </a:tc>
                <a:tc>
                  <a:txBody>
                    <a:bodyPr/>
                    <a:lstStyle/>
                    <a:p>
                      <a:pPr algn="ctr"/>
                      <a:r>
                        <a:rPr lang="en-CN" dirty="0">
                          <a:latin typeface="+mn-ea"/>
                          <a:ea typeface="+mn-ea"/>
                        </a:rPr>
                        <a:t>0.64</a:t>
                      </a:r>
                    </a:p>
                  </a:txBody>
                  <a:tcPr anchor="ctr">
                    <a:solidFill>
                      <a:schemeClr val="accent1">
                        <a:lumMod val="20000"/>
                        <a:lumOff val="80000"/>
                      </a:schemeClr>
                    </a:solidFill>
                  </a:tcPr>
                </a:tc>
                <a:extLst>
                  <a:ext uri="{0D108BD9-81ED-4DB2-BD59-A6C34878D82A}">
                    <a16:rowId xmlns:a16="http://schemas.microsoft.com/office/drawing/2014/main" val="3195871359"/>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algn="ctr"/>
                      <a:r>
                        <a:rPr lang="en-CN" dirty="0">
                          <a:latin typeface="+mn-ea"/>
                          <a:ea typeface="+mn-ea"/>
                        </a:rPr>
                        <a:t>0.02</a:t>
                      </a:r>
                    </a:p>
                  </a:txBody>
                  <a:tcPr anchor="ctr">
                    <a:solidFill>
                      <a:schemeClr val="accent1">
                        <a:lumMod val="20000"/>
                        <a:lumOff val="80000"/>
                      </a:schemeClr>
                    </a:solidFill>
                  </a:tcPr>
                </a:tc>
                <a:tc>
                  <a:txBody>
                    <a:bodyPr/>
                    <a:lstStyle/>
                    <a:p>
                      <a:pPr algn="ctr"/>
                      <a:r>
                        <a:rPr lang="en-US" altLang="zh-CN" dirty="0">
                          <a:latin typeface="+mn-ea"/>
                          <a:ea typeface="+mn-ea"/>
                        </a:rPr>
                        <a:t>1.19</a:t>
                      </a:r>
                      <a:endParaRPr lang="en-CN" dirty="0">
                        <a:latin typeface="+mn-ea"/>
                        <a:ea typeface="+mn-ea"/>
                      </a:endParaRPr>
                    </a:p>
                  </a:txBody>
                  <a:tcPr anchor="ctr">
                    <a:solidFill>
                      <a:schemeClr val="accent1">
                        <a:lumMod val="20000"/>
                        <a:lumOff val="80000"/>
                      </a:schemeClr>
                    </a:solidFill>
                  </a:tcPr>
                </a:tc>
                <a:tc>
                  <a:txBody>
                    <a:bodyPr/>
                    <a:lstStyle/>
                    <a:p>
                      <a:pPr algn="ctr"/>
                      <a:r>
                        <a:rPr lang="en-CN" dirty="0">
                          <a:latin typeface="+mn-ea"/>
                          <a:ea typeface="+mn-ea"/>
                        </a:rPr>
                        <a:t>0.25</a:t>
                      </a:r>
                    </a:p>
                  </a:txBody>
                  <a:tcPr anchor="ctr">
                    <a:solidFill>
                      <a:schemeClr val="accent1">
                        <a:lumMod val="20000"/>
                        <a:lumOff val="80000"/>
                      </a:schemeClr>
                    </a:solidFill>
                  </a:tcPr>
                </a:tc>
                <a:extLst>
                  <a:ext uri="{0D108BD9-81ED-4DB2-BD59-A6C34878D82A}">
                    <a16:rowId xmlns:a16="http://schemas.microsoft.com/office/drawing/2014/main" val="11120557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tc>
                  <a:txBody>
                    <a:bodyPr/>
                    <a:lstStyle/>
                    <a:p>
                      <a:pPr algn="ctr"/>
                      <a:r>
                        <a:rPr lang="en-US" dirty="0">
                          <a:latin typeface="+mn-ea"/>
                          <a:ea typeface="+mn-ea"/>
                        </a:rPr>
                        <a:t>0.12</a:t>
                      </a:r>
                      <a:endParaRPr lang="en-CN" dirty="0">
                        <a:latin typeface="+mn-ea"/>
                        <a:ea typeface="+mn-ea"/>
                      </a:endParaRPr>
                    </a:p>
                  </a:txBody>
                  <a:tcPr anchor="ctr">
                    <a:solidFill>
                      <a:schemeClr val="accent1">
                        <a:lumMod val="20000"/>
                        <a:lumOff val="80000"/>
                      </a:schemeClr>
                    </a:solidFill>
                  </a:tcPr>
                </a:tc>
                <a:tc>
                  <a:txBody>
                    <a:bodyPr/>
                    <a:lstStyle/>
                    <a:p>
                      <a:pPr algn="ctr"/>
                      <a:r>
                        <a:rPr lang="en-CN" dirty="0">
                          <a:latin typeface="+mn-ea"/>
                          <a:ea typeface="+mn-ea"/>
                        </a:rPr>
                        <a:t>0.94</a:t>
                      </a:r>
                    </a:p>
                  </a:txBody>
                  <a:tcPr anchor="ctr">
                    <a:solidFill>
                      <a:schemeClr val="accent1">
                        <a:lumMod val="20000"/>
                        <a:lumOff val="80000"/>
                      </a:schemeClr>
                    </a:solidFill>
                  </a:tcPr>
                </a:tc>
                <a:tc>
                  <a:txBody>
                    <a:bodyPr/>
                    <a:lstStyle/>
                    <a:p>
                      <a:pPr algn="ctr"/>
                      <a:r>
                        <a:rPr lang="en-US" altLang="zh-CN" dirty="0">
                          <a:latin typeface="+mn-ea"/>
                          <a:ea typeface="+mn-ea"/>
                        </a:rPr>
                        <a:t>1.24</a:t>
                      </a:r>
                      <a:endParaRPr lang="en-CN" dirty="0">
                        <a:latin typeface="+mn-ea"/>
                        <a:ea typeface="+mn-ea"/>
                      </a:endParaRPr>
                    </a:p>
                  </a:txBody>
                  <a:tcPr anchor="ctr">
                    <a:solidFill>
                      <a:schemeClr val="accent1">
                        <a:lumMod val="20000"/>
                        <a:lumOff val="80000"/>
                      </a:schemeClr>
                    </a:solidFill>
                  </a:tcPr>
                </a:tc>
                <a:extLst>
                  <a:ext uri="{0D108BD9-81ED-4DB2-BD59-A6C34878D82A}">
                    <a16:rowId xmlns:a16="http://schemas.microsoft.com/office/drawing/2014/main" val="4129732025"/>
                  </a:ext>
                </a:extLst>
              </a:tr>
            </a:tbl>
          </a:graphicData>
        </a:graphic>
      </p:graphicFrame>
      <p:graphicFrame>
        <p:nvGraphicFramePr>
          <p:cNvPr id="20" name="Table 19">
            <a:extLst>
              <a:ext uri="{FF2B5EF4-FFF2-40B4-BE49-F238E27FC236}">
                <a16:creationId xmlns:a16="http://schemas.microsoft.com/office/drawing/2014/main" id="{FCDC94B2-C5DB-201F-3AE7-56A0847FB234}"/>
              </a:ext>
            </a:extLst>
          </p:cNvPr>
          <p:cNvGraphicFramePr>
            <a:graphicFrameLocks noGrp="1"/>
          </p:cNvGraphicFramePr>
          <p:nvPr>
            <p:extLst>
              <p:ext uri="{D42A27DB-BD31-4B8C-83A1-F6EECF244321}">
                <p14:modId xmlns:p14="http://schemas.microsoft.com/office/powerpoint/2010/main" val="1282152223"/>
              </p:ext>
            </p:extLst>
          </p:nvPr>
        </p:nvGraphicFramePr>
        <p:xfrm>
          <a:off x="1929611" y="2658281"/>
          <a:ext cx="3018024" cy="2560320"/>
        </p:xfrm>
        <a:graphic>
          <a:graphicData uri="http://schemas.openxmlformats.org/drawingml/2006/table">
            <a:tbl>
              <a:tblPr firstRow="1" bandRow="1">
                <a:tableStyleId>{ED083AE6-46FA-4A59-8FB0-9F97EB10719F}</a:tableStyleId>
              </a:tblPr>
              <a:tblGrid>
                <a:gridCol w="754506">
                  <a:extLst>
                    <a:ext uri="{9D8B030D-6E8A-4147-A177-3AD203B41FA5}">
                      <a16:colId xmlns:a16="http://schemas.microsoft.com/office/drawing/2014/main" val="654860202"/>
                    </a:ext>
                  </a:extLst>
                </a:gridCol>
                <a:gridCol w="754506">
                  <a:extLst>
                    <a:ext uri="{9D8B030D-6E8A-4147-A177-3AD203B41FA5}">
                      <a16:colId xmlns:a16="http://schemas.microsoft.com/office/drawing/2014/main" val="2534247683"/>
                    </a:ext>
                  </a:extLst>
                </a:gridCol>
                <a:gridCol w="754506">
                  <a:extLst>
                    <a:ext uri="{9D8B030D-6E8A-4147-A177-3AD203B41FA5}">
                      <a16:colId xmlns:a16="http://schemas.microsoft.com/office/drawing/2014/main" val="2601772175"/>
                    </a:ext>
                  </a:extLst>
                </a:gridCol>
                <a:gridCol w="754506">
                  <a:extLst>
                    <a:ext uri="{9D8B030D-6E8A-4147-A177-3AD203B41FA5}">
                      <a16:colId xmlns:a16="http://schemas.microsoft.com/office/drawing/2014/main" val="842476208"/>
                    </a:ext>
                  </a:extLst>
                </a:gridCol>
              </a:tblGrid>
              <a:tr h="411743">
                <a:tc>
                  <a:txBody>
                    <a:bodyPr/>
                    <a:lstStyle/>
                    <a:p>
                      <a:pPr algn="ctr"/>
                      <a:endParaRPr lang="en-CN" dirty="0">
                        <a:latin typeface="+mn-ea"/>
                        <a:ea typeface="+mn-ea"/>
                      </a:endParaRPr>
                    </a:p>
                  </a:txBody>
                  <a:tcPr anchor="ctr">
                    <a:noFill/>
                  </a:tcPr>
                </a:tc>
                <a:tc>
                  <a:txBody>
                    <a:bodyPr/>
                    <a:lstStyle/>
                    <a:p>
                      <a:pPr algn="ctr"/>
                      <a:r>
                        <a:rPr lang="en-CN" dirty="0">
                          <a:solidFill>
                            <a:schemeClr val="bg1"/>
                          </a:solidFill>
                          <a:latin typeface="+mn-ea"/>
                          <a:ea typeface="+mn-ea"/>
                        </a:rPr>
                        <a:t>工序A</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extLst>
                  <a:ext uri="{0D108BD9-81ED-4DB2-BD59-A6C34878D82A}">
                    <a16:rowId xmlns:a16="http://schemas.microsoft.com/office/drawing/2014/main" val="29025416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工序A</a:t>
                      </a:r>
                    </a:p>
                  </a:txBody>
                  <a:tcPr anchor="ctr">
                    <a:solidFill>
                      <a:schemeClr val="accent4"/>
                    </a:solidFill>
                  </a:tcPr>
                </a:tc>
                <a:tc>
                  <a:txBody>
                    <a:bodyPr/>
                    <a:lstStyle/>
                    <a:p>
                      <a:pPr algn="ctr"/>
                      <a:r>
                        <a:rPr lang="en-US" altLang="zh-CN" dirty="0">
                          <a:latin typeface="+mn-ea"/>
                          <a:ea typeface="+mn-ea"/>
                        </a:rPr>
                        <a:t>1</a:t>
                      </a:r>
                      <a:endParaRPr lang="en-CN" dirty="0">
                        <a:latin typeface="+mn-ea"/>
                        <a:ea typeface="+mn-ea"/>
                      </a:endParaRPr>
                    </a:p>
                  </a:txBody>
                  <a:tcPr anchor="ctr">
                    <a:noFill/>
                  </a:tcPr>
                </a:tc>
                <a:tc>
                  <a:txBody>
                    <a:bodyPr/>
                    <a:lstStyle/>
                    <a:p>
                      <a:pPr algn="ctr"/>
                      <a:r>
                        <a:rPr lang="en-CN" dirty="0">
                          <a:latin typeface="+mn-ea"/>
                          <a:ea typeface="+mn-ea"/>
                        </a:rPr>
                        <a:t>-0.6</a:t>
                      </a:r>
                    </a:p>
                  </a:txBody>
                  <a:tcPr anchor="ctr">
                    <a:noFill/>
                  </a:tcPr>
                </a:tc>
                <a:tc>
                  <a:txBody>
                    <a:bodyPr/>
                    <a:lstStyle/>
                    <a:p>
                      <a:pPr algn="ctr"/>
                      <a:r>
                        <a:rPr lang="en-CN" dirty="0">
                          <a:latin typeface="+mn-ea"/>
                          <a:ea typeface="+mn-ea"/>
                        </a:rPr>
                        <a:t>-0.4</a:t>
                      </a:r>
                    </a:p>
                  </a:txBody>
                  <a:tcPr anchor="ctr">
                    <a:noFill/>
                  </a:tcPr>
                </a:tc>
                <a:extLst>
                  <a:ext uri="{0D108BD9-81ED-4DB2-BD59-A6C34878D82A}">
                    <a16:rowId xmlns:a16="http://schemas.microsoft.com/office/drawing/2014/main" val="3195871359"/>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工序B</a:t>
                      </a:r>
                    </a:p>
                  </a:txBody>
                  <a:tcPr anchor="ctr">
                    <a:solidFill>
                      <a:schemeClr val="accent4"/>
                    </a:solidFill>
                  </a:tcPr>
                </a:tc>
                <a:tc>
                  <a:txBody>
                    <a:bodyPr/>
                    <a:lstStyle/>
                    <a:p>
                      <a:pPr algn="ctr"/>
                      <a:r>
                        <a:rPr lang="en-CN" dirty="0">
                          <a:latin typeface="+mn-ea"/>
                          <a:ea typeface="+mn-ea"/>
                        </a:rPr>
                        <a:t>0</a:t>
                      </a:r>
                    </a:p>
                  </a:txBody>
                  <a:tcPr anchor="ctr">
                    <a:noFill/>
                  </a:tcPr>
                </a:tc>
                <a:tc>
                  <a:txBody>
                    <a:bodyPr/>
                    <a:lstStyle/>
                    <a:p>
                      <a:pPr algn="ctr"/>
                      <a:r>
                        <a:rPr lang="en-US" altLang="zh-CN" dirty="0">
                          <a:latin typeface="+mn-ea"/>
                          <a:ea typeface="+mn-ea"/>
                        </a:rPr>
                        <a:t>1</a:t>
                      </a:r>
                      <a:endParaRPr lang="en-CN" dirty="0">
                        <a:latin typeface="+mn-ea"/>
                        <a:ea typeface="+mn-ea"/>
                      </a:endParaRPr>
                    </a:p>
                  </a:txBody>
                  <a:tcPr anchor="ctr">
                    <a:noFill/>
                  </a:tcPr>
                </a:tc>
                <a:tc>
                  <a:txBody>
                    <a:bodyPr/>
                    <a:lstStyle/>
                    <a:p>
                      <a:pPr algn="ctr"/>
                      <a:r>
                        <a:rPr lang="en-CN" dirty="0">
                          <a:latin typeface="+mn-ea"/>
                          <a:ea typeface="+mn-ea"/>
                        </a:rPr>
                        <a:t>-0.2</a:t>
                      </a:r>
                    </a:p>
                  </a:txBody>
                  <a:tcPr anchor="ctr">
                    <a:noFill/>
                  </a:tcPr>
                </a:tc>
                <a:extLst>
                  <a:ext uri="{0D108BD9-81ED-4DB2-BD59-A6C34878D82A}">
                    <a16:rowId xmlns:a16="http://schemas.microsoft.com/office/drawing/2014/main" val="1112055728"/>
                  </a:ext>
                </a:extLst>
              </a:tr>
              <a:tr h="41174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solidFill>
                            <a:schemeClr val="bg1"/>
                          </a:solidFill>
                          <a:latin typeface="+mn-ea"/>
                          <a:ea typeface="+mn-ea"/>
                        </a:rPr>
                        <a:t>工序C</a:t>
                      </a:r>
                    </a:p>
                  </a:txBody>
                  <a:tcPr anchor="ctr">
                    <a:solidFill>
                      <a:schemeClr val="accent4"/>
                    </a:solidFill>
                  </a:tcPr>
                </a:tc>
                <a:tc>
                  <a:txBody>
                    <a:bodyPr/>
                    <a:lstStyle/>
                    <a:p>
                      <a:pPr algn="ctr"/>
                      <a:r>
                        <a:rPr lang="en-US" altLang="zh-CN" dirty="0">
                          <a:latin typeface="+mn-ea"/>
                          <a:ea typeface="+mn-ea"/>
                        </a:rPr>
                        <a:t>-0.1</a:t>
                      </a:r>
                      <a:endParaRPr lang="en-CN" dirty="0">
                        <a:latin typeface="+mn-ea"/>
                        <a:ea typeface="+mn-ea"/>
                      </a:endParaRPr>
                    </a:p>
                  </a:txBody>
                  <a:tcPr anchor="ctr">
                    <a:noFill/>
                  </a:tcPr>
                </a:tc>
                <a:tc>
                  <a:txBody>
                    <a:bodyPr/>
                    <a:lstStyle/>
                    <a:p>
                      <a:pPr algn="ctr"/>
                      <a:r>
                        <a:rPr lang="en-CN" dirty="0">
                          <a:latin typeface="+mn-ea"/>
                          <a:ea typeface="+mn-ea"/>
                        </a:rPr>
                        <a:t>-0.7</a:t>
                      </a:r>
                    </a:p>
                  </a:txBody>
                  <a:tcPr anchor="ctr">
                    <a:noFill/>
                  </a:tcPr>
                </a:tc>
                <a:tc>
                  <a:txBody>
                    <a:bodyPr/>
                    <a:lstStyle/>
                    <a:p>
                      <a:pPr algn="ctr"/>
                      <a:r>
                        <a:rPr lang="en-US" altLang="zh-CN" dirty="0">
                          <a:latin typeface="+mn-ea"/>
                          <a:ea typeface="+mn-ea"/>
                        </a:rPr>
                        <a:t>1</a:t>
                      </a:r>
                      <a:endParaRPr lang="en-CN" dirty="0">
                        <a:latin typeface="+mn-ea"/>
                        <a:ea typeface="+mn-ea"/>
                      </a:endParaRPr>
                    </a:p>
                  </a:txBody>
                  <a:tcPr anchor="ctr">
                    <a:noFill/>
                  </a:tcPr>
                </a:tc>
                <a:extLst>
                  <a:ext uri="{0D108BD9-81ED-4DB2-BD59-A6C34878D82A}">
                    <a16:rowId xmlns:a16="http://schemas.microsoft.com/office/drawing/2014/main" val="4129732025"/>
                  </a:ext>
                </a:extLst>
              </a:tr>
            </a:tbl>
          </a:graphicData>
        </a:graphic>
      </p:graphicFrame>
    </p:spTree>
    <p:extLst>
      <p:ext uri="{BB962C8B-B14F-4D97-AF65-F5344CB8AC3E}">
        <p14:creationId xmlns:p14="http://schemas.microsoft.com/office/powerpoint/2010/main" val="3392377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805850" cy="502445"/>
          </a:xfrm>
        </p:spPr>
        <p:txBody>
          <a:bodyPr/>
          <a:lstStyle/>
          <a:p>
            <a:r>
              <a:rPr lang="en-CN" dirty="0"/>
              <a:t>Leontief模型</a:t>
            </a:r>
            <a:r>
              <a:rPr lang="en-US" altLang="zh-CN" dirty="0"/>
              <a:t>-</a:t>
            </a:r>
            <a:r>
              <a:rPr lang="zh-CN" altLang="en-US" dirty="0"/>
              <a:t>矩阵意义</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7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完全需求矩阵的作用：</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通过乘以完全需求矩阵，将所有工序的</a:t>
            </a:r>
            <a:r>
              <a:rPr lang="zh-CN" altLang="en-US" sz="2400" dirty="0">
                <a:solidFill>
                  <a:srgbClr val="C00000"/>
                </a:solidFill>
                <a:latin typeface="微软雅黑" panose="020B0503020204020204" pitchFamily="34" charset="-122"/>
                <a:ea typeface="微软雅黑" panose="020B0503020204020204" pitchFamily="34" charset="-122"/>
              </a:rPr>
              <a:t>直接负荷</a:t>
            </a:r>
            <a:r>
              <a:rPr lang="zh-CN" altLang="en-US" sz="2400" dirty="0">
                <a:solidFill>
                  <a:schemeClr val="accent4"/>
                </a:solidFill>
                <a:latin typeface="微软雅黑" panose="020B0503020204020204" pitchFamily="34" charset="-122"/>
                <a:ea typeface="微软雅黑" panose="020B0503020204020204" pitchFamily="34" charset="-122"/>
              </a:rPr>
              <a:t>转变为</a:t>
            </a:r>
            <a:r>
              <a:rPr lang="zh-CN" altLang="en-US" sz="2400" dirty="0">
                <a:solidFill>
                  <a:srgbClr val="C00000"/>
                </a:solidFill>
                <a:latin typeface="微软雅黑" panose="020B0503020204020204" pitchFamily="34" charset="-122"/>
                <a:ea typeface="微软雅黑" panose="020B0503020204020204" pitchFamily="34" charset="-122"/>
              </a:rPr>
              <a:t>直接负荷</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各次间接负荷</a:t>
            </a:r>
            <a:r>
              <a:rPr lang="zh-CN" altLang="en-US" sz="2400" dirty="0">
                <a:solidFill>
                  <a:schemeClr val="accent4"/>
                </a:solidFill>
                <a:latin typeface="微软雅黑" panose="020B0503020204020204" pitchFamily="34" charset="-122"/>
                <a:ea typeface="微软雅黑" panose="020B0503020204020204" pitchFamily="34" charset="-122"/>
              </a:rPr>
              <a:t>的累积值，即</a:t>
            </a:r>
            <a:r>
              <a:rPr lang="zh-CN" altLang="en-US" sz="2400" dirty="0">
                <a:solidFill>
                  <a:srgbClr val="C00000"/>
                </a:solidFill>
                <a:latin typeface="微软雅黑" panose="020B0503020204020204" pitchFamily="34" charset="-122"/>
                <a:ea typeface="微软雅黑" panose="020B0503020204020204" pitchFamily="34" charset="-122"/>
              </a:rPr>
              <a:t>生命周期负荷</a:t>
            </a:r>
            <a:endParaRPr lang="en-US" altLang="zh-CN" sz="2400"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60D8933-01F0-41D5-7BF6-470A7EEA8180}"/>
                  </a:ext>
                </a:extLst>
              </p:cNvPr>
              <p:cNvSpPr txBox="1"/>
              <p:nvPr/>
            </p:nvSpPr>
            <p:spPr>
              <a:xfrm>
                <a:off x="1773222" y="3429000"/>
                <a:ext cx="8645556" cy="986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b="1" i="1" dirty="0" smtClean="0">
                          <a:latin typeface="Cambria Math" panose="02040503050406030204" pitchFamily="18" charset="0"/>
                          <a:ea typeface="微软雅黑" panose="020B0503020204020204" pitchFamily="34" charset="-122"/>
                        </a:rPr>
                        <m:t>直接负荷</m:t>
                      </m:r>
                      <m:r>
                        <a:rPr lang="zh-CN" altLang="en-US" sz="2400" b="1"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𝑩</m:t>
                      </m:r>
                      <m:r>
                        <a:rPr lang="en-US" altLang="zh-CN" sz="2400" b="1" i="1" dirty="0">
                          <a:latin typeface="Cambria Math" panose="02040503050406030204" pitchFamily="18" charset="0"/>
                          <a:ea typeface="微软雅黑" panose="020B0503020204020204" pitchFamily="34" charset="-122"/>
                        </a:rPr>
                        <m:t>=</m:t>
                      </m:r>
                      <m:r>
                        <a:rPr lang="zh-CN" altLang="en-US" sz="2400" b="1" i="1" dirty="0" smtClean="0">
                          <a:latin typeface="Cambria Math" panose="02040503050406030204" pitchFamily="18" charset="0"/>
                          <a:ea typeface="微软雅黑" panose="020B0503020204020204" pitchFamily="34" charset="-122"/>
                        </a:rPr>
                        <m:t>直接负荷</m:t>
                      </m:r>
                      <m:r>
                        <a:rPr lang="en-US" altLang="zh-CN" sz="2400" b="1" i="1" dirty="0" smtClean="0">
                          <a:latin typeface="Cambria Math" panose="02040503050406030204" pitchFamily="18" charset="0"/>
                          <a:ea typeface="微软雅黑" panose="020B0503020204020204" pitchFamily="34" charset="-122"/>
                        </a:rPr>
                        <m:t>+</m:t>
                      </m:r>
                      <m:nary>
                        <m:naryPr>
                          <m:chr m:val="∑"/>
                          <m:subHide m:val="on"/>
                          <m:supHide m:val="on"/>
                          <m:ctrlPr>
                            <a:rPr lang="en-US" altLang="zh-CN" sz="2400" b="1" i="1" dirty="0" smtClean="0">
                              <a:latin typeface="Cambria Math" panose="02040503050406030204" pitchFamily="18" charset="0"/>
                              <a:ea typeface="微软雅黑" panose="020B0503020204020204" pitchFamily="34" charset="-122"/>
                            </a:rPr>
                          </m:ctrlPr>
                        </m:naryPr>
                        <m:sub/>
                        <m:sup/>
                        <m:e>
                          <m:r>
                            <a:rPr lang="zh-CN" altLang="en-US" sz="2400" b="1" i="1" dirty="0">
                              <a:latin typeface="Cambria Math" panose="02040503050406030204" pitchFamily="18" charset="0"/>
                              <a:ea typeface="微软雅黑" panose="020B0503020204020204" pitchFamily="34" charset="-122"/>
                            </a:rPr>
                            <m:t>各次间接负荷</m:t>
                          </m:r>
                        </m:e>
                      </m:nary>
                      <m:r>
                        <a:rPr lang="en-US" altLang="zh-CN" sz="2400" b="1" i="1" dirty="0" smtClean="0">
                          <a:latin typeface="Cambria Math" panose="02040503050406030204" pitchFamily="18" charset="0"/>
                          <a:ea typeface="微软雅黑" panose="020B0503020204020204" pitchFamily="34" charset="-122"/>
                        </a:rPr>
                        <m:t>=</m:t>
                      </m:r>
                      <m:r>
                        <a:rPr lang="zh-CN" altLang="en-US" sz="2400" b="1" i="1" dirty="0">
                          <a:latin typeface="Cambria Math" panose="02040503050406030204" pitchFamily="18" charset="0"/>
                          <a:ea typeface="微软雅黑" panose="020B0503020204020204" pitchFamily="34" charset="-122"/>
                        </a:rPr>
                        <m:t>生命周期</m:t>
                      </m:r>
                      <m:r>
                        <a:rPr lang="zh-CN" altLang="en-US" sz="2400" b="1" i="1" dirty="0" smtClean="0">
                          <a:latin typeface="Cambria Math" panose="02040503050406030204" pitchFamily="18" charset="0"/>
                          <a:ea typeface="微软雅黑" panose="020B0503020204020204" pitchFamily="34" charset="-122"/>
                        </a:rPr>
                        <m:t>负荷</m:t>
                      </m:r>
                    </m:oMath>
                  </m:oMathPara>
                </a14:m>
                <a:endParaRPr lang="en-CN" sz="2400" dirty="0">
                  <a:solidFill>
                    <a:schemeClr val="tx1"/>
                  </a:solidFill>
                </a:endParaRPr>
              </a:p>
            </p:txBody>
          </p:sp>
        </mc:Choice>
        <mc:Fallback>
          <p:sp>
            <p:nvSpPr>
              <p:cNvPr id="9" name="TextBox 8">
                <a:extLst>
                  <a:ext uri="{FF2B5EF4-FFF2-40B4-BE49-F238E27FC236}">
                    <a16:creationId xmlns:a16="http://schemas.microsoft.com/office/drawing/2014/main" id="{A60D8933-01F0-41D5-7BF6-470A7EEA8180}"/>
                  </a:ext>
                </a:extLst>
              </p:cNvPr>
              <p:cNvSpPr txBox="1">
                <a:spLocks noRot="1" noChangeAspect="1" noMove="1" noResize="1" noEditPoints="1" noAdjustHandles="1" noChangeArrowheads="1" noChangeShapeType="1" noTextEdit="1"/>
              </p:cNvSpPr>
              <p:nvPr/>
            </p:nvSpPr>
            <p:spPr>
              <a:xfrm>
                <a:off x="1773222" y="3429000"/>
                <a:ext cx="8645556" cy="986552"/>
              </a:xfrm>
              <a:prstGeom prst="rect">
                <a:avLst/>
              </a:prstGeom>
              <a:blipFill>
                <a:blip r:embed="rId2"/>
                <a:stretch>
                  <a:fillRect t="-132051" b="-182051"/>
                </a:stretch>
              </a:blipFill>
            </p:spPr>
            <p:txBody>
              <a:bodyPr/>
              <a:lstStyle/>
              <a:p>
                <a:r>
                  <a:rPr lang="en-CN">
                    <a:noFill/>
                  </a:rPr>
                  <a:t> </a:t>
                </a:r>
              </a:p>
            </p:txBody>
          </p:sp>
        </mc:Fallback>
      </mc:AlternateContent>
    </p:spTree>
    <p:extLst>
      <p:ext uri="{BB962C8B-B14F-4D97-AF65-F5344CB8AC3E}">
        <p14:creationId xmlns:p14="http://schemas.microsoft.com/office/powerpoint/2010/main" val="16355971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4134465" cy="502445"/>
          </a:xfrm>
        </p:spPr>
        <p:txBody>
          <a:bodyPr/>
          <a:lstStyle/>
          <a:p>
            <a:r>
              <a:rPr lang="en-CN" dirty="0"/>
              <a:t>Leontief模型</a:t>
            </a:r>
            <a:r>
              <a:rPr lang="en-US" altLang="zh-CN" dirty="0"/>
              <a:t>-</a:t>
            </a:r>
            <a:r>
              <a:rPr lang="zh-CN" altLang="en-US" dirty="0"/>
              <a:t>碳负荷计算</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碳负荷计算方法：</a:t>
            </a:r>
            <a:r>
              <a:rPr lang="zh-CN" altLang="en-US" sz="2400" dirty="0">
                <a:solidFill>
                  <a:schemeClr val="accent4"/>
                </a:solidFill>
                <a:latin typeface="微软雅黑" panose="020B0503020204020204" pitchFamily="34" charset="-122"/>
                <a:ea typeface="微软雅黑" panose="020B0503020204020204" pitchFamily="34" charset="-122"/>
              </a:rPr>
              <a:t>通过计算完全需求矩阵，各工序产品的碳负荷可用以下方式进行计算</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60D8933-01F0-41D5-7BF6-470A7EEA8180}"/>
                  </a:ext>
                </a:extLst>
              </p:cNvPr>
              <p:cNvSpPr txBox="1"/>
              <p:nvPr/>
            </p:nvSpPr>
            <p:spPr>
              <a:xfrm>
                <a:off x="2994752" y="2232245"/>
                <a:ext cx="6104586" cy="658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𝐺</m:t>
                      </m:r>
                      <m:r>
                        <a:rPr lang="en-US" sz="3600" b="0" i="1" smtClean="0">
                          <a:latin typeface="Cambria Math" panose="02040503050406030204" pitchFamily="18" charset="0"/>
                        </a:rPr>
                        <m:t>=</m:t>
                      </m:r>
                      <m:r>
                        <a:rPr lang="en-US" sz="3600" b="0" i="1" smtClean="0">
                          <a:latin typeface="Cambria Math" panose="02040503050406030204" pitchFamily="18" charset="0"/>
                        </a:rPr>
                        <m:t>𝐸𝐹</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𝐷</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𝐵</m:t>
                      </m:r>
                    </m:oMath>
                  </m:oMathPara>
                </a14:m>
                <a:endParaRPr lang="en-CN" sz="3600" dirty="0"/>
              </a:p>
            </p:txBody>
          </p:sp>
        </mc:Choice>
        <mc:Fallback>
          <p:sp>
            <p:nvSpPr>
              <p:cNvPr id="9" name="TextBox 8">
                <a:extLst>
                  <a:ext uri="{FF2B5EF4-FFF2-40B4-BE49-F238E27FC236}">
                    <a16:creationId xmlns:a16="http://schemas.microsoft.com/office/drawing/2014/main" id="{A60D8933-01F0-41D5-7BF6-470A7EEA8180}"/>
                  </a:ext>
                </a:extLst>
              </p:cNvPr>
              <p:cNvSpPr txBox="1">
                <a:spLocks noRot="1" noChangeAspect="1" noMove="1" noResize="1" noEditPoints="1" noAdjustHandles="1" noChangeArrowheads="1" noChangeShapeType="1" noTextEdit="1"/>
              </p:cNvSpPr>
              <p:nvPr/>
            </p:nvSpPr>
            <p:spPr>
              <a:xfrm>
                <a:off x="2994752" y="2232245"/>
                <a:ext cx="6104586" cy="658898"/>
              </a:xfrm>
              <a:prstGeom prst="rect">
                <a:avLst/>
              </a:prstGeom>
              <a:blipFill>
                <a:blip r:embed="rId2"/>
                <a:stretch>
                  <a:fillRect/>
                </a:stretch>
              </a:blipFill>
            </p:spPr>
            <p:txBody>
              <a:bodyPr/>
              <a:lstStyle/>
              <a:p>
                <a:r>
                  <a:rPr lang="en-CN">
                    <a:noFill/>
                  </a:rPr>
                  <a:t> </a:t>
                </a:r>
              </a:p>
            </p:txBody>
          </p:sp>
        </mc:Fallback>
      </mc:AlternateContent>
      <p:sp>
        <p:nvSpPr>
          <p:cNvPr id="2" name="矩形 5">
            <a:extLst>
              <a:ext uri="{FF2B5EF4-FFF2-40B4-BE49-F238E27FC236}">
                <a16:creationId xmlns:a16="http://schemas.microsoft.com/office/drawing/2014/main" id="{A3A2976A-D3FD-1995-E760-CDD036968AAA}"/>
              </a:ext>
            </a:extLst>
          </p:cNvPr>
          <p:cNvSpPr>
            <a:spLocks noChangeArrowheads="1"/>
          </p:cNvSpPr>
          <p:nvPr/>
        </p:nvSpPr>
        <p:spPr bwMode="auto">
          <a:xfrm>
            <a:off x="1084157" y="2898412"/>
            <a:ext cx="9925776" cy="338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通过</a:t>
            </a:r>
            <a:r>
              <a:rPr lang="zh-CN" altLang="en-CN" sz="2400" dirty="0">
                <a:solidFill>
                  <a:schemeClr val="accent4"/>
                </a:solidFill>
                <a:latin typeface="微软雅黑" panose="020B0503020204020204" pitchFamily="34" charset="-122"/>
                <a:ea typeface="微软雅黑" panose="020B0503020204020204" pitchFamily="34" charset="-122"/>
              </a:rPr>
              <a:t>指定</a:t>
            </a:r>
            <a:r>
              <a:rPr lang="zh-CN" altLang="en-CN" sz="2400" dirty="0">
                <a:solidFill>
                  <a:srgbClr val="C00000"/>
                </a:solidFill>
                <a:latin typeface="微软雅黑" panose="020B0503020204020204" pitchFamily="34" charset="-122"/>
                <a:ea typeface="微软雅黑" panose="020B0503020204020204" pitchFamily="34" charset="-122"/>
              </a:rPr>
              <a:t>一种</a:t>
            </a:r>
            <a:r>
              <a:rPr lang="zh-CN" altLang="en-US" sz="2400" dirty="0">
                <a:solidFill>
                  <a:srgbClr val="C00000"/>
                </a:solidFill>
                <a:latin typeface="微软雅黑" panose="020B0503020204020204" pitchFamily="34" charset="-122"/>
                <a:ea typeface="微软雅黑" panose="020B0503020204020204" pitchFamily="34" charset="-122"/>
              </a:rPr>
              <a:t>碳负荷类型</a:t>
            </a:r>
            <a:r>
              <a:rPr lang="zh-CN" altLang="en-US" sz="2400" dirty="0">
                <a:solidFill>
                  <a:schemeClr val="accent4"/>
                </a:solidFill>
                <a:latin typeface="微软雅黑" panose="020B0503020204020204" pitchFamily="34" charset="-122"/>
                <a:ea typeface="微软雅黑" panose="020B0503020204020204" pitchFamily="34" charset="-122"/>
              </a:rPr>
              <a:t>，则</a:t>
            </a:r>
            <a:r>
              <a:rPr lang="zh-CN" altLang="en-CN" sz="2400" dirty="0">
                <a:solidFill>
                  <a:schemeClr val="accent4"/>
                </a:solidFill>
                <a:latin typeface="微软雅黑" panose="020B0503020204020204" pitchFamily="34" charset="-122"/>
                <a:ea typeface="微软雅黑" panose="020B0503020204020204" pitchFamily="34" charset="-122"/>
              </a:rPr>
              <a:t>上式</a:t>
            </a:r>
            <a:r>
              <a:rPr lang="zh-CN" altLang="en-US" sz="2400" dirty="0">
                <a:solidFill>
                  <a:schemeClr val="accent4"/>
                </a:solidFill>
                <a:latin typeface="微软雅黑" panose="020B0503020204020204" pitchFamily="34" charset="-122"/>
                <a:ea typeface="微软雅黑" panose="020B0503020204020204" pitchFamily="34" charset="-122"/>
              </a:rPr>
              <a:t>中</a:t>
            </a:r>
            <a:r>
              <a:rPr lang="en-US" altLang="zh-CN" sz="2400" dirty="0">
                <a:solidFill>
                  <a:schemeClr val="accent4"/>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为工序</a:t>
            </a:r>
            <a:r>
              <a:rPr lang="zh-CN" altLang="en-US" sz="2400" dirty="0">
                <a:solidFill>
                  <a:srgbClr val="C00000"/>
                </a:solidFill>
                <a:latin typeface="微软雅黑" panose="020B0503020204020204" pitchFamily="34" charset="-122"/>
                <a:ea typeface="微软雅黑" panose="020B0503020204020204" pitchFamily="34" charset="-122"/>
              </a:rPr>
              <a:t>完全需求矩阵</a:t>
            </a:r>
            <a:r>
              <a:rPr lang="zh-CN" altLang="en-US" sz="2400" dirty="0">
                <a:solidFill>
                  <a:schemeClr val="accent4"/>
                </a:solidFill>
                <a:latin typeface="微软雅黑" panose="020B0503020204020204" pitchFamily="34" charset="-122"/>
                <a:ea typeface="微软雅黑" panose="020B0503020204020204" pitchFamily="34" charset="-122"/>
              </a:rPr>
              <a:t>，</a:t>
            </a:r>
            <a:r>
              <a:rPr lang="en-US" altLang="zh-CN" sz="2400" dirty="0">
                <a:solidFill>
                  <a:schemeClr val="accent4"/>
                </a:solidFill>
                <a:latin typeface="微软雅黑" panose="020B0503020204020204" pitchFamily="34" charset="-122"/>
                <a:ea typeface="微软雅黑" panose="020B0503020204020204" pitchFamily="34" charset="-122"/>
              </a:rPr>
              <a:t>D</a:t>
            </a:r>
            <a:r>
              <a:rPr lang="zh-CN" altLang="en-US" sz="2400" dirty="0">
                <a:solidFill>
                  <a:schemeClr val="accent4"/>
                </a:solidFill>
                <a:latin typeface="微软雅黑" panose="020B0503020204020204" pitchFamily="34" charset="-122"/>
                <a:ea typeface="微软雅黑" panose="020B0503020204020204" pitchFamily="34" charset="-122"/>
              </a:rPr>
              <a:t>为工序对该负荷类型相关</a:t>
            </a:r>
            <a:r>
              <a:rPr lang="zh-CN" altLang="en-US" sz="2400" dirty="0">
                <a:solidFill>
                  <a:srgbClr val="C00000"/>
                </a:solidFill>
                <a:latin typeface="微软雅黑" panose="020B0503020204020204" pitchFamily="34" charset="-122"/>
                <a:ea typeface="微软雅黑" panose="020B0503020204020204" pitchFamily="34" charset="-122"/>
              </a:rPr>
              <a:t>物料的消耗矩阵</a:t>
            </a:r>
            <a:r>
              <a:rPr lang="zh-CN" altLang="en-US" sz="2400" dirty="0">
                <a:solidFill>
                  <a:schemeClr val="accent4"/>
                </a:solidFill>
                <a:latin typeface="微软雅黑" panose="020B0503020204020204" pitchFamily="34" charset="-122"/>
                <a:ea typeface="微软雅黑" panose="020B0503020204020204" pitchFamily="34" charset="-122"/>
              </a:rPr>
              <a:t>，</a:t>
            </a:r>
            <a:r>
              <a:rPr lang="en-US" altLang="zh-CN" sz="2400" dirty="0">
                <a:solidFill>
                  <a:schemeClr val="accent4"/>
                </a:solidFill>
                <a:latin typeface="微软雅黑" panose="020B0503020204020204" pitchFamily="34" charset="-122"/>
                <a:ea typeface="微软雅黑" panose="020B0503020204020204" pitchFamily="34" charset="-122"/>
              </a:rPr>
              <a:t>EF</a:t>
            </a:r>
            <a:r>
              <a:rPr lang="zh-CN" altLang="en-US" sz="2400" dirty="0">
                <a:solidFill>
                  <a:schemeClr val="accent4"/>
                </a:solidFill>
                <a:latin typeface="微软雅黑" panose="020B0503020204020204" pitchFamily="34" charset="-122"/>
                <a:ea typeface="微软雅黑" panose="020B0503020204020204" pitchFamily="34" charset="-122"/>
              </a:rPr>
              <a:t>为上述物料的</a:t>
            </a:r>
            <a:r>
              <a:rPr lang="zh-CN" altLang="en-US" sz="2400" dirty="0">
                <a:solidFill>
                  <a:srgbClr val="C00000"/>
                </a:solidFill>
                <a:latin typeface="微软雅黑" panose="020B0503020204020204" pitchFamily="34" charset="-122"/>
                <a:ea typeface="微软雅黑" panose="020B0503020204020204" pitchFamily="34" charset="-122"/>
              </a:rPr>
              <a:t>排放系数表</a:t>
            </a:r>
            <a:r>
              <a:rPr lang="zh-CN" altLang="en-US" sz="2400" dirty="0">
                <a:solidFill>
                  <a:schemeClr val="accent4"/>
                </a:solidFill>
                <a:latin typeface="微软雅黑" panose="020B0503020204020204" pitchFamily="34" charset="-122"/>
                <a:ea typeface="微软雅黑" panose="020B0503020204020204" pitchFamily="34" charset="-122"/>
              </a:rPr>
              <a:t>，</a:t>
            </a:r>
            <a:r>
              <a:rPr lang="en-US" altLang="zh-CN" sz="2400" dirty="0">
                <a:solidFill>
                  <a:schemeClr val="accent4"/>
                </a:solidFill>
                <a:latin typeface="微软雅黑" panose="020B0503020204020204" pitchFamily="34" charset="-122"/>
                <a:ea typeface="微软雅黑" panose="020B0503020204020204" pitchFamily="34" charset="-122"/>
              </a:rPr>
              <a:t>G</a:t>
            </a:r>
            <a:r>
              <a:rPr lang="zh-CN" altLang="en-US" sz="2400" dirty="0">
                <a:solidFill>
                  <a:schemeClr val="accent4"/>
                </a:solidFill>
                <a:latin typeface="微软雅黑" panose="020B0503020204020204" pitchFamily="34" charset="-122"/>
                <a:ea typeface="微软雅黑" panose="020B0503020204020204" pitchFamily="34" charset="-122"/>
              </a:rPr>
              <a:t>为全部工序的产品对于该类型的</a:t>
            </a:r>
            <a:r>
              <a:rPr lang="zh-CN" altLang="en-US" sz="2400" dirty="0">
                <a:solidFill>
                  <a:srgbClr val="C00000"/>
                </a:solidFill>
                <a:latin typeface="微软雅黑" panose="020B0503020204020204" pitchFamily="34" charset="-122"/>
                <a:ea typeface="微软雅黑" panose="020B0503020204020204" pitchFamily="34" charset="-122"/>
              </a:rPr>
              <a:t>碳负荷表</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以直接排放为例：</a:t>
            </a:r>
            <a:r>
              <a:rPr lang="zh-CN" altLang="en-US" sz="2400" dirty="0">
                <a:solidFill>
                  <a:schemeClr val="accent4"/>
                </a:solidFill>
                <a:latin typeface="微软雅黑" panose="020B0503020204020204" pitchFamily="34" charset="-122"/>
                <a:ea typeface="微软雅黑" panose="020B0503020204020204" pitchFamily="34" charset="-122"/>
              </a:rPr>
              <a:t>若</a:t>
            </a:r>
            <a:r>
              <a:rPr lang="en-US" altLang="zh-CN" sz="2400" dirty="0">
                <a:solidFill>
                  <a:schemeClr val="accent4"/>
                </a:solidFill>
                <a:latin typeface="微软雅黑" panose="020B0503020204020204" pitchFamily="34" charset="-122"/>
                <a:ea typeface="微软雅黑" panose="020B0503020204020204" pitchFamily="34" charset="-122"/>
              </a:rPr>
              <a:t>G</a:t>
            </a:r>
            <a:r>
              <a:rPr lang="zh-CN" altLang="en-US" sz="2400" dirty="0">
                <a:solidFill>
                  <a:schemeClr val="accent4"/>
                </a:solidFill>
                <a:latin typeface="微软雅黑" panose="020B0503020204020204" pitchFamily="34" charset="-122"/>
                <a:ea typeface="微软雅黑" panose="020B0503020204020204" pitchFamily="34" charset="-122"/>
              </a:rPr>
              <a:t>为所有产品的直接排放的生命周期负荷，则</a:t>
            </a:r>
            <a:r>
              <a:rPr lang="en-US" altLang="zh-CN" sz="2400" dirty="0">
                <a:solidFill>
                  <a:schemeClr val="accent4"/>
                </a:solidFill>
                <a:latin typeface="微软雅黑" panose="020B0503020204020204" pitchFamily="34" charset="-122"/>
                <a:ea typeface="微软雅黑" panose="020B0503020204020204" pitchFamily="34" charset="-122"/>
              </a:rPr>
              <a:t>D</a:t>
            </a:r>
            <a:r>
              <a:rPr lang="zh-CN" altLang="en-US" sz="2400" dirty="0">
                <a:solidFill>
                  <a:schemeClr val="accent4"/>
                </a:solidFill>
                <a:latin typeface="微软雅黑" panose="020B0503020204020204" pitchFamily="34" charset="-122"/>
                <a:ea typeface="微软雅黑" panose="020B0503020204020204" pitchFamily="34" charset="-122"/>
              </a:rPr>
              <a:t>为工序对于可能产生直接排放的物料（如煤气、石灰石等）的消耗矩阵，而</a:t>
            </a:r>
            <a:r>
              <a:rPr lang="en-US" altLang="zh-CN" sz="2400" dirty="0">
                <a:solidFill>
                  <a:schemeClr val="accent4"/>
                </a:solidFill>
                <a:latin typeface="微软雅黑" panose="020B0503020204020204" pitchFamily="34" charset="-122"/>
                <a:ea typeface="微软雅黑" panose="020B0503020204020204" pitchFamily="34" charset="-122"/>
              </a:rPr>
              <a:t>EF</a:t>
            </a:r>
            <a:r>
              <a:rPr lang="zh-CN" altLang="en-US" sz="2400" dirty="0">
                <a:solidFill>
                  <a:schemeClr val="accent4"/>
                </a:solidFill>
                <a:latin typeface="微软雅黑" panose="020B0503020204020204" pitchFamily="34" charset="-122"/>
                <a:ea typeface="微软雅黑" panose="020B0503020204020204" pitchFamily="34" charset="-122"/>
              </a:rPr>
              <a:t>为矩阵</a:t>
            </a:r>
            <a:r>
              <a:rPr lang="en-US" altLang="zh-CN" sz="2400" dirty="0">
                <a:solidFill>
                  <a:schemeClr val="accent4"/>
                </a:solidFill>
                <a:latin typeface="微软雅黑" panose="020B0503020204020204" pitchFamily="34" charset="-122"/>
                <a:ea typeface="微软雅黑" panose="020B0503020204020204" pitchFamily="34" charset="-122"/>
              </a:rPr>
              <a:t>D</a:t>
            </a:r>
            <a:r>
              <a:rPr lang="zh-CN" altLang="en-US" sz="2400" dirty="0">
                <a:solidFill>
                  <a:schemeClr val="accent4"/>
                </a:solidFill>
                <a:latin typeface="微软雅黑" panose="020B0503020204020204" pitchFamily="34" charset="-122"/>
                <a:ea typeface="微软雅黑" panose="020B0503020204020204" pitchFamily="34" charset="-122"/>
              </a:rPr>
              <a:t>中物料的直接排放系数。</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3591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03.3</a:t>
            </a:r>
            <a:endParaRPr lang="zh-CN" altLang="en-US" dirty="0">
              <a:solidFill>
                <a:schemeClr val="bg1"/>
              </a:solidFill>
            </a:endParaRPr>
          </a:p>
        </p:txBody>
      </p:sp>
      <p:sp>
        <p:nvSpPr>
          <p:cNvPr id="18" name="标题 17"/>
          <p:cNvSpPr>
            <a:spLocks noGrp="1"/>
          </p:cNvSpPr>
          <p:nvPr>
            <p:ph type="title"/>
          </p:nvPr>
        </p:nvSpPr>
        <p:spPr>
          <a:xfrm>
            <a:off x="2504850" y="3198167"/>
            <a:ext cx="7182297" cy="669824"/>
          </a:xfrm>
        </p:spPr>
        <p:txBody>
          <a:bodyPr>
            <a:noAutofit/>
          </a:bodyPr>
          <a:lstStyle/>
          <a:p>
            <a:r>
              <a:rPr lang="zh-CN" altLang="en-US" sz="3600" dirty="0">
                <a:solidFill>
                  <a:schemeClr val="bg1"/>
                </a:solidFill>
              </a:rPr>
              <a:t>碳负荷分类</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46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F9A-8CDE-E5F0-058C-B1CC3A4668EA}"/>
              </a:ext>
            </a:extLst>
          </p:cNvPr>
          <p:cNvSpPr>
            <a:spLocks noGrp="1"/>
          </p:cNvSpPr>
          <p:nvPr>
            <p:ph type="title"/>
          </p:nvPr>
        </p:nvSpPr>
        <p:spPr>
          <a:xfrm>
            <a:off x="1715589" y="577769"/>
            <a:ext cx="6772560" cy="502445"/>
          </a:xfrm>
        </p:spPr>
        <p:txBody>
          <a:bodyPr/>
          <a:lstStyle/>
          <a:p>
            <a:r>
              <a:rPr lang="en-CN" dirty="0"/>
              <a:t>生命周期评价</a:t>
            </a:r>
            <a:r>
              <a:rPr lang="zh-CN" altLang="en-US" dirty="0"/>
              <a:t>（</a:t>
            </a:r>
            <a:r>
              <a:rPr lang="en-US" altLang="zh-CN" dirty="0"/>
              <a:t>Life</a:t>
            </a:r>
            <a:r>
              <a:rPr lang="zh-CN" altLang="en-US" dirty="0"/>
              <a:t> </a:t>
            </a:r>
            <a:r>
              <a:rPr lang="en-US" altLang="zh-CN" dirty="0"/>
              <a:t>Cycle</a:t>
            </a:r>
            <a:r>
              <a:rPr lang="zh-CN" altLang="en-US" dirty="0"/>
              <a:t> </a:t>
            </a:r>
            <a:r>
              <a:rPr lang="en-US" altLang="zh-CN" dirty="0"/>
              <a:t>Assessment</a:t>
            </a:r>
            <a:r>
              <a:rPr lang="zh-CN" altLang="en-US" dirty="0"/>
              <a:t>）</a:t>
            </a:r>
            <a:endParaRPr lang="en-CN" dirty="0"/>
          </a:p>
        </p:txBody>
      </p:sp>
      <p:sp>
        <p:nvSpPr>
          <p:cNvPr id="3" name="Text Placeholder 2">
            <a:extLst>
              <a:ext uri="{FF2B5EF4-FFF2-40B4-BE49-F238E27FC236}">
                <a16:creationId xmlns:a16="http://schemas.microsoft.com/office/drawing/2014/main" id="{7124512D-FB6F-2686-7F02-1F7E5BA9A6C8}"/>
              </a:ext>
            </a:extLst>
          </p:cNvPr>
          <p:cNvSpPr>
            <a:spLocks noGrp="1"/>
          </p:cNvSpPr>
          <p:nvPr>
            <p:ph type="body" sz="quarter" idx="10"/>
          </p:nvPr>
        </p:nvSpPr>
        <p:spPr/>
        <p:txBody>
          <a:bodyPr/>
          <a:lstStyle/>
          <a:p>
            <a:r>
              <a:rPr lang="en-US" altLang="zh-CN" dirty="0"/>
              <a:t>02</a:t>
            </a:r>
            <a:endParaRPr lang="en-CN" dirty="0"/>
          </a:p>
        </p:txBody>
      </p:sp>
      <p:sp>
        <p:nvSpPr>
          <p:cNvPr id="5" name="矩形 5">
            <a:extLst>
              <a:ext uri="{FF2B5EF4-FFF2-40B4-BE49-F238E27FC236}">
                <a16:creationId xmlns:a16="http://schemas.microsoft.com/office/drawing/2014/main" id="{B9410AB1-106E-CD6C-48DD-9F2B1C24235A}"/>
              </a:ext>
            </a:extLst>
          </p:cNvPr>
          <p:cNvSpPr>
            <a:spLocks noChangeArrowheads="1"/>
          </p:cNvSpPr>
          <p:nvPr/>
        </p:nvSpPr>
        <p:spPr bwMode="auto">
          <a:xfrm>
            <a:off x="1084157" y="1448469"/>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ISO</a:t>
            </a:r>
            <a:r>
              <a:rPr lang="zh-CN" altLang="en-US" sz="2400" b="1" dirty="0">
                <a:solidFill>
                  <a:schemeClr val="accent4"/>
                </a:solidFill>
                <a:latin typeface="微软雅黑" panose="020B0503020204020204" pitchFamily="34" charset="-122"/>
                <a:ea typeface="微软雅黑" panose="020B0503020204020204" pitchFamily="34" charset="-122"/>
              </a:rPr>
              <a:t>组织对</a:t>
            </a: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的定义：</a:t>
            </a:r>
            <a:r>
              <a:rPr lang="zh-CN" altLang="en-US" sz="2400" dirty="0">
                <a:solidFill>
                  <a:schemeClr val="accent4"/>
                </a:solidFill>
                <a:latin typeface="微软雅黑" panose="020B0503020204020204" pitchFamily="34" charset="-122"/>
                <a:ea typeface="微软雅黑" panose="020B0503020204020204" pitchFamily="34" charset="-122"/>
              </a:rPr>
              <a:t>生命周期评价是对一个</a:t>
            </a:r>
            <a:r>
              <a:rPr lang="zh-CN" altLang="en-US" sz="2400" dirty="0">
                <a:solidFill>
                  <a:srgbClr val="C00000"/>
                </a:solidFill>
                <a:latin typeface="微软雅黑" panose="020B0503020204020204" pitchFamily="34" charset="-122"/>
                <a:ea typeface="微软雅黑" panose="020B0503020204020204" pitchFamily="34" charset="-122"/>
              </a:rPr>
              <a:t>产品系统</a:t>
            </a:r>
            <a:r>
              <a:rPr lang="zh-CN" altLang="en-US" sz="2400" dirty="0">
                <a:solidFill>
                  <a:schemeClr val="accent4"/>
                </a:solidFill>
                <a:latin typeface="微软雅黑" panose="020B0503020204020204" pitchFamily="34" charset="-122"/>
                <a:ea typeface="微软雅黑" panose="020B0503020204020204" pitchFamily="34" charset="-122"/>
              </a:rPr>
              <a:t>在</a:t>
            </a:r>
            <a:r>
              <a:rPr lang="zh-CN" altLang="en-US" sz="2400" dirty="0">
                <a:solidFill>
                  <a:srgbClr val="C00000"/>
                </a:solidFill>
                <a:latin typeface="微软雅黑" panose="020B0503020204020204" pitchFamily="34" charset="-122"/>
                <a:ea typeface="微软雅黑" panose="020B0503020204020204" pitchFamily="34" charset="-122"/>
              </a:rPr>
              <a:t>生命周期各个阶段</a:t>
            </a:r>
            <a:r>
              <a:rPr lang="zh-CN" altLang="en-US" sz="2400" dirty="0">
                <a:solidFill>
                  <a:schemeClr val="accent4"/>
                </a:solidFill>
                <a:latin typeface="微软雅黑" panose="020B0503020204020204" pitchFamily="34" charset="-122"/>
                <a:ea typeface="微软雅黑" panose="020B0503020204020204" pitchFamily="34" charset="-122"/>
              </a:rPr>
              <a:t>中</a:t>
            </a:r>
            <a:r>
              <a:rPr lang="zh-CN" altLang="en-US" sz="2400" dirty="0">
                <a:solidFill>
                  <a:srgbClr val="C00000"/>
                </a:solidFill>
                <a:latin typeface="微软雅黑" panose="020B0503020204020204" pitchFamily="34" charset="-122"/>
                <a:ea typeface="微软雅黑" panose="020B0503020204020204" pitchFamily="34" charset="-122"/>
              </a:rPr>
              <a:t>输入、输出</a:t>
            </a:r>
            <a:r>
              <a:rPr lang="zh-CN" altLang="en-US" sz="2400" dirty="0">
                <a:solidFill>
                  <a:schemeClr val="accent4"/>
                </a:solidFill>
                <a:latin typeface="微软雅黑" panose="020B0503020204020204" pitchFamily="34" charset="-122"/>
                <a:ea typeface="微软雅黑" panose="020B0503020204020204" pitchFamily="34" charset="-122"/>
              </a:rPr>
              <a:t>及其</a:t>
            </a:r>
            <a:r>
              <a:rPr lang="zh-CN" altLang="en-US" sz="2400" dirty="0">
                <a:solidFill>
                  <a:srgbClr val="C00000"/>
                </a:solidFill>
                <a:latin typeface="微软雅黑" panose="020B0503020204020204" pitchFamily="34" charset="-122"/>
                <a:ea typeface="微软雅黑" panose="020B0503020204020204" pitchFamily="34" charset="-122"/>
              </a:rPr>
              <a:t>潜在的环境影响</a:t>
            </a:r>
            <a:r>
              <a:rPr lang="zh-CN" altLang="en-US" sz="2400" dirty="0">
                <a:solidFill>
                  <a:schemeClr val="accent4"/>
                </a:solidFill>
                <a:latin typeface="微软雅黑" panose="020B0503020204020204" pitchFamily="34" charset="-122"/>
                <a:ea typeface="微软雅黑" panose="020B0503020204020204" pitchFamily="34" charset="-122"/>
              </a:rPr>
              <a:t>进行的一种评价。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7" name="矩形 5">
            <a:extLst>
              <a:ext uri="{FF2B5EF4-FFF2-40B4-BE49-F238E27FC236}">
                <a16:creationId xmlns:a16="http://schemas.microsoft.com/office/drawing/2014/main" id="{B67D4A93-D9D6-356D-BB2C-41290707567C}"/>
              </a:ext>
            </a:extLst>
          </p:cNvPr>
          <p:cNvSpPr>
            <a:spLocks noChangeArrowheads="1"/>
          </p:cNvSpPr>
          <p:nvPr/>
        </p:nvSpPr>
        <p:spPr bwMode="auto">
          <a:xfrm>
            <a:off x="1084157" y="3061615"/>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参考标准与指南</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sp>
        <p:nvSpPr>
          <p:cNvPr id="11" name="矩形 5">
            <a:extLst>
              <a:ext uri="{FF2B5EF4-FFF2-40B4-BE49-F238E27FC236}">
                <a16:creationId xmlns:a16="http://schemas.microsoft.com/office/drawing/2014/main" id="{B773C9C7-49B2-A275-1F7D-31C7F3A494E5}"/>
              </a:ext>
            </a:extLst>
          </p:cNvPr>
          <p:cNvSpPr>
            <a:spLocks noChangeArrowheads="1"/>
          </p:cNvSpPr>
          <p:nvPr/>
        </p:nvSpPr>
        <p:spPr bwMode="auto">
          <a:xfrm>
            <a:off x="1084156" y="3735062"/>
            <a:ext cx="10228277" cy="148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marL="342900" indent="-342900" fontAlgn="base">
              <a:lnSpc>
                <a:spcPct val="200000"/>
              </a:lnSpc>
              <a:spcBef>
                <a:spcPct val="0"/>
              </a:spcBef>
              <a:spcAft>
                <a:spcPct val="0"/>
              </a:spcAft>
              <a:buFont typeface="Arial" panose="020B0604020202020204" pitchFamily="34" charset="0"/>
              <a:buChar char="•"/>
            </a:pPr>
            <a:r>
              <a:rPr lang="en-US" altLang="zh-CN" sz="2400" b="1" dirty="0">
                <a:solidFill>
                  <a:schemeClr val="accent4"/>
                </a:solidFill>
                <a:latin typeface="微软雅黑" panose="020B0503020204020204" pitchFamily="34" charset="-122"/>
                <a:ea typeface="微软雅黑" panose="020B0503020204020204" pitchFamily="34" charset="-122"/>
              </a:rPr>
              <a:t>ISO 14040:2006</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环境管理 生命周期评价 原则与框架</a:t>
            </a:r>
            <a:r>
              <a:rPr lang="en-US" altLang="zh-CN" sz="2400" dirty="0">
                <a:solidFill>
                  <a:schemeClr val="accent4"/>
                </a:solidFill>
                <a:latin typeface="微软雅黑" panose="020B0503020204020204" pitchFamily="34" charset="-122"/>
                <a:ea typeface="微软雅黑" panose="020B0503020204020204" pitchFamily="34" charset="-122"/>
              </a:rPr>
              <a:t>》 </a:t>
            </a:r>
          </a:p>
          <a:p>
            <a:pPr marL="342900" indent="-342900" fontAlgn="base">
              <a:lnSpc>
                <a:spcPct val="200000"/>
              </a:lnSpc>
              <a:spcBef>
                <a:spcPct val="0"/>
              </a:spcBef>
              <a:spcAft>
                <a:spcPct val="0"/>
              </a:spcAft>
              <a:buFont typeface="Arial" panose="020B0604020202020204" pitchFamily="34" charset="0"/>
              <a:buChar char="•"/>
            </a:pPr>
            <a:r>
              <a:rPr lang="en-US" altLang="zh-CN" sz="2400" b="1" dirty="0">
                <a:solidFill>
                  <a:schemeClr val="accent4"/>
                </a:solidFill>
                <a:latin typeface="微软雅黑" panose="020B0503020204020204" pitchFamily="34" charset="-122"/>
                <a:ea typeface="微软雅黑" panose="020B0503020204020204" pitchFamily="34" charset="-122"/>
              </a:rPr>
              <a:t>ISO 14044:2006</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环境管理 生命周期评价 要求和导则</a:t>
            </a:r>
            <a:r>
              <a:rPr lang="en-US" altLang="zh-CN" sz="2400" dirty="0">
                <a:solidFill>
                  <a:schemeClr val="accent4"/>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203639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748142" cy="502445"/>
          </a:xfrm>
        </p:spPr>
        <p:txBody>
          <a:bodyPr/>
          <a:lstStyle/>
          <a:p>
            <a:r>
              <a:rPr lang="en-CN" dirty="0"/>
              <a:t>碳负荷分类</a:t>
            </a:r>
            <a:r>
              <a:rPr lang="en-US" altLang="zh-CN" dirty="0"/>
              <a:t>-</a:t>
            </a:r>
            <a:r>
              <a:rPr lang="zh-CN" altLang="en-US" dirty="0"/>
              <a:t>研究院方法</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碳负荷分类方法：</a:t>
            </a:r>
            <a:r>
              <a:rPr lang="zh-CN" altLang="en-US" sz="2400" dirty="0">
                <a:solidFill>
                  <a:schemeClr val="accent4"/>
                </a:solidFill>
                <a:latin typeface="微软雅黑" panose="020B0503020204020204" pitchFamily="34" charset="-122"/>
                <a:ea typeface="微软雅黑" panose="020B0503020204020204" pitchFamily="34" charset="-122"/>
              </a:rPr>
              <a:t>宝钢研究院将产品生命周期碳负荷分为</a:t>
            </a:r>
            <a:r>
              <a:rPr lang="en-US" altLang="zh-CN" sz="2400" dirty="0">
                <a:solidFill>
                  <a:srgbClr val="C00000"/>
                </a:solidFill>
                <a:latin typeface="微软雅黑" panose="020B0503020204020204" pitchFamily="34" charset="-122"/>
                <a:ea typeface="微软雅黑" panose="020B0503020204020204" pitchFamily="34" charset="-122"/>
              </a:rPr>
              <a:t>7</a:t>
            </a:r>
            <a:r>
              <a:rPr lang="zh-CN" altLang="en-US" sz="2400" dirty="0">
                <a:solidFill>
                  <a:srgbClr val="C00000"/>
                </a:solidFill>
                <a:latin typeface="微软雅黑" panose="020B0503020204020204" pitchFamily="34" charset="-122"/>
                <a:ea typeface="微软雅黑" panose="020B0503020204020204" pitchFamily="34" charset="-122"/>
              </a:rPr>
              <a:t>个大类</a:t>
            </a:r>
            <a:r>
              <a:rPr lang="zh-CN" altLang="en-US" sz="2400" dirty="0">
                <a:solidFill>
                  <a:schemeClr val="accent4"/>
                </a:solidFill>
                <a:latin typeface="微软雅黑" panose="020B0503020204020204" pitchFamily="34" charset="-122"/>
                <a:ea typeface="微软雅黑" panose="020B0503020204020204" pitchFamily="34" charset="-122"/>
              </a:rPr>
              <a:t>，分别对应</a:t>
            </a:r>
            <a:r>
              <a:rPr lang="en-US" altLang="zh-CN" sz="2400" dirty="0">
                <a:solidFill>
                  <a:schemeClr val="accent4"/>
                </a:solidFill>
                <a:latin typeface="微软雅黑" panose="020B0503020204020204" pitchFamily="34" charset="-122"/>
                <a:ea typeface="微软雅黑" panose="020B0503020204020204" pitchFamily="34" charset="-122"/>
              </a:rPr>
              <a:t>G1-G7</a:t>
            </a:r>
            <a:r>
              <a:rPr lang="zh-CN" altLang="en-US" sz="2400" dirty="0">
                <a:solidFill>
                  <a:schemeClr val="accent4"/>
                </a:solidFill>
                <a:latin typeface="微软雅黑" panose="020B0503020204020204" pitchFamily="34" charset="-122"/>
                <a:ea typeface="微软雅黑" panose="020B0503020204020204" pitchFamily="34" charset="-122"/>
              </a:rPr>
              <a:t>，其中</a:t>
            </a:r>
            <a:r>
              <a:rPr lang="en-US" altLang="zh-CN" sz="2400" dirty="0">
                <a:solidFill>
                  <a:schemeClr val="accent4"/>
                </a:solidFill>
                <a:latin typeface="微软雅黑" panose="020B0503020204020204" pitchFamily="34" charset="-122"/>
                <a:ea typeface="微软雅黑" panose="020B0503020204020204" pitchFamily="34" charset="-122"/>
              </a:rPr>
              <a:t>G1-G3</a:t>
            </a:r>
            <a:r>
              <a:rPr lang="zh-CN" altLang="en-US" sz="2400" dirty="0">
                <a:solidFill>
                  <a:schemeClr val="accent4"/>
                </a:solidFill>
                <a:latin typeface="微软雅黑" panose="020B0503020204020204" pitchFamily="34" charset="-122"/>
                <a:ea typeface="微软雅黑" panose="020B0503020204020204" pitchFamily="34" charset="-122"/>
              </a:rPr>
              <a:t>为</a:t>
            </a:r>
            <a:r>
              <a:rPr lang="zh-CN" altLang="en-US" sz="2400" dirty="0">
                <a:solidFill>
                  <a:srgbClr val="C00000"/>
                </a:solidFill>
                <a:latin typeface="微软雅黑" panose="020B0503020204020204" pitchFamily="34" charset="-122"/>
                <a:ea typeface="微软雅黑" panose="020B0503020204020204" pitchFamily="34" charset="-122"/>
              </a:rPr>
              <a:t>厂内</a:t>
            </a:r>
            <a:r>
              <a:rPr lang="zh-CN" altLang="en-US" sz="2400" dirty="0">
                <a:solidFill>
                  <a:schemeClr val="accent4"/>
                </a:solidFill>
                <a:latin typeface="微软雅黑" panose="020B0503020204020204" pitchFamily="34" charset="-122"/>
                <a:ea typeface="微软雅黑" panose="020B0503020204020204" pitchFamily="34" charset="-122"/>
              </a:rPr>
              <a:t>负荷，</a:t>
            </a:r>
            <a:r>
              <a:rPr lang="en-US" altLang="zh-CN" sz="2400" dirty="0">
                <a:solidFill>
                  <a:schemeClr val="accent4"/>
                </a:solidFill>
                <a:latin typeface="微软雅黑" panose="020B0503020204020204" pitchFamily="34" charset="-122"/>
                <a:ea typeface="微软雅黑" panose="020B0503020204020204" pitchFamily="34" charset="-122"/>
              </a:rPr>
              <a:t>G4-G7</a:t>
            </a:r>
            <a:r>
              <a:rPr lang="zh-CN" altLang="en-US" sz="2400" dirty="0">
                <a:solidFill>
                  <a:schemeClr val="accent4"/>
                </a:solidFill>
                <a:latin typeface="微软雅黑" panose="020B0503020204020204" pitchFamily="34" charset="-122"/>
                <a:ea typeface="微软雅黑" panose="020B0503020204020204" pitchFamily="34" charset="-122"/>
              </a:rPr>
              <a:t>为</a:t>
            </a:r>
            <a:r>
              <a:rPr lang="zh-CN" altLang="en-US" sz="2400" dirty="0">
                <a:solidFill>
                  <a:srgbClr val="C00000"/>
                </a:solidFill>
                <a:latin typeface="微软雅黑" panose="020B0503020204020204" pitchFamily="34" charset="-122"/>
                <a:ea typeface="微软雅黑" panose="020B0503020204020204" pitchFamily="34" charset="-122"/>
              </a:rPr>
              <a:t>厂外</a:t>
            </a:r>
            <a:r>
              <a:rPr lang="zh-CN" altLang="en-US" sz="2400" dirty="0">
                <a:solidFill>
                  <a:schemeClr val="accent4"/>
                </a:solidFill>
                <a:latin typeface="微软雅黑" panose="020B0503020204020204" pitchFamily="34" charset="-122"/>
                <a:ea typeface="微软雅黑" panose="020B0503020204020204" pitchFamily="34" charset="-122"/>
              </a:rPr>
              <a:t>负荷，定义如下：</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5" name="Table 4">
            <a:extLst>
              <a:ext uri="{FF2B5EF4-FFF2-40B4-BE49-F238E27FC236}">
                <a16:creationId xmlns:a16="http://schemas.microsoft.com/office/drawing/2014/main" id="{83715188-FDF1-25B5-8BD6-6E95A3364690}"/>
              </a:ext>
            </a:extLst>
          </p:cNvPr>
          <p:cNvGraphicFramePr>
            <a:graphicFrameLocks noGrp="1"/>
          </p:cNvGraphicFramePr>
          <p:nvPr>
            <p:extLst>
              <p:ext uri="{D42A27DB-BD31-4B8C-83A1-F6EECF244321}">
                <p14:modId xmlns:p14="http://schemas.microsoft.com/office/powerpoint/2010/main" val="214734883"/>
              </p:ext>
            </p:extLst>
          </p:nvPr>
        </p:nvGraphicFramePr>
        <p:xfrm>
          <a:off x="1133112" y="2520913"/>
          <a:ext cx="9925776" cy="3657465"/>
        </p:xfrm>
        <a:graphic>
          <a:graphicData uri="http://schemas.openxmlformats.org/drawingml/2006/table">
            <a:tbl>
              <a:tblPr firstRow="1" firstCol="1" bandRow="1">
                <a:tableStyleId>{2D5ABB26-0587-4C30-8999-92F81FD0307C}</a:tableStyleId>
              </a:tblPr>
              <a:tblGrid>
                <a:gridCol w="695688">
                  <a:extLst>
                    <a:ext uri="{9D8B030D-6E8A-4147-A177-3AD203B41FA5}">
                      <a16:colId xmlns:a16="http://schemas.microsoft.com/office/drawing/2014/main" val="4097749123"/>
                    </a:ext>
                  </a:extLst>
                </a:gridCol>
                <a:gridCol w="691978">
                  <a:extLst>
                    <a:ext uri="{9D8B030D-6E8A-4147-A177-3AD203B41FA5}">
                      <a16:colId xmlns:a16="http://schemas.microsoft.com/office/drawing/2014/main" val="1067612894"/>
                    </a:ext>
                  </a:extLst>
                </a:gridCol>
                <a:gridCol w="1396314">
                  <a:extLst>
                    <a:ext uri="{9D8B030D-6E8A-4147-A177-3AD203B41FA5}">
                      <a16:colId xmlns:a16="http://schemas.microsoft.com/office/drawing/2014/main" val="1561937808"/>
                    </a:ext>
                  </a:extLst>
                </a:gridCol>
                <a:gridCol w="7141796">
                  <a:extLst>
                    <a:ext uri="{9D8B030D-6E8A-4147-A177-3AD203B41FA5}">
                      <a16:colId xmlns:a16="http://schemas.microsoft.com/office/drawing/2014/main" val="3073625501"/>
                    </a:ext>
                  </a:extLst>
                </a:gridCol>
              </a:tblGrid>
              <a:tr h="332496">
                <a:tc>
                  <a:txBody>
                    <a:bodyPr/>
                    <a:lstStyle/>
                    <a:p>
                      <a:pPr algn="ctr"/>
                      <a:r>
                        <a:rPr lang="zh-CN" sz="1400" kern="100" dirty="0">
                          <a:solidFill>
                            <a:schemeClr val="bg1"/>
                          </a:solidFill>
                          <a:effectLst/>
                          <a:latin typeface="+mn-ea"/>
                          <a:ea typeface="+mn-ea"/>
                        </a:rPr>
                        <a:t>类型</a:t>
                      </a:r>
                      <a:endParaRPr lang="en-CN" sz="14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zh-CN" altLang="en-US" sz="1400" kern="100" dirty="0">
                          <a:solidFill>
                            <a:schemeClr val="bg1"/>
                          </a:solidFill>
                          <a:effectLst/>
                          <a:latin typeface="+mn-ea"/>
                          <a:ea typeface="+mn-ea"/>
                        </a:rPr>
                        <a:t>范围</a:t>
                      </a:r>
                      <a:endParaRPr lang="en-CN" sz="14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zh-CN" sz="1400" kern="100" dirty="0">
                          <a:solidFill>
                            <a:schemeClr val="bg1"/>
                          </a:solidFill>
                          <a:effectLst/>
                          <a:latin typeface="+mn-ea"/>
                          <a:ea typeface="+mn-ea"/>
                        </a:rPr>
                        <a:t>名称</a:t>
                      </a:r>
                      <a:endParaRPr lang="en-CN" sz="14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zh-CN" altLang="en-US" sz="1400" kern="100" dirty="0">
                          <a:solidFill>
                            <a:schemeClr val="bg1"/>
                          </a:solidFill>
                          <a:effectLst/>
                          <a:latin typeface="+mn-ea"/>
                          <a:ea typeface="+mn-ea"/>
                        </a:rPr>
                        <a:t>定义</a:t>
                      </a:r>
                      <a:endParaRPr lang="en-CN" sz="14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extLst>
                  <a:ext uri="{0D108BD9-81ED-4DB2-BD59-A6C34878D82A}">
                    <a16:rowId xmlns:a16="http://schemas.microsoft.com/office/drawing/2014/main" val="3921970687"/>
                  </a:ext>
                </a:extLst>
              </a:tr>
              <a:tr h="332496">
                <a:tc>
                  <a:txBody>
                    <a:bodyPr/>
                    <a:lstStyle/>
                    <a:p>
                      <a:pPr algn="ctr"/>
                      <a:r>
                        <a:rPr lang="en-US" sz="1400" kern="100">
                          <a:effectLst/>
                          <a:latin typeface="+mn-ea"/>
                          <a:ea typeface="+mn-ea"/>
                        </a:rPr>
                        <a:t>G1</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3">
                  <a:txBody>
                    <a:bodyPr/>
                    <a:lstStyle/>
                    <a:p>
                      <a:pPr algn="ctr"/>
                      <a:r>
                        <a:rPr lang="en-CN" sz="1400" kern="100" dirty="0">
                          <a:effectLst/>
                          <a:latin typeface="+mn-ea"/>
                          <a:ea typeface="+mn-ea"/>
                        </a:rPr>
                        <a:t>厂内</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直接负荷</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生产该产品最后一道工序消耗物料产生的直接排放计入此处。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346896802"/>
                  </a:ext>
                </a:extLst>
              </a:tr>
              <a:tr h="498746">
                <a:tc>
                  <a:txBody>
                    <a:bodyPr/>
                    <a:lstStyle/>
                    <a:p>
                      <a:pPr algn="ctr"/>
                      <a:r>
                        <a:rPr lang="en-US" sz="1400" kern="100">
                          <a:effectLst/>
                          <a:latin typeface="+mn-ea"/>
                          <a:ea typeface="+mn-ea"/>
                        </a:rPr>
                        <a:t>G2</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CN" sz="105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l"/>
                      <a:r>
                        <a:rPr lang="zh-CN" sz="1400" kern="100" dirty="0">
                          <a:effectLst/>
                          <a:latin typeface="+mn-ea"/>
                          <a:ea typeface="+mn-ea"/>
                        </a:rPr>
                        <a:t>能源负荷</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生产该产品所有工序消耗的能辅产品对应的、生产这些能辅产品的直接排放计入此处。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381612886"/>
                  </a:ext>
                </a:extLst>
              </a:tr>
              <a:tr h="664993">
                <a:tc>
                  <a:txBody>
                    <a:bodyPr/>
                    <a:lstStyle/>
                    <a:p>
                      <a:pPr algn="ctr"/>
                      <a:r>
                        <a:rPr lang="en-US" sz="1400" kern="100">
                          <a:effectLst/>
                          <a:latin typeface="+mn-ea"/>
                          <a:ea typeface="+mn-ea"/>
                        </a:rPr>
                        <a:t>G3</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CN" sz="105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l"/>
                      <a:r>
                        <a:rPr lang="zh-CN" sz="1400" kern="100" dirty="0">
                          <a:effectLst/>
                          <a:latin typeface="+mn-ea"/>
                          <a:ea typeface="+mn-ea"/>
                        </a:rPr>
                        <a:t>中间产品负荷</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生产该产品除最后一道工序的主工序消耗物料产生的直接排放，以及含主工序、能辅工序的所有工序产出的副产品在厂内回用抵扣的负荷计入此处。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376813142"/>
                  </a:ext>
                </a:extLst>
              </a:tr>
              <a:tr h="498746">
                <a:tc>
                  <a:txBody>
                    <a:bodyPr/>
                    <a:lstStyle/>
                    <a:p>
                      <a:pPr algn="ctr"/>
                      <a:r>
                        <a:rPr lang="en-US" sz="1400" kern="100">
                          <a:effectLst/>
                          <a:latin typeface="+mn-ea"/>
                          <a:ea typeface="+mn-ea"/>
                        </a:rPr>
                        <a:t>G4</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4">
                  <a:txBody>
                    <a:bodyPr/>
                    <a:lstStyle/>
                    <a:p>
                      <a:pPr algn="ctr"/>
                      <a:r>
                        <a:rPr lang="en-CN" sz="1400" kern="100" dirty="0">
                          <a:effectLst/>
                          <a:latin typeface="+mn-ea"/>
                          <a:ea typeface="+mn-ea"/>
                        </a:rPr>
                        <a:t>厂外</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a:effectLst/>
                          <a:latin typeface="+mn-ea"/>
                          <a:ea typeface="+mn-ea"/>
                        </a:rPr>
                        <a:t>副产品内部收益</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生产该产品所有工序产出的副产品在厂内回用</a:t>
                      </a:r>
                      <a:r>
                        <a:rPr lang="zh-CN" sz="1400" kern="100" dirty="0">
                          <a:solidFill>
                            <a:srgbClr val="C00000"/>
                          </a:solidFill>
                          <a:effectLst/>
                          <a:latin typeface="+mn-ea"/>
                          <a:ea typeface="+mn-ea"/>
                        </a:rPr>
                        <a:t>抵扣</a:t>
                      </a:r>
                      <a:r>
                        <a:rPr lang="zh-CN" sz="1400" kern="100" dirty="0">
                          <a:effectLst/>
                          <a:latin typeface="+mn-ea"/>
                          <a:ea typeface="+mn-ea"/>
                        </a:rPr>
                        <a:t>的负荷计入此处。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433675590"/>
                  </a:ext>
                </a:extLst>
              </a:tr>
              <a:tr h="332496">
                <a:tc>
                  <a:txBody>
                    <a:bodyPr/>
                    <a:lstStyle/>
                    <a:p>
                      <a:pPr algn="ctr"/>
                      <a:r>
                        <a:rPr lang="en-US" sz="1400" kern="100">
                          <a:effectLst/>
                          <a:latin typeface="+mn-ea"/>
                          <a:ea typeface="+mn-ea"/>
                        </a:rPr>
                        <a:t>G5</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CN" sz="105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l"/>
                      <a:r>
                        <a:rPr lang="zh-CN" sz="1400" kern="100">
                          <a:effectLst/>
                          <a:latin typeface="+mn-ea"/>
                          <a:ea typeface="+mn-ea"/>
                        </a:rPr>
                        <a:t>运输负荷</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所有外购物料从上游厂家运输至厂内对应的外部运输负荷计入此处。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734918093"/>
                  </a:ext>
                </a:extLst>
              </a:tr>
              <a:tr h="498746">
                <a:tc>
                  <a:txBody>
                    <a:bodyPr/>
                    <a:lstStyle/>
                    <a:p>
                      <a:pPr algn="ctr"/>
                      <a:r>
                        <a:rPr lang="en-US" sz="1400" kern="100">
                          <a:effectLst/>
                          <a:latin typeface="+mn-ea"/>
                          <a:ea typeface="+mn-ea"/>
                        </a:rPr>
                        <a:t>G6</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CN" sz="105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l"/>
                      <a:r>
                        <a:rPr lang="zh-CN" sz="1400" kern="100">
                          <a:effectLst/>
                          <a:latin typeface="+mn-ea"/>
                          <a:ea typeface="+mn-ea"/>
                        </a:rPr>
                        <a:t>上游负荷</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所有工序消耗的外购物料对应的负荷计入此处。此负荷为外购物料在工厂边界外生产对应的负荷。</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012105901"/>
                  </a:ext>
                </a:extLst>
              </a:tr>
              <a:tr h="498746">
                <a:tc>
                  <a:txBody>
                    <a:bodyPr/>
                    <a:lstStyle/>
                    <a:p>
                      <a:pPr algn="ctr"/>
                      <a:r>
                        <a:rPr lang="en-US" sz="1400" kern="100">
                          <a:effectLst/>
                          <a:latin typeface="+mn-ea"/>
                          <a:ea typeface="+mn-ea"/>
                        </a:rPr>
                        <a:t>G7</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CN" sz="105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l"/>
                      <a:r>
                        <a:rPr lang="zh-CN" sz="1400" kern="100">
                          <a:effectLst/>
                          <a:latin typeface="+mn-ea"/>
                          <a:ea typeface="+mn-ea"/>
                        </a:rPr>
                        <a:t>副产品外部收益</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生产该产品所有工序产出的副产品外卖至其他厂家</a:t>
                      </a:r>
                      <a:r>
                        <a:rPr lang="zh-CN" sz="1400" kern="100" dirty="0">
                          <a:solidFill>
                            <a:srgbClr val="C00000"/>
                          </a:solidFill>
                          <a:effectLst/>
                          <a:latin typeface="+mn-ea"/>
                          <a:ea typeface="+mn-ea"/>
                        </a:rPr>
                        <a:t>抵扣</a:t>
                      </a:r>
                      <a:r>
                        <a:rPr lang="zh-CN" sz="1400" kern="100" dirty="0">
                          <a:effectLst/>
                          <a:latin typeface="+mn-ea"/>
                          <a:ea typeface="+mn-ea"/>
                        </a:rPr>
                        <a:t>的负荷计入此处。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602714645"/>
                  </a:ext>
                </a:extLst>
              </a:tr>
            </a:tbl>
          </a:graphicData>
        </a:graphic>
      </p:graphicFrame>
    </p:spTree>
    <p:extLst>
      <p:ext uri="{BB962C8B-B14F-4D97-AF65-F5344CB8AC3E}">
        <p14:creationId xmlns:p14="http://schemas.microsoft.com/office/powerpoint/2010/main" val="3968049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D80939-F5B3-C9D2-743D-2BDEE0AD5D8B}"/>
              </a:ext>
            </a:extLst>
          </p:cNvPr>
          <p:cNvSpPr>
            <a:spLocks noGrp="1"/>
          </p:cNvSpPr>
          <p:nvPr>
            <p:ph type="title"/>
          </p:nvPr>
        </p:nvSpPr>
        <p:spPr>
          <a:xfrm>
            <a:off x="1715589" y="577769"/>
            <a:ext cx="4281941" cy="502445"/>
          </a:xfrm>
        </p:spPr>
        <p:txBody>
          <a:bodyPr/>
          <a:lstStyle/>
          <a:p>
            <a:r>
              <a:rPr lang="zh-CN" altLang="en-CN" dirty="0"/>
              <a:t>研究院</a:t>
            </a:r>
            <a:r>
              <a:rPr lang="zh-CN" altLang="en-US" dirty="0"/>
              <a:t>各类型负荷计算公式</a:t>
            </a:r>
            <a:endParaRPr lang="en-CN" dirty="0"/>
          </a:p>
        </p:txBody>
      </p:sp>
      <p:sp>
        <p:nvSpPr>
          <p:cNvPr id="4" name="Text Placeholder 3">
            <a:extLst>
              <a:ext uri="{FF2B5EF4-FFF2-40B4-BE49-F238E27FC236}">
                <a16:creationId xmlns:a16="http://schemas.microsoft.com/office/drawing/2014/main" id="{415E73D1-8859-186F-5611-A886F4CC9032}"/>
              </a:ext>
            </a:extLst>
          </p:cNvPr>
          <p:cNvSpPr>
            <a:spLocks noGrp="1"/>
          </p:cNvSpPr>
          <p:nvPr>
            <p:ph type="body" sz="quarter" idx="10"/>
          </p:nvPr>
        </p:nvSpPr>
        <p:spPr/>
        <p:txBody>
          <a:bodyPr/>
          <a:lstStyle/>
          <a:p>
            <a:r>
              <a:rPr lang="en-US" altLang="zh-CN" dirty="0"/>
              <a:t>03</a:t>
            </a:r>
            <a:endParaRPr lang="en-CN" dirty="0"/>
          </a:p>
        </p:txBody>
      </p:sp>
      <p:sp>
        <p:nvSpPr>
          <p:cNvPr id="9" name="矩形 5">
            <a:extLst>
              <a:ext uri="{FF2B5EF4-FFF2-40B4-BE49-F238E27FC236}">
                <a16:creationId xmlns:a16="http://schemas.microsoft.com/office/drawing/2014/main" id="{936FDC4E-044B-0E36-BF62-B803D24573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宝钢研究院碳负荷类型与计算公式</a:t>
            </a:r>
            <a:r>
              <a:rPr lang="zh-CN" altLang="en-CN" sz="2400" b="1" dirty="0">
                <a:solidFill>
                  <a:schemeClr val="accent4"/>
                </a:solidFill>
                <a:latin typeface="微软雅黑" panose="020B0503020204020204" pitchFamily="34" charset="-122"/>
                <a:ea typeface="微软雅黑" panose="020B0503020204020204" pitchFamily="34" charset="-122"/>
              </a:rPr>
              <a:t>对照</a:t>
            </a:r>
            <a:r>
              <a:rPr lang="zh-CN" altLang="en-US" sz="2400" b="1" dirty="0">
                <a:solidFill>
                  <a:schemeClr val="accent4"/>
                </a:solidFill>
                <a:latin typeface="微软雅黑" panose="020B0503020204020204" pitchFamily="34" charset="-122"/>
                <a:ea typeface="微软雅黑" panose="020B0503020204020204" pitchFamily="34" charset="-122"/>
              </a:rPr>
              <a:t>表</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能辅工序：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87D18A-A432-AECD-7E38-58DC50957C49}"/>
              </a:ext>
            </a:extLst>
          </p:cNvPr>
          <p:cNvPicPr>
            <a:picLocks noChangeAspect="1"/>
          </p:cNvPicPr>
          <p:nvPr/>
        </p:nvPicPr>
        <p:blipFill rotWithShape="1">
          <a:blip r:embed="rId2"/>
          <a:srcRect l="8473" t="7654" r="8483" b="64381"/>
          <a:stretch/>
        </p:blipFill>
        <p:spPr>
          <a:xfrm>
            <a:off x="1576119" y="1835012"/>
            <a:ext cx="9039762" cy="4307786"/>
          </a:xfrm>
          <a:prstGeom prst="rect">
            <a:avLst/>
          </a:prstGeom>
        </p:spPr>
      </p:pic>
    </p:spTree>
    <p:extLst>
      <p:ext uri="{BB962C8B-B14F-4D97-AF65-F5344CB8AC3E}">
        <p14:creationId xmlns:p14="http://schemas.microsoft.com/office/powerpoint/2010/main" val="2182294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D80939-F5B3-C9D2-743D-2BDEE0AD5D8B}"/>
              </a:ext>
            </a:extLst>
          </p:cNvPr>
          <p:cNvSpPr>
            <a:spLocks noGrp="1"/>
          </p:cNvSpPr>
          <p:nvPr>
            <p:ph type="title"/>
          </p:nvPr>
        </p:nvSpPr>
        <p:spPr>
          <a:xfrm>
            <a:off x="1715589" y="577769"/>
            <a:ext cx="4281941" cy="502445"/>
          </a:xfrm>
        </p:spPr>
        <p:txBody>
          <a:bodyPr/>
          <a:lstStyle/>
          <a:p>
            <a:r>
              <a:rPr lang="zh-CN" altLang="en-CN" dirty="0"/>
              <a:t>研究院</a:t>
            </a:r>
            <a:r>
              <a:rPr lang="zh-CN" altLang="en-US" dirty="0"/>
              <a:t>各类型负荷计算公式</a:t>
            </a:r>
            <a:endParaRPr lang="en-CN" dirty="0"/>
          </a:p>
        </p:txBody>
      </p:sp>
      <p:sp>
        <p:nvSpPr>
          <p:cNvPr id="4" name="Text Placeholder 3">
            <a:extLst>
              <a:ext uri="{FF2B5EF4-FFF2-40B4-BE49-F238E27FC236}">
                <a16:creationId xmlns:a16="http://schemas.microsoft.com/office/drawing/2014/main" id="{415E73D1-8859-186F-5611-A886F4CC9032}"/>
              </a:ext>
            </a:extLst>
          </p:cNvPr>
          <p:cNvSpPr>
            <a:spLocks noGrp="1"/>
          </p:cNvSpPr>
          <p:nvPr>
            <p:ph type="body" sz="quarter" idx="10"/>
          </p:nvPr>
        </p:nvSpPr>
        <p:spPr/>
        <p:txBody>
          <a:bodyPr/>
          <a:lstStyle/>
          <a:p>
            <a:r>
              <a:rPr lang="en-US" altLang="zh-CN" dirty="0"/>
              <a:t>03</a:t>
            </a:r>
            <a:endParaRPr lang="en-CN" dirty="0"/>
          </a:p>
        </p:txBody>
      </p:sp>
      <p:sp>
        <p:nvSpPr>
          <p:cNvPr id="9" name="矩形 5">
            <a:extLst>
              <a:ext uri="{FF2B5EF4-FFF2-40B4-BE49-F238E27FC236}">
                <a16:creationId xmlns:a16="http://schemas.microsoft.com/office/drawing/2014/main" id="{936FDC4E-044B-0E36-BF62-B803D24573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宝钢研究院碳负荷类型与计算公式</a:t>
            </a:r>
            <a:r>
              <a:rPr lang="zh-CN" altLang="en-CN" sz="2400" b="1" dirty="0">
                <a:solidFill>
                  <a:schemeClr val="accent4"/>
                </a:solidFill>
                <a:latin typeface="微软雅黑" panose="020B0503020204020204" pitchFamily="34" charset="-122"/>
                <a:ea typeface="微软雅黑" panose="020B0503020204020204" pitchFamily="34" charset="-122"/>
              </a:rPr>
              <a:t>对照</a:t>
            </a:r>
            <a:r>
              <a:rPr lang="zh-CN" altLang="en-US" sz="2400" b="1" dirty="0">
                <a:solidFill>
                  <a:schemeClr val="accent4"/>
                </a:solidFill>
                <a:latin typeface="微软雅黑" panose="020B0503020204020204" pitchFamily="34" charset="-122"/>
                <a:ea typeface="微软雅黑" panose="020B0503020204020204" pitchFamily="34" charset="-122"/>
              </a:rPr>
              <a:t>表</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主工序：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65DCF9E-2DCB-E0D0-A646-F3BD3FE20D3D}"/>
              </a:ext>
            </a:extLst>
          </p:cNvPr>
          <p:cNvPicPr>
            <a:picLocks noChangeAspect="1"/>
          </p:cNvPicPr>
          <p:nvPr/>
        </p:nvPicPr>
        <p:blipFill rotWithShape="1">
          <a:blip r:embed="rId2"/>
          <a:srcRect l="6732" t="7229" r="6770" b="61928"/>
          <a:stretch/>
        </p:blipFill>
        <p:spPr>
          <a:xfrm>
            <a:off x="1691300" y="1835012"/>
            <a:ext cx="8809399" cy="4445219"/>
          </a:xfrm>
          <a:prstGeom prst="rect">
            <a:avLst/>
          </a:prstGeom>
        </p:spPr>
      </p:pic>
    </p:spTree>
    <p:extLst>
      <p:ext uri="{BB962C8B-B14F-4D97-AF65-F5344CB8AC3E}">
        <p14:creationId xmlns:p14="http://schemas.microsoft.com/office/powerpoint/2010/main" val="373246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748142" cy="502445"/>
          </a:xfrm>
        </p:spPr>
        <p:txBody>
          <a:bodyPr/>
          <a:lstStyle/>
          <a:p>
            <a:r>
              <a:rPr lang="en-CN" dirty="0"/>
              <a:t>碳负荷分类</a:t>
            </a:r>
            <a:r>
              <a:rPr lang="en-US" altLang="zh-CN" dirty="0"/>
              <a:t>-</a:t>
            </a:r>
            <a:r>
              <a:rPr lang="zh-CN" altLang="en-US" dirty="0"/>
              <a:t>研究院方法</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生命周期碳负荷：</a:t>
            </a:r>
            <a:r>
              <a:rPr lang="zh-CN" altLang="en-US" sz="2400" dirty="0">
                <a:solidFill>
                  <a:schemeClr val="accent4"/>
                </a:solidFill>
                <a:latin typeface="微软雅黑" panose="020B0503020204020204" pitchFamily="34" charset="-122"/>
                <a:ea typeface="微软雅黑" panose="020B0503020204020204" pitchFamily="34" charset="-122"/>
              </a:rPr>
              <a:t>钢铁产品生命周期碳负荷按照如下规则计算</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pSp>
        <p:nvGrpSpPr>
          <p:cNvPr id="9" name="Group 8">
            <a:extLst>
              <a:ext uri="{FF2B5EF4-FFF2-40B4-BE49-F238E27FC236}">
                <a16:creationId xmlns:a16="http://schemas.microsoft.com/office/drawing/2014/main" id="{4409C66B-80A3-CCC8-082F-45B2120C923E}"/>
              </a:ext>
            </a:extLst>
          </p:cNvPr>
          <p:cNvGrpSpPr/>
          <p:nvPr/>
        </p:nvGrpSpPr>
        <p:grpSpPr>
          <a:xfrm>
            <a:off x="2906801" y="2297570"/>
            <a:ext cx="6280487" cy="1956946"/>
            <a:chOff x="2112887" y="3777557"/>
            <a:chExt cx="7966226" cy="1956946"/>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1FA2E29-85EA-39EB-A8C8-2402BD7D066A}"/>
                    </a:ext>
                  </a:extLst>
                </p:cNvPr>
                <p:cNvSpPr txBox="1"/>
                <p:nvPr/>
              </p:nvSpPr>
              <p:spPr>
                <a:xfrm>
                  <a:off x="2112887" y="5171785"/>
                  <a:ext cx="7966226" cy="562718"/>
                </a:xfrm>
                <a:prstGeom prst="rect">
                  <a:avLst/>
                </a:prstGeom>
                <a:noFill/>
              </p:spPr>
              <p:txBody>
                <a:bodyPr wrap="square">
                  <a:spAutoFit/>
                </a:bodyPr>
                <a:lstStyle/>
                <a:p>
                  <a:pPr/>
                  <a14:m>
                    <m:oMath xmlns:m="http://schemas.openxmlformats.org/officeDocument/2006/math">
                      <m:sSub>
                        <m:sSubPr>
                          <m:ctrlPr>
                            <a:rPr lang="en-US" altLang="zh-CN" sz="2800" b="1" i="1" dirty="0" smtClean="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a:latin typeface="Cambria Math" panose="02040503050406030204" pitchFamily="18" charset="0"/>
                              <a:ea typeface="微软雅黑" panose="020B0503020204020204" pitchFamily="34" charset="-122"/>
                            </a:rPr>
                            <m:t>𝒄𝒚𝒄𝒍𝒆</m:t>
                          </m:r>
                        </m:sub>
                      </m:sSub>
                      <m:r>
                        <a:rPr lang="en-US" altLang="zh-CN" sz="2800" b="1" i="1" dirty="0" smtClean="0">
                          <a:latin typeface="Cambria Math" panose="02040503050406030204" pitchFamily="18" charset="0"/>
                          <a:ea typeface="微软雅黑" panose="020B0503020204020204" pitchFamily="34" charset="-122"/>
                        </a:rPr>
                        <m:t>=</m:t>
                      </m:r>
                    </m:oMath>
                  </a14:m>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𝟏</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𝟐</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𝟑</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𝟒</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𝟓</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𝟔</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𝟕</m:t>
                          </m:r>
                        </m:sub>
                      </m:sSub>
                    </m:oMath>
                  </a14:m>
                  <a:endParaRPr lang="en-CN" sz="2800" dirty="0">
                    <a:solidFill>
                      <a:schemeClr val="tx1"/>
                    </a:solidFill>
                  </a:endParaRPr>
                </a:p>
              </p:txBody>
            </p:sp>
          </mc:Choice>
          <mc:Fallback>
            <p:sp>
              <p:nvSpPr>
                <p:cNvPr id="2" name="TextBox 1">
                  <a:extLst>
                    <a:ext uri="{FF2B5EF4-FFF2-40B4-BE49-F238E27FC236}">
                      <a16:creationId xmlns:a16="http://schemas.microsoft.com/office/drawing/2014/main" id="{A1FA2E29-85EA-39EB-A8C8-2402BD7D066A}"/>
                    </a:ext>
                  </a:extLst>
                </p:cNvPr>
                <p:cNvSpPr txBox="1">
                  <a:spLocks noRot="1" noChangeAspect="1" noMove="1" noResize="1" noEditPoints="1" noAdjustHandles="1" noChangeArrowheads="1" noChangeShapeType="1" noTextEdit="1"/>
                </p:cNvSpPr>
                <p:nvPr/>
              </p:nvSpPr>
              <p:spPr>
                <a:xfrm>
                  <a:off x="2112887" y="5171785"/>
                  <a:ext cx="7966226" cy="562718"/>
                </a:xfrm>
                <a:prstGeom prst="rect">
                  <a:avLst/>
                </a:prstGeom>
                <a:blipFill>
                  <a:blip r:embed="rId2"/>
                  <a:stretch>
                    <a:fillRect l="-403" t="-10870" b="-1956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FD69232-7E3E-084D-AF92-FB9C3534DDA5}"/>
                    </a:ext>
                  </a:extLst>
                </p:cNvPr>
                <p:cNvSpPr txBox="1"/>
                <p:nvPr/>
              </p:nvSpPr>
              <p:spPr>
                <a:xfrm>
                  <a:off x="3802309" y="3777557"/>
                  <a:ext cx="4489469" cy="523220"/>
                </a:xfrm>
                <a:prstGeom prst="rect">
                  <a:avLst/>
                </a:prstGeom>
                <a:noFill/>
              </p:spPr>
              <p:txBody>
                <a:bodyPr wrap="square">
                  <a:spAutoFit/>
                </a:bodyPr>
                <a:lstStyle/>
                <a:p>
                  <a:pPr/>
                  <a14:m>
                    <m:oMath xmlns:m="http://schemas.openxmlformats.org/officeDocument/2006/math">
                      <m:sSub>
                        <m:sSubPr>
                          <m:ctrlPr>
                            <a:rPr lang="en-US" altLang="zh-CN" sz="2800" b="1" i="1" dirty="0" smtClean="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𝒊𝒏𝒔𝒊𝒕𝒆</m:t>
                          </m:r>
                        </m:sub>
                      </m:sSub>
                      <m:r>
                        <a:rPr lang="en-US" altLang="zh-CN" sz="2800" b="1" i="1" dirty="0" smtClean="0">
                          <a:latin typeface="Cambria Math" panose="02040503050406030204" pitchFamily="18" charset="0"/>
                          <a:ea typeface="微软雅黑" panose="020B0503020204020204" pitchFamily="34" charset="-122"/>
                        </a:rPr>
                        <m:t>=</m:t>
                      </m:r>
                    </m:oMath>
                  </a14:m>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𝟏</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𝟐</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𝟑</m:t>
                          </m:r>
                        </m:sub>
                      </m:sSub>
                    </m:oMath>
                  </a14:m>
                  <a:endParaRPr lang="en-CN" sz="2800" dirty="0">
                    <a:solidFill>
                      <a:schemeClr val="tx1"/>
                    </a:solidFill>
                  </a:endParaRPr>
                </a:p>
              </p:txBody>
            </p:sp>
          </mc:Choice>
          <mc:Fallback>
            <p:sp>
              <p:nvSpPr>
                <p:cNvPr id="6" name="TextBox 5">
                  <a:extLst>
                    <a:ext uri="{FF2B5EF4-FFF2-40B4-BE49-F238E27FC236}">
                      <a16:creationId xmlns:a16="http://schemas.microsoft.com/office/drawing/2014/main" id="{1FD69232-7E3E-084D-AF92-FB9C3534DDA5}"/>
                    </a:ext>
                  </a:extLst>
                </p:cNvPr>
                <p:cNvSpPr txBox="1">
                  <a:spLocks noRot="1" noChangeAspect="1" noMove="1" noResize="1" noEditPoints="1" noAdjustHandles="1" noChangeArrowheads="1" noChangeShapeType="1" noTextEdit="1"/>
                </p:cNvSpPr>
                <p:nvPr/>
              </p:nvSpPr>
              <p:spPr>
                <a:xfrm>
                  <a:off x="3802309" y="3777557"/>
                  <a:ext cx="4489469" cy="523220"/>
                </a:xfrm>
                <a:prstGeom prst="rect">
                  <a:avLst/>
                </a:prstGeom>
                <a:blipFill>
                  <a:blip r:embed="rId3"/>
                  <a:stretch>
                    <a:fillRect l="-714" t="-11628" b="-27907"/>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3FC63E9-11D3-2EB5-51C5-2DE9FAED456B}"/>
                    </a:ext>
                  </a:extLst>
                </p:cNvPr>
                <p:cNvSpPr txBox="1"/>
                <p:nvPr/>
              </p:nvSpPr>
              <p:spPr>
                <a:xfrm>
                  <a:off x="3111187" y="4474671"/>
                  <a:ext cx="5871715" cy="523220"/>
                </a:xfrm>
                <a:prstGeom prst="rect">
                  <a:avLst/>
                </a:prstGeom>
                <a:noFill/>
              </p:spPr>
              <p:txBody>
                <a:bodyPr wrap="square">
                  <a:spAutoFit/>
                </a:bodyPr>
                <a:lstStyle/>
                <a:p>
                  <a:pPr/>
                  <a14:m>
                    <m:oMath xmlns:m="http://schemas.openxmlformats.org/officeDocument/2006/math">
                      <m:sSub>
                        <m:sSubPr>
                          <m:ctrlPr>
                            <a:rPr lang="en-US" altLang="zh-CN" sz="2800" b="1" i="1" dirty="0" smtClean="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𝒐𝒖𝒕𝒔𝒊𝒕𝒆</m:t>
                          </m:r>
                        </m:sub>
                      </m:sSub>
                      <m:r>
                        <a:rPr lang="en-US" altLang="zh-CN" sz="2800" b="1" i="1" dirty="0" smtClean="0">
                          <a:latin typeface="Cambria Math" panose="02040503050406030204" pitchFamily="18" charset="0"/>
                          <a:ea typeface="微软雅黑" panose="020B0503020204020204" pitchFamily="34" charset="-122"/>
                        </a:rPr>
                        <m:t>=</m:t>
                      </m:r>
                    </m:oMath>
                  </a14:m>
                  <a:r>
                    <a:rPr lang="en-US" altLang="zh-CN" sz="2800" b="1" dirty="0">
                      <a:ea typeface="微软雅黑" panose="020B0503020204020204" pitchFamily="34" charset="-122"/>
                    </a:rPr>
                    <a:t> </a:t>
                  </a:r>
                  <a:r>
                    <a:rPr lang="en-CN" sz="2800" dirty="0"/>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a:latin typeface="Cambria Math" panose="02040503050406030204" pitchFamily="18" charset="0"/>
                              <a:ea typeface="微软雅黑" panose="020B0503020204020204" pitchFamily="34" charset="-122"/>
                            </a:rPr>
                            <m:t>𝟒</m:t>
                          </m:r>
                        </m:sub>
                      </m:sSub>
                    </m:oMath>
                  </a14:m>
                  <a:r>
                    <a:rPr lang="en-CN" sz="2800" dirty="0"/>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a:latin typeface="Cambria Math" panose="02040503050406030204" pitchFamily="18" charset="0"/>
                              <a:ea typeface="微软雅黑" panose="020B0503020204020204" pitchFamily="34" charset="-122"/>
                            </a:rPr>
                            <m:t>𝟓</m:t>
                          </m:r>
                        </m:sub>
                      </m:sSub>
                    </m:oMath>
                  </a14:m>
                  <a:r>
                    <a:rPr lang="en-CN" sz="2800" dirty="0"/>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a:latin typeface="Cambria Math" panose="02040503050406030204" pitchFamily="18" charset="0"/>
                              <a:ea typeface="微软雅黑" panose="020B0503020204020204" pitchFamily="34" charset="-122"/>
                            </a:rPr>
                            <m:t>𝟔</m:t>
                          </m:r>
                        </m:sub>
                      </m:sSub>
                    </m:oMath>
                  </a14:m>
                  <a:r>
                    <a:rPr lang="en-CN" sz="2800" dirty="0"/>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a:latin typeface="Cambria Math" panose="02040503050406030204" pitchFamily="18" charset="0"/>
                              <a:ea typeface="微软雅黑" panose="020B0503020204020204" pitchFamily="34" charset="-122"/>
                            </a:rPr>
                            <m:t>𝟕</m:t>
                          </m:r>
                        </m:sub>
                      </m:sSub>
                    </m:oMath>
                  </a14:m>
                  <a:endParaRPr lang="en-CN" sz="2800" dirty="0">
                    <a:solidFill>
                      <a:schemeClr val="tx1"/>
                    </a:solidFill>
                  </a:endParaRPr>
                </a:p>
              </p:txBody>
            </p:sp>
          </mc:Choice>
          <mc:Fallback>
            <p:sp>
              <p:nvSpPr>
                <p:cNvPr id="8" name="TextBox 7">
                  <a:extLst>
                    <a:ext uri="{FF2B5EF4-FFF2-40B4-BE49-F238E27FC236}">
                      <a16:creationId xmlns:a16="http://schemas.microsoft.com/office/drawing/2014/main" id="{23FC63E9-11D3-2EB5-51C5-2DE9FAED456B}"/>
                    </a:ext>
                  </a:extLst>
                </p:cNvPr>
                <p:cNvSpPr txBox="1">
                  <a:spLocks noRot="1" noChangeAspect="1" noMove="1" noResize="1" noEditPoints="1" noAdjustHandles="1" noChangeArrowheads="1" noChangeShapeType="1" noTextEdit="1"/>
                </p:cNvSpPr>
                <p:nvPr/>
              </p:nvSpPr>
              <p:spPr>
                <a:xfrm>
                  <a:off x="3111187" y="4474671"/>
                  <a:ext cx="5871715" cy="523220"/>
                </a:xfrm>
                <a:prstGeom prst="rect">
                  <a:avLst/>
                </a:prstGeom>
                <a:blipFill>
                  <a:blip r:embed="rId4"/>
                  <a:stretch>
                    <a:fillRect l="-546" t="-11905" b="-30952"/>
                  </a:stretch>
                </a:blipFill>
              </p:spPr>
              <p:txBody>
                <a:bodyPr/>
                <a:lstStyle/>
                <a:p>
                  <a:r>
                    <a:rPr lang="en-CN">
                      <a:noFill/>
                    </a:rPr>
                    <a:t> </a:t>
                  </a:r>
                </a:p>
              </p:txBody>
            </p:sp>
          </mc:Fallback>
        </mc:AlternateContent>
      </p:grpSp>
      <mc:AlternateContent xmlns:mc="http://schemas.openxmlformats.org/markup-compatibility/2006">
        <mc:Choice xmlns:a14="http://schemas.microsoft.com/office/drawing/2010/main" Requires="a14">
          <p:sp>
            <p:nvSpPr>
              <p:cNvPr id="10" name="矩形 5">
                <a:extLst>
                  <a:ext uri="{FF2B5EF4-FFF2-40B4-BE49-F238E27FC236}">
                    <a16:creationId xmlns:a16="http://schemas.microsoft.com/office/drawing/2014/main" id="{B67763B9-4511-07C4-9DFD-826990E80F93}"/>
                  </a:ext>
                </a:extLst>
              </p:cNvPr>
              <p:cNvSpPr>
                <a:spLocks noChangeArrowheads="1"/>
              </p:cNvSpPr>
              <p:nvPr/>
            </p:nvSpPr>
            <p:spPr bwMode="auto">
              <a:xfrm>
                <a:off x="1133112" y="4633027"/>
                <a:ext cx="9925776" cy="12166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mn-ea"/>
                  </a:rPr>
                  <a:t>其中</a:t>
                </a:r>
                <a14:m>
                  <m:oMath xmlns:m="http://schemas.openxmlformats.org/officeDocument/2006/math">
                    <m:sSub>
                      <m:sSubPr>
                        <m:ctrlPr>
                          <a:rPr lang="en-US" altLang="zh-CN" sz="2400" b="1" i="1" dirty="0" smtClean="0">
                            <a:solidFill>
                              <a:schemeClr val="accent4"/>
                            </a:solidFill>
                            <a:latin typeface="+mn-ea"/>
                          </a:rPr>
                        </m:ctrlPr>
                      </m:sSubPr>
                      <m:e>
                        <m:r>
                          <a:rPr lang="en-US" altLang="zh-CN" sz="2400" b="1" i="1" dirty="0">
                            <a:solidFill>
                              <a:schemeClr val="accent4"/>
                            </a:solidFill>
                            <a:latin typeface="+mn-ea"/>
                          </a:rPr>
                          <m:t>𝑮</m:t>
                        </m:r>
                      </m:e>
                      <m:sub>
                        <m:r>
                          <a:rPr lang="en-US" altLang="zh-CN" sz="2400" b="1" i="1" dirty="0" smtClean="0">
                            <a:solidFill>
                              <a:schemeClr val="accent4"/>
                            </a:solidFill>
                            <a:latin typeface="+mn-ea"/>
                          </a:rPr>
                          <m:t>𝒊𝒏𝒔𝒊𝒕𝒆</m:t>
                        </m:r>
                      </m:sub>
                    </m:sSub>
                  </m:oMath>
                </a14:m>
                <a:r>
                  <a:rPr lang="zh-CN" altLang="en-US" sz="2400" dirty="0">
                    <a:solidFill>
                      <a:schemeClr val="accent4"/>
                    </a:solidFill>
                    <a:latin typeface="+mn-ea"/>
                  </a:rPr>
                  <a:t>为</a:t>
                </a:r>
                <a:r>
                  <a:rPr lang="zh-CN" altLang="en-US" sz="2400" dirty="0">
                    <a:solidFill>
                      <a:srgbClr val="C00000"/>
                    </a:solidFill>
                    <a:latin typeface="+mn-ea"/>
                  </a:rPr>
                  <a:t>厂内</a:t>
                </a:r>
                <a:r>
                  <a:rPr lang="zh-CN" altLang="en-US" sz="2400" dirty="0">
                    <a:solidFill>
                      <a:schemeClr val="accent4"/>
                    </a:solidFill>
                    <a:latin typeface="+mn-ea"/>
                  </a:rPr>
                  <a:t>负荷，</a:t>
                </a:r>
                <a:r>
                  <a:rPr lang="en-US" altLang="zh-CN" sz="2400" b="1" dirty="0">
                    <a:solidFill>
                      <a:schemeClr val="accent4"/>
                    </a:solidFill>
                    <a:latin typeface="+mn-ea"/>
                  </a:rPr>
                  <a:t> </a:t>
                </a:r>
                <a14:m>
                  <m:oMath xmlns:m="http://schemas.openxmlformats.org/officeDocument/2006/math">
                    <m:sSub>
                      <m:sSubPr>
                        <m:ctrlPr>
                          <a:rPr lang="en-US" altLang="zh-CN" sz="2400" b="1" i="1" dirty="0">
                            <a:solidFill>
                              <a:schemeClr val="accent4"/>
                            </a:solidFill>
                            <a:latin typeface="+mn-ea"/>
                          </a:rPr>
                        </m:ctrlPr>
                      </m:sSubPr>
                      <m:e>
                        <m:r>
                          <a:rPr lang="en-US" altLang="zh-CN" sz="2400" b="1" i="1" dirty="0">
                            <a:solidFill>
                              <a:schemeClr val="accent4"/>
                            </a:solidFill>
                            <a:latin typeface="+mn-ea"/>
                          </a:rPr>
                          <m:t>𝑮</m:t>
                        </m:r>
                      </m:e>
                      <m:sub>
                        <m:r>
                          <a:rPr lang="en-US" altLang="zh-CN" sz="2400" b="1" i="1" dirty="0">
                            <a:solidFill>
                              <a:schemeClr val="accent4"/>
                            </a:solidFill>
                            <a:latin typeface="+mn-ea"/>
                          </a:rPr>
                          <m:t>𝒐𝒖𝒕𝒔𝒊𝒕𝒆</m:t>
                        </m:r>
                      </m:sub>
                    </m:sSub>
                  </m:oMath>
                </a14:m>
                <a:r>
                  <a:rPr lang="zh-CN" altLang="en-US" sz="2400" dirty="0">
                    <a:solidFill>
                      <a:schemeClr val="accent4"/>
                    </a:solidFill>
                    <a:latin typeface="+mn-ea"/>
                  </a:rPr>
                  <a:t>为</a:t>
                </a:r>
                <a:r>
                  <a:rPr lang="zh-CN" altLang="en-US" sz="2400" dirty="0">
                    <a:solidFill>
                      <a:srgbClr val="C00000"/>
                    </a:solidFill>
                    <a:latin typeface="+mn-ea"/>
                  </a:rPr>
                  <a:t>厂外</a:t>
                </a:r>
                <a:r>
                  <a:rPr lang="zh-CN" altLang="en-US" sz="2400" dirty="0">
                    <a:solidFill>
                      <a:schemeClr val="accent4"/>
                    </a:solidFill>
                    <a:latin typeface="+mn-ea"/>
                  </a:rPr>
                  <a:t>负荷，</a:t>
                </a:r>
                <a:r>
                  <a:rPr lang="en-US" altLang="zh-CN" sz="2400" b="1" dirty="0">
                    <a:solidFill>
                      <a:schemeClr val="accent4"/>
                    </a:solidFill>
                    <a:latin typeface="+mn-ea"/>
                  </a:rPr>
                  <a:t> </a:t>
                </a:r>
                <a14:m>
                  <m:oMath xmlns:m="http://schemas.openxmlformats.org/officeDocument/2006/math">
                    <m:sSub>
                      <m:sSubPr>
                        <m:ctrlPr>
                          <a:rPr lang="en-US" altLang="zh-CN" sz="2400" b="1" i="1" dirty="0">
                            <a:solidFill>
                              <a:schemeClr val="accent4"/>
                            </a:solidFill>
                            <a:latin typeface="+mn-ea"/>
                          </a:rPr>
                        </m:ctrlPr>
                      </m:sSubPr>
                      <m:e>
                        <m:r>
                          <a:rPr lang="en-US" altLang="zh-CN" sz="2400" b="1" i="1" dirty="0">
                            <a:solidFill>
                              <a:schemeClr val="accent4"/>
                            </a:solidFill>
                            <a:latin typeface="+mn-ea"/>
                          </a:rPr>
                          <m:t>𝑮</m:t>
                        </m:r>
                      </m:e>
                      <m:sub>
                        <m:r>
                          <a:rPr lang="en-US" altLang="zh-CN" sz="2400" b="1" i="1" dirty="0">
                            <a:solidFill>
                              <a:schemeClr val="accent4"/>
                            </a:solidFill>
                            <a:latin typeface="+mn-ea"/>
                          </a:rPr>
                          <m:t>𝒄𝒚𝒄𝒍𝒆</m:t>
                        </m:r>
                      </m:sub>
                    </m:sSub>
                  </m:oMath>
                </a14:m>
                <a:r>
                  <a:rPr lang="zh-CN" altLang="en-US" sz="2400" dirty="0">
                    <a:solidFill>
                      <a:schemeClr val="accent4"/>
                    </a:solidFill>
                    <a:latin typeface="+mn-ea"/>
                  </a:rPr>
                  <a:t>为生命周期负荷，</a:t>
                </a:r>
                <a:r>
                  <a:rPr lang="en-US" altLang="zh-CN" sz="2400" b="1" dirty="0">
                    <a:solidFill>
                      <a:schemeClr val="accent4"/>
                    </a:solidFill>
                    <a:latin typeface="+mn-ea"/>
                  </a:rPr>
                  <a:t> </a:t>
                </a:r>
                <a14:m>
                  <m:oMath xmlns:m="http://schemas.openxmlformats.org/officeDocument/2006/math">
                    <m:sSub>
                      <m:sSubPr>
                        <m:ctrlPr>
                          <a:rPr lang="en-US" altLang="zh-CN" sz="2400" b="1" i="1" dirty="0">
                            <a:solidFill>
                              <a:schemeClr val="accent4"/>
                            </a:solidFill>
                            <a:latin typeface="+mn-ea"/>
                          </a:rPr>
                        </m:ctrlPr>
                      </m:sSubPr>
                      <m:e>
                        <m:r>
                          <a:rPr lang="en-US" altLang="zh-CN" sz="2400" b="1" i="1" dirty="0">
                            <a:solidFill>
                              <a:schemeClr val="accent4"/>
                            </a:solidFill>
                            <a:latin typeface="+mn-ea"/>
                          </a:rPr>
                          <m:t>𝑮</m:t>
                        </m:r>
                      </m:e>
                      <m:sub>
                        <m:r>
                          <a:rPr lang="en-US" altLang="zh-CN" sz="2400" b="1" i="1" dirty="0">
                            <a:solidFill>
                              <a:schemeClr val="accent4"/>
                            </a:solidFill>
                            <a:latin typeface="+mn-ea"/>
                          </a:rPr>
                          <m:t>𝟒</m:t>
                        </m:r>
                      </m:sub>
                    </m:sSub>
                  </m:oMath>
                </a14:m>
                <a:r>
                  <a:rPr lang="zh-CN" altLang="en-US" sz="2400" dirty="0">
                    <a:solidFill>
                      <a:schemeClr val="accent4"/>
                    </a:solidFill>
                    <a:latin typeface="+mn-ea"/>
                  </a:rPr>
                  <a:t>和</a:t>
                </a:r>
                <a14:m>
                  <m:oMath xmlns:m="http://schemas.openxmlformats.org/officeDocument/2006/math">
                    <m:sSub>
                      <m:sSubPr>
                        <m:ctrlPr>
                          <a:rPr lang="en-US" altLang="zh-CN" sz="2400" b="1" i="1" dirty="0">
                            <a:solidFill>
                              <a:schemeClr val="accent4"/>
                            </a:solidFill>
                            <a:latin typeface="+mn-ea"/>
                          </a:rPr>
                        </m:ctrlPr>
                      </m:sSubPr>
                      <m:e>
                        <m:r>
                          <a:rPr lang="en-US" altLang="zh-CN" sz="2400" b="1" i="1" dirty="0">
                            <a:solidFill>
                              <a:schemeClr val="accent4"/>
                            </a:solidFill>
                            <a:latin typeface="+mn-ea"/>
                          </a:rPr>
                          <m:t>𝑮</m:t>
                        </m:r>
                      </m:e>
                      <m:sub>
                        <m:r>
                          <a:rPr lang="en-US" altLang="zh-CN" sz="2400" b="1" i="1" dirty="0">
                            <a:solidFill>
                              <a:schemeClr val="accent4"/>
                            </a:solidFill>
                            <a:latin typeface="+mn-ea"/>
                          </a:rPr>
                          <m:t>𝟕</m:t>
                        </m:r>
                      </m:sub>
                    </m:sSub>
                  </m:oMath>
                </a14:m>
                <a:r>
                  <a:rPr lang="zh-CN" altLang="en-US" sz="2400" dirty="0">
                    <a:solidFill>
                      <a:schemeClr val="accent4"/>
                    </a:solidFill>
                    <a:latin typeface="+mn-ea"/>
                  </a:rPr>
                  <a:t>由于是副产品抵扣的收益，因此为负值。</a:t>
                </a:r>
                <a:endParaRPr lang="en-US" altLang="zh-CN" sz="2400" dirty="0">
                  <a:solidFill>
                    <a:schemeClr val="accent4"/>
                  </a:solidFill>
                  <a:latin typeface="+mn-ea"/>
                </a:endParaRPr>
              </a:p>
            </p:txBody>
          </p:sp>
        </mc:Choice>
        <mc:Fallback>
          <p:sp>
            <p:nvSpPr>
              <p:cNvPr id="10" name="矩形 5">
                <a:extLst>
                  <a:ext uri="{FF2B5EF4-FFF2-40B4-BE49-F238E27FC236}">
                    <a16:creationId xmlns:a16="http://schemas.microsoft.com/office/drawing/2014/main" id="{B67763B9-4511-07C4-9DFD-826990E80F93}"/>
                  </a:ext>
                </a:extLst>
              </p:cNvPr>
              <p:cNvSpPr>
                <a:spLocks noRot="1" noChangeAspect="1" noMove="1" noResize="1" noEditPoints="1" noAdjustHandles="1" noChangeArrowheads="1" noChangeShapeType="1" noTextEdit="1"/>
              </p:cNvSpPr>
              <p:nvPr/>
            </p:nvSpPr>
            <p:spPr bwMode="auto">
              <a:xfrm>
                <a:off x="1133112" y="4633027"/>
                <a:ext cx="9925776" cy="1216611"/>
              </a:xfrm>
              <a:prstGeom prst="rect">
                <a:avLst/>
              </a:prstGeom>
              <a:blipFill>
                <a:blip r:embed="rId5"/>
                <a:stretch>
                  <a:fillRect l="-639" b="-1030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spTree>
    <p:extLst>
      <p:ext uri="{BB962C8B-B14F-4D97-AF65-F5344CB8AC3E}">
        <p14:creationId xmlns:p14="http://schemas.microsoft.com/office/powerpoint/2010/main" val="38535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8AD50D-F18E-D372-F5F2-76799FF9D75C}"/>
              </a:ext>
            </a:extLst>
          </p:cNvPr>
          <p:cNvSpPr>
            <a:spLocks noGrp="1"/>
          </p:cNvSpPr>
          <p:nvPr>
            <p:ph type="title"/>
          </p:nvPr>
        </p:nvSpPr>
        <p:spPr>
          <a:xfrm>
            <a:off x="1715589" y="577769"/>
            <a:ext cx="2574744" cy="502445"/>
          </a:xfrm>
        </p:spPr>
        <p:txBody>
          <a:bodyPr/>
          <a:lstStyle/>
          <a:p>
            <a:r>
              <a:rPr lang="en-CN" dirty="0"/>
              <a:t>碳负荷对照关系</a:t>
            </a:r>
          </a:p>
        </p:txBody>
      </p:sp>
      <p:sp>
        <p:nvSpPr>
          <p:cNvPr id="4" name="Text Placeholder 3">
            <a:extLst>
              <a:ext uri="{FF2B5EF4-FFF2-40B4-BE49-F238E27FC236}">
                <a16:creationId xmlns:a16="http://schemas.microsoft.com/office/drawing/2014/main" id="{440FC655-EC0B-BD8D-0EC6-6044DA80EFBD}"/>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498A0209-BA81-C8C2-25C5-60785CF91FAE}"/>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物料类别与碳负荷类型对照关系</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能辅工序：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1" name="Picture 10" descr="A close-up of a diagram&#10;&#10;Description automatically generated">
            <a:extLst>
              <a:ext uri="{FF2B5EF4-FFF2-40B4-BE49-F238E27FC236}">
                <a16:creationId xmlns:a16="http://schemas.microsoft.com/office/drawing/2014/main" id="{667F6A7F-70C0-D205-FD4F-547CC9D7F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156" y="1835012"/>
            <a:ext cx="10112853" cy="4434155"/>
          </a:xfrm>
          <a:prstGeom prst="rect">
            <a:avLst/>
          </a:prstGeom>
        </p:spPr>
      </p:pic>
    </p:spTree>
    <p:extLst>
      <p:ext uri="{BB962C8B-B14F-4D97-AF65-F5344CB8AC3E}">
        <p14:creationId xmlns:p14="http://schemas.microsoft.com/office/powerpoint/2010/main" val="3987277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8AD50D-F18E-D372-F5F2-76799FF9D75C}"/>
              </a:ext>
            </a:extLst>
          </p:cNvPr>
          <p:cNvSpPr>
            <a:spLocks noGrp="1"/>
          </p:cNvSpPr>
          <p:nvPr>
            <p:ph type="title"/>
          </p:nvPr>
        </p:nvSpPr>
        <p:spPr>
          <a:xfrm>
            <a:off x="1715589" y="577769"/>
            <a:ext cx="2574744" cy="502445"/>
          </a:xfrm>
        </p:spPr>
        <p:txBody>
          <a:bodyPr/>
          <a:lstStyle/>
          <a:p>
            <a:r>
              <a:rPr lang="en-CN" dirty="0"/>
              <a:t>碳负荷对照关系</a:t>
            </a:r>
          </a:p>
        </p:txBody>
      </p:sp>
      <p:sp>
        <p:nvSpPr>
          <p:cNvPr id="4" name="Text Placeholder 3">
            <a:extLst>
              <a:ext uri="{FF2B5EF4-FFF2-40B4-BE49-F238E27FC236}">
                <a16:creationId xmlns:a16="http://schemas.microsoft.com/office/drawing/2014/main" id="{440FC655-EC0B-BD8D-0EC6-6044DA80EFBD}"/>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498A0209-BA81-C8C2-25C5-60785CF91FAE}"/>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物料类别与碳负荷类型对照关系</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主工序：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0" name="Picture 9" descr="A diagram of a variety of lines&#10;&#10;Description automatically generated with medium confidence">
            <a:extLst>
              <a:ext uri="{FF2B5EF4-FFF2-40B4-BE49-F238E27FC236}">
                <a16:creationId xmlns:a16="http://schemas.microsoft.com/office/drawing/2014/main" id="{DA575CD5-A617-0526-C1ED-66475F212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157" y="1835012"/>
            <a:ext cx="10129730" cy="4387956"/>
          </a:xfrm>
          <a:prstGeom prst="rect">
            <a:avLst/>
          </a:prstGeom>
        </p:spPr>
      </p:pic>
    </p:spTree>
    <p:extLst>
      <p:ext uri="{BB962C8B-B14F-4D97-AF65-F5344CB8AC3E}">
        <p14:creationId xmlns:p14="http://schemas.microsoft.com/office/powerpoint/2010/main" val="12227603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D80939-F5B3-C9D2-743D-2BDEE0AD5D8B}"/>
              </a:ext>
            </a:extLst>
          </p:cNvPr>
          <p:cNvSpPr>
            <a:spLocks noGrp="1"/>
          </p:cNvSpPr>
          <p:nvPr>
            <p:ph type="title"/>
          </p:nvPr>
        </p:nvSpPr>
        <p:spPr>
          <a:xfrm>
            <a:off x="1715589" y="577769"/>
            <a:ext cx="3556551" cy="502445"/>
          </a:xfrm>
        </p:spPr>
        <p:txBody>
          <a:bodyPr/>
          <a:lstStyle/>
          <a:p>
            <a:r>
              <a:rPr lang="en-US" altLang="zh-CN" dirty="0"/>
              <a:t>G1-G7</a:t>
            </a:r>
            <a:r>
              <a:rPr lang="zh-CN" altLang="en-US" dirty="0"/>
              <a:t>对照</a:t>
            </a:r>
            <a:r>
              <a:rPr lang="en-US" altLang="zh-CN" dirty="0"/>
              <a:t>Type1-11</a:t>
            </a:r>
            <a:endParaRPr lang="en-CN" dirty="0"/>
          </a:p>
        </p:txBody>
      </p:sp>
      <p:sp>
        <p:nvSpPr>
          <p:cNvPr id="4" name="Text Placeholder 3">
            <a:extLst>
              <a:ext uri="{FF2B5EF4-FFF2-40B4-BE49-F238E27FC236}">
                <a16:creationId xmlns:a16="http://schemas.microsoft.com/office/drawing/2014/main" id="{415E73D1-8859-186F-5611-A886F4CC9032}"/>
              </a:ext>
            </a:extLst>
          </p:cNvPr>
          <p:cNvSpPr>
            <a:spLocks noGrp="1"/>
          </p:cNvSpPr>
          <p:nvPr>
            <p:ph type="body" sz="quarter" idx="10"/>
          </p:nvPr>
        </p:nvSpPr>
        <p:spPr/>
        <p:txBody>
          <a:bodyPr/>
          <a:lstStyle/>
          <a:p>
            <a:r>
              <a:rPr lang="en-US" altLang="zh-CN" dirty="0"/>
              <a:t>03</a:t>
            </a:r>
            <a:endParaRPr lang="en-CN" dirty="0"/>
          </a:p>
        </p:txBody>
      </p:sp>
      <p:sp>
        <p:nvSpPr>
          <p:cNvPr id="6" name="TextBox 5">
            <a:extLst>
              <a:ext uri="{FF2B5EF4-FFF2-40B4-BE49-F238E27FC236}">
                <a16:creationId xmlns:a16="http://schemas.microsoft.com/office/drawing/2014/main" id="{7EE739D4-B130-B6E9-6497-67156E4BAE12}"/>
              </a:ext>
            </a:extLst>
          </p:cNvPr>
          <p:cNvSpPr txBox="1"/>
          <p:nvPr/>
        </p:nvSpPr>
        <p:spPr>
          <a:xfrm>
            <a:off x="1084157" y="1977980"/>
            <a:ext cx="4061049" cy="3731278"/>
          </a:xfrm>
          <a:prstGeom prst="rect">
            <a:avLst/>
          </a:prstGeom>
          <a:noFill/>
        </p:spPr>
        <p:txBody>
          <a:bodyPr wrap="square">
            <a:spAutoFit/>
          </a:bodyPr>
          <a:lstStyle/>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G1</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Type1</a:t>
            </a:r>
            <a:r>
              <a:rPr lang="zh-CN" altLang="en-US" sz="2000" kern="100" dirty="0">
                <a:effectLst/>
                <a:latin typeface="+mn-ea"/>
                <a:cs typeface="Times New Roman" panose="02020603050405020304" pitchFamily="18" charset="0"/>
              </a:rPr>
              <a:t>（</a:t>
            </a:r>
            <a:r>
              <a:rPr lang="zh-CN" sz="2000" kern="100" dirty="0">
                <a:effectLst/>
                <a:latin typeface="+mn-ea"/>
                <a:cs typeface="Times New Roman" panose="02020603050405020304" pitchFamily="18" charset="0"/>
              </a:rPr>
              <a:t>最后一道工序</a:t>
            </a:r>
            <a:r>
              <a:rPr lang="zh-CN" altLang="en-US" sz="2000" kern="100" dirty="0">
                <a:effectLst/>
                <a:latin typeface="+mn-ea"/>
                <a:cs typeface="Times New Roman" panose="02020603050405020304" pitchFamily="18" charset="0"/>
              </a:rPr>
              <a:t>）</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G2</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Type6</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G3</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Type1</a:t>
            </a:r>
            <a:r>
              <a:rPr lang="zh-CN" sz="2000" kern="100" dirty="0">
                <a:effectLst/>
                <a:latin typeface="+mn-ea"/>
                <a:cs typeface="Times New Roman" panose="02020603050405020304" pitchFamily="18" charset="0"/>
              </a:rPr>
              <a:t>（不含最后一道工序</a:t>
            </a:r>
            <a:r>
              <a:rPr lang="zh-CN" altLang="en-US" sz="2000" kern="100" dirty="0">
                <a:effectLst/>
                <a:latin typeface="+mn-ea"/>
                <a:cs typeface="Times New Roman" panose="02020603050405020304" pitchFamily="18" charset="0"/>
              </a:rPr>
              <a:t>）</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Type2</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Type7</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G4</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latin typeface="+mn-ea"/>
                <a:cs typeface="Times New Roman" panose="02020603050405020304" pitchFamily="18" charset="0"/>
              </a:rPr>
              <a:t> </a:t>
            </a:r>
            <a:r>
              <a:rPr lang="en-US" sz="2000" kern="100" dirty="0">
                <a:effectLst/>
                <a:latin typeface="+mn-ea"/>
                <a:cs typeface="Times New Roman" panose="02020603050405020304" pitchFamily="18" charset="0"/>
              </a:rPr>
              <a:t>Type4</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Type9</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G5</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Type11</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G6</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Type3</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Type8</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G7</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Type5</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Type10</a:t>
            </a:r>
            <a:endParaRPr lang="en-CN" sz="2000" kern="100" dirty="0">
              <a:effectLst/>
              <a:latin typeface="+mn-ea"/>
              <a:cs typeface="Times New Roman" panose="02020603050405020304" pitchFamily="18" charset="0"/>
            </a:endParaRPr>
          </a:p>
        </p:txBody>
      </p:sp>
      <p:pic>
        <p:nvPicPr>
          <p:cNvPr id="8" name="Picture 7" descr="A grey and white text with black text&#10;&#10;Description automatically generated with medium confidence">
            <a:extLst>
              <a:ext uri="{FF2B5EF4-FFF2-40B4-BE49-F238E27FC236}">
                <a16:creationId xmlns:a16="http://schemas.microsoft.com/office/drawing/2014/main" id="{F2C8238B-B939-F7CB-88AB-040D96B92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140" y="1309806"/>
            <a:ext cx="6359275" cy="4727397"/>
          </a:xfrm>
          <a:prstGeom prst="rect">
            <a:avLst/>
          </a:prstGeom>
        </p:spPr>
      </p:pic>
      <p:sp>
        <p:nvSpPr>
          <p:cNvPr id="9" name="矩形 5">
            <a:extLst>
              <a:ext uri="{FF2B5EF4-FFF2-40B4-BE49-F238E27FC236}">
                <a16:creationId xmlns:a16="http://schemas.microsoft.com/office/drawing/2014/main" id="{936FDC4E-044B-0E36-BF62-B803D24573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CN" sz="2400" b="1" dirty="0">
                <a:solidFill>
                  <a:schemeClr val="accent4"/>
                </a:solidFill>
                <a:latin typeface="微软雅黑" panose="020B0503020204020204" pitchFamily="34" charset="-122"/>
                <a:ea typeface="微软雅黑" panose="020B0503020204020204" pitchFamily="34" charset="-122"/>
              </a:rPr>
              <a:t>对照关系</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4447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389198" cy="502445"/>
          </a:xfrm>
        </p:spPr>
        <p:txBody>
          <a:bodyPr/>
          <a:lstStyle/>
          <a:p>
            <a:r>
              <a:rPr lang="en-CN" dirty="0"/>
              <a:t>LCA建模</a:t>
            </a:r>
            <a:r>
              <a:rPr lang="en-US" altLang="zh-CN" dirty="0"/>
              <a:t>-</a:t>
            </a:r>
            <a:r>
              <a:rPr lang="en-CN" dirty="0"/>
              <a:t>研究院方法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504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研究院建模方法一般步骤：</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研究院方法将主工序与能辅工序分离，各自</a:t>
            </a:r>
            <a:r>
              <a:rPr lang="zh-CN" altLang="en-US" sz="2400" dirty="0">
                <a:solidFill>
                  <a:srgbClr val="C00000"/>
                </a:solidFill>
                <a:latin typeface="微软雅黑" panose="020B0503020204020204" pitchFamily="34" charset="-122"/>
                <a:ea typeface="微软雅黑" panose="020B0503020204020204" pitchFamily="34" charset="-122"/>
              </a:rPr>
              <a:t>独立建模</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为了获得主工序中使用能辅产品的碳负荷情况，必须首先计算各能辅工序生产的能辅产品的生命周期碳排放，作为</a:t>
            </a:r>
            <a:r>
              <a:rPr lang="zh-CN" altLang="en-US" sz="2400" dirty="0">
                <a:solidFill>
                  <a:srgbClr val="C00000"/>
                </a:solidFill>
                <a:latin typeface="微软雅黑" panose="020B0503020204020204" pitchFamily="34" charset="-122"/>
                <a:ea typeface="微软雅黑" panose="020B0503020204020204" pitchFamily="34" charset="-122"/>
              </a:rPr>
              <a:t>背景系数</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计算能辅工序的完全需求矩阵，按照各</a:t>
            </a:r>
            <a:r>
              <a:rPr lang="en-US" altLang="zh-CN" sz="2400" dirty="0">
                <a:solidFill>
                  <a:schemeClr val="accent4"/>
                </a:solidFill>
                <a:latin typeface="微软雅黑" panose="020B0503020204020204" pitchFamily="34" charset="-122"/>
                <a:ea typeface="微软雅黑" panose="020B0503020204020204" pitchFamily="34" charset="-122"/>
              </a:rPr>
              <a:t>Type</a:t>
            </a:r>
            <a:r>
              <a:rPr lang="zh-CN" altLang="en-US" sz="2400" dirty="0">
                <a:solidFill>
                  <a:schemeClr val="accent4"/>
                </a:solidFill>
                <a:latin typeface="微软雅黑" panose="020B0503020204020204" pitchFamily="34" charset="-122"/>
                <a:ea typeface="微软雅黑" panose="020B0503020204020204" pitchFamily="34" charset="-122"/>
              </a:rPr>
              <a:t>定义计算</a:t>
            </a:r>
            <a:r>
              <a:rPr lang="zh-CN" altLang="en-US" sz="2400" dirty="0">
                <a:solidFill>
                  <a:srgbClr val="C00000"/>
                </a:solidFill>
                <a:latin typeface="微软雅黑" panose="020B0503020204020204" pitchFamily="34" charset="-122"/>
                <a:ea typeface="微软雅黑" panose="020B0503020204020204" pitchFamily="34" charset="-122"/>
              </a:rPr>
              <a:t>能辅产品碳负荷</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根据主工序的物料投入数据，获得</a:t>
            </a:r>
            <a:r>
              <a:rPr lang="zh-CN" altLang="en-US" sz="2400" dirty="0">
                <a:solidFill>
                  <a:srgbClr val="C00000"/>
                </a:solidFill>
                <a:latin typeface="微软雅黑" panose="020B0503020204020204" pitchFamily="34" charset="-122"/>
                <a:ea typeface="微软雅黑" panose="020B0503020204020204" pitchFamily="34" charset="-122"/>
              </a:rPr>
              <a:t>主工序对能辅产品的消耗矩阵</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计算主工序的完全需求矩阵，获得</a:t>
            </a:r>
            <a:r>
              <a:rPr lang="zh-CN" altLang="en-US" sz="2400" dirty="0">
                <a:solidFill>
                  <a:srgbClr val="C00000"/>
                </a:solidFill>
                <a:latin typeface="微软雅黑" panose="020B0503020204020204" pitchFamily="34" charset="-122"/>
                <a:ea typeface="微软雅黑" panose="020B0503020204020204" pitchFamily="34" charset="-122"/>
              </a:rPr>
              <a:t>主工序自身</a:t>
            </a:r>
            <a:r>
              <a:rPr lang="zh-CN" altLang="en-US" sz="2400" dirty="0">
                <a:solidFill>
                  <a:schemeClr val="accent4"/>
                </a:solidFill>
                <a:latin typeface="微软雅黑" panose="020B0503020204020204" pitchFamily="34" charset="-122"/>
                <a:ea typeface="微软雅黑" panose="020B0503020204020204" pitchFamily="34" charset="-122"/>
              </a:rPr>
              <a:t>的各类负荷</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将</a:t>
            </a:r>
            <a:r>
              <a:rPr lang="zh-CN" altLang="en-US" sz="2400" dirty="0">
                <a:solidFill>
                  <a:srgbClr val="C00000"/>
                </a:solidFill>
                <a:latin typeface="微软雅黑" panose="020B0503020204020204" pitchFamily="34" charset="-122"/>
                <a:ea typeface="微软雅黑" panose="020B0503020204020204" pitchFamily="34" charset="-122"/>
              </a:rPr>
              <a:t>能辅产品碳负荷</a:t>
            </a:r>
            <a:r>
              <a:rPr lang="zh-CN" altLang="en-US" sz="2400" dirty="0">
                <a:solidFill>
                  <a:schemeClr val="accent4"/>
                </a:solidFill>
                <a:latin typeface="微软雅黑" panose="020B0503020204020204" pitchFamily="34" charset="-122"/>
                <a:ea typeface="微软雅黑" panose="020B0503020204020204" pitchFamily="34" charset="-122"/>
              </a:rPr>
              <a:t>，通过</a:t>
            </a:r>
            <a:r>
              <a:rPr lang="zh-CN" altLang="en-US" sz="2400" dirty="0">
                <a:solidFill>
                  <a:srgbClr val="C00000"/>
                </a:solidFill>
                <a:latin typeface="微软雅黑" panose="020B0503020204020204" pitchFamily="34" charset="-122"/>
                <a:ea typeface="微软雅黑" panose="020B0503020204020204" pitchFamily="34" charset="-122"/>
              </a:rPr>
              <a:t>主工序对能辅产品的消耗矩阵</a:t>
            </a:r>
            <a:r>
              <a:rPr lang="zh-CN" altLang="en-US" sz="2400" dirty="0">
                <a:solidFill>
                  <a:schemeClr val="accent4"/>
                </a:solidFill>
                <a:latin typeface="微软雅黑" panose="020B0503020204020204" pitchFamily="34" charset="-122"/>
                <a:ea typeface="微软雅黑" panose="020B0503020204020204" pitchFamily="34" charset="-122"/>
              </a:rPr>
              <a:t>，代入主工序</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将</a:t>
            </a:r>
            <a:r>
              <a:rPr lang="zh-CN" altLang="en-US" sz="2400" dirty="0">
                <a:solidFill>
                  <a:srgbClr val="C00000"/>
                </a:solidFill>
                <a:latin typeface="微软雅黑" panose="020B0503020204020204" pitchFamily="34" charset="-122"/>
                <a:ea typeface="微软雅黑" panose="020B0503020204020204" pitchFamily="34" charset="-122"/>
              </a:rPr>
              <a:t>主工序自身</a:t>
            </a:r>
            <a:r>
              <a:rPr lang="zh-CN" altLang="en-US" sz="2400" dirty="0">
                <a:solidFill>
                  <a:schemeClr val="accent4"/>
                </a:solidFill>
                <a:latin typeface="微软雅黑" panose="020B0503020204020204" pitchFamily="34" charset="-122"/>
                <a:ea typeface="微软雅黑" panose="020B0503020204020204" pitchFamily="34" charset="-122"/>
              </a:rPr>
              <a:t>和</a:t>
            </a:r>
            <a:r>
              <a:rPr lang="zh-CN" altLang="en-US" sz="2400" dirty="0">
                <a:solidFill>
                  <a:srgbClr val="C00000"/>
                </a:solidFill>
                <a:latin typeface="微软雅黑" panose="020B0503020204020204" pitchFamily="34" charset="-122"/>
                <a:ea typeface="微软雅黑" panose="020B0503020204020204" pitchFamily="34" charset="-122"/>
              </a:rPr>
              <a:t>能辅产品代入</a:t>
            </a:r>
            <a:r>
              <a:rPr lang="zh-CN" altLang="en-US" sz="2400" dirty="0">
                <a:solidFill>
                  <a:schemeClr val="accent4"/>
                </a:solidFill>
                <a:latin typeface="微软雅黑" panose="020B0503020204020204" pitchFamily="34" charset="-122"/>
                <a:ea typeface="微软雅黑" panose="020B0503020204020204" pitchFamily="34" charset="-122"/>
              </a:rPr>
              <a:t>的碳负荷相加，得到</a:t>
            </a:r>
            <a:r>
              <a:rPr lang="zh-CN" altLang="en-US" sz="2400" dirty="0">
                <a:solidFill>
                  <a:srgbClr val="C00000"/>
                </a:solidFill>
                <a:latin typeface="微软雅黑" panose="020B0503020204020204" pitchFamily="34" charset="-122"/>
                <a:ea typeface="微软雅黑" panose="020B0503020204020204" pitchFamily="34" charset="-122"/>
              </a:rPr>
              <a:t>主工序</a:t>
            </a:r>
            <a:r>
              <a:rPr lang="en-US" altLang="zh-CN" sz="2400" dirty="0">
                <a:solidFill>
                  <a:srgbClr val="C00000"/>
                </a:solidFill>
                <a:latin typeface="微软雅黑" panose="020B0503020204020204" pitchFamily="34" charset="-122"/>
                <a:ea typeface="微软雅黑" panose="020B0503020204020204" pitchFamily="34" charset="-122"/>
              </a:rPr>
              <a:t>G1-G7</a:t>
            </a:r>
          </a:p>
        </p:txBody>
      </p:sp>
    </p:spTree>
    <p:extLst>
      <p:ext uri="{BB962C8B-B14F-4D97-AF65-F5344CB8AC3E}">
        <p14:creationId xmlns:p14="http://schemas.microsoft.com/office/powerpoint/2010/main" val="686870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406702" cy="502445"/>
          </a:xfrm>
        </p:spPr>
        <p:txBody>
          <a:bodyPr/>
          <a:lstStyle/>
          <a:p>
            <a:r>
              <a:rPr lang="en-CN" dirty="0"/>
              <a:t>能辅工序</a:t>
            </a:r>
            <a:r>
              <a:rPr lang="en-US" altLang="zh-CN" dirty="0"/>
              <a:t>-</a:t>
            </a:r>
            <a:r>
              <a:rPr lang="en-CN" dirty="0"/>
              <a:t>研究院方法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首先根据能辅工序对</a:t>
                </a:r>
                <a:r>
                  <a:rPr lang="zh-CN" altLang="en-US" sz="2400" dirty="0">
                    <a:solidFill>
                      <a:srgbClr val="C00000"/>
                    </a:solidFill>
                    <a:latin typeface="微软雅黑" panose="020B0503020204020204" pitchFamily="34" charset="-122"/>
                    <a:ea typeface="微软雅黑" panose="020B0503020204020204" pitchFamily="34" charset="-122"/>
                  </a:rPr>
                  <a:t>自身产品的消耗</a:t>
                </a:r>
                <a:r>
                  <a:rPr lang="zh-CN" altLang="en-US" sz="2400" dirty="0">
                    <a:solidFill>
                      <a:schemeClr val="accent4"/>
                    </a:solidFill>
                    <a:latin typeface="微软雅黑" panose="020B0503020204020204" pitchFamily="34" charset="-122"/>
                    <a:ea typeface="微软雅黑" panose="020B0503020204020204" pitchFamily="34" charset="-122"/>
                  </a:rPr>
                  <a:t>系数矩阵，计算能辅工序的完全需求矩阵。假设有</a:t>
                </a:r>
                <a:r>
                  <a:rPr lang="en-US" altLang="zh-CN" sz="2400" dirty="0">
                    <a:solidFill>
                      <a:srgbClr val="C00000"/>
                    </a:solidFill>
                    <a:latin typeface="微软雅黑" panose="020B0503020204020204" pitchFamily="34" charset="-122"/>
                    <a:ea typeface="微软雅黑" panose="020B0503020204020204" pitchFamily="34" charset="-122"/>
                  </a:rPr>
                  <a:t>m</a:t>
                </a:r>
                <a:r>
                  <a:rPr lang="zh-CN" altLang="en-US" sz="2400" dirty="0">
                    <a:solidFill>
                      <a:srgbClr val="C00000"/>
                    </a:solidFill>
                    <a:latin typeface="微软雅黑" panose="020B0503020204020204" pitchFamily="34" charset="-122"/>
                    <a:ea typeface="微软雅黑" panose="020B0503020204020204" pitchFamily="34" charset="-122"/>
                  </a:rPr>
                  <a:t>个能辅工序</a:t>
                </a:r>
                <a:r>
                  <a:rPr lang="zh-CN" altLang="en-US" sz="2400" dirty="0">
                    <a:solidFill>
                      <a:schemeClr val="accent4"/>
                    </a:solidFill>
                    <a:latin typeface="微软雅黑" panose="020B0503020204020204" pitchFamily="34" charset="-122"/>
                    <a:ea typeface="微软雅黑" panose="020B0503020204020204" pitchFamily="34" charset="-122"/>
                  </a:rPr>
                  <a:t>，则矩阵规格：</a:t>
                </a:r>
                <a:r>
                  <a:rPr lang="en-US" altLang="zh-CN" sz="2400" b="0" dirty="0">
                    <a:solidFill>
                      <a:schemeClr val="accent4"/>
                    </a:solidFill>
                    <a:ea typeface="微软雅黑" panose="020B0503020204020204" pitchFamily="34" charset="-122"/>
                  </a:rPr>
                  <a:t> </a:t>
                </a:r>
                <a14:m>
                  <m:oMath xmlns:m="http://schemas.openxmlformats.org/officeDocument/2006/math">
                    <m:r>
                      <a:rPr lang="en-US" altLang="zh-CN" sz="2400" b="0" i="1" smtClean="0">
                        <a:solidFill>
                          <a:schemeClr val="accent4"/>
                        </a:solidFill>
                        <a:latin typeface="Cambria Math" panose="02040503050406030204" pitchFamily="18" charset="0"/>
                        <a:ea typeface="微软雅黑" panose="020B0503020204020204" pitchFamily="34" charset="-122"/>
                      </a:rPr>
                      <m:t>𝑚</m:t>
                    </m:r>
                    <m:r>
                      <a:rPr lang="en-US" altLang="zh-CN" sz="2400" b="0" i="1" smtClean="0">
                        <a:solidFill>
                          <a:schemeClr val="accent4"/>
                        </a:solidFill>
                        <a:latin typeface="Cambria Math" panose="02040503050406030204" pitchFamily="18" charset="0"/>
                        <a:ea typeface="微软雅黑" panose="020B0503020204020204" pitchFamily="34" charset="-122"/>
                      </a:rPr>
                      <m:t> × </m:t>
                    </m:r>
                    <m:r>
                      <a:rPr lang="en-US" altLang="zh-CN" sz="2400" b="0" i="1" smtClean="0">
                        <a:solidFill>
                          <a:schemeClr val="accent4"/>
                        </a:solidFill>
                        <a:latin typeface="Cambria Math" panose="02040503050406030204" pitchFamily="18" charset="0"/>
                        <a:ea typeface="微软雅黑" panose="020B0503020204020204" pitchFamily="34" charset="-122"/>
                      </a:rPr>
                      <m:t>𝑚</m:t>
                    </m:r>
                  </m:oMath>
                </a14:m>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5" name="矩形 5">
                <a:extLst>
                  <a:ext uri="{FF2B5EF4-FFF2-40B4-BE49-F238E27FC236}">
                    <a16:creationId xmlns:a16="http://schemas.microsoft.com/office/drawing/2014/main" id="{58688B52-6A6C-5539-846C-148CAE198816}"/>
                  </a:ext>
                </a:extLst>
              </p:cNvPr>
              <p:cNvSpPr>
                <a:spLocks noRot="1" noChangeAspect="1" noMove="1" noResize="1" noEditPoints="1" noAdjustHandles="1" noChangeArrowheads="1" noChangeShapeType="1" noTextEdit="1"/>
              </p:cNvSpPr>
              <p:nvPr/>
            </p:nvSpPr>
            <p:spPr bwMode="auto">
              <a:xfrm>
                <a:off x="1084157" y="1223182"/>
                <a:ext cx="9925776" cy="1165828"/>
              </a:xfrm>
              <a:prstGeom prst="rect">
                <a:avLst/>
              </a:prstGeom>
              <a:blipFill>
                <a:blip r:embed="rId2"/>
                <a:stretch>
                  <a:fillRect l="-639" b="-9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graphicFrame>
        <p:nvGraphicFramePr>
          <p:cNvPr id="2" name="Table 1">
            <a:extLst>
              <a:ext uri="{FF2B5EF4-FFF2-40B4-BE49-F238E27FC236}">
                <a16:creationId xmlns:a16="http://schemas.microsoft.com/office/drawing/2014/main" id="{19FB509F-FFE8-5D7E-438B-A6CF4B6F4BCE}"/>
              </a:ext>
            </a:extLst>
          </p:cNvPr>
          <p:cNvGraphicFramePr>
            <a:graphicFrameLocks noGrp="1"/>
          </p:cNvGraphicFramePr>
          <p:nvPr>
            <p:extLst>
              <p:ext uri="{D42A27DB-BD31-4B8C-83A1-F6EECF244321}">
                <p14:modId xmlns:p14="http://schemas.microsoft.com/office/powerpoint/2010/main" val="2225959853"/>
              </p:ext>
            </p:extLst>
          </p:nvPr>
        </p:nvGraphicFramePr>
        <p:xfrm>
          <a:off x="1084157" y="2561694"/>
          <a:ext cx="9925775" cy="3073125"/>
        </p:xfrm>
        <a:graphic>
          <a:graphicData uri="http://schemas.openxmlformats.org/drawingml/2006/table">
            <a:tbl>
              <a:tblPr>
                <a:tableStyleId>{ED083AE6-46FA-4A59-8FB0-9F97EB10719F}</a:tableStyleId>
              </a:tblPr>
              <a:tblGrid>
                <a:gridCol w="1985155">
                  <a:extLst>
                    <a:ext uri="{9D8B030D-6E8A-4147-A177-3AD203B41FA5}">
                      <a16:colId xmlns:a16="http://schemas.microsoft.com/office/drawing/2014/main" val="2753967145"/>
                    </a:ext>
                  </a:extLst>
                </a:gridCol>
                <a:gridCol w="1985155">
                  <a:extLst>
                    <a:ext uri="{9D8B030D-6E8A-4147-A177-3AD203B41FA5}">
                      <a16:colId xmlns:a16="http://schemas.microsoft.com/office/drawing/2014/main" val="2242132564"/>
                    </a:ext>
                  </a:extLst>
                </a:gridCol>
                <a:gridCol w="1985155">
                  <a:extLst>
                    <a:ext uri="{9D8B030D-6E8A-4147-A177-3AD203B41FA5}">
                      <a16:colId xmlns:a16="http://schemas.microsoft.com/office/drawing/2014/main" val="4014807817"/>
                    </a:ext>
                  </a:extLst>
                </a:gridCol>
                <a:gridCol w="1985155">
                  <a:extLst>
                    <a:ext uri="{9D8B030D-6E8A-4147-A177-3AD203B41FA5}">
                      <a16:colId xmlns:a16="http://schemas.microsoft.com/office/drawing/2014/main" val="341763390"/>
                    </a:ext>
                  </a:extLst>
                </a:gridCol>
                <a:gridCol w="1985155">
                  <a:extLst>
                    <a:ext uri="{9D8B030D-6E8A-4147-A177-3AD203B41FA5}">
                      <a16:colId xmlns:a16="http://schemas.microsoft.com/office/drawing/2014/main" val="1101621259"/>
                    </a:ext>
                  </a:extLst>
                </a:gridCol>
              </a:tblGrid>
              <a:tr h="614625">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zh-CN" altLang="en-US" sz="1600" u="none" strike="noStrike" dirty="0">
                          <a:solidFill>
                            <a:schemeClr val="tx1"/>
                          </a:solidFill>
                          <a:effectLst/>
                          <a:latin typeface="+mn-ea"/>
                          <a:ea typeface="+mn-ea"/>
                        </a:rPr>
                        <a:t>能辅工序</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26313274"/>
                  </a:ext>
                </a:extLst>
              </a:tr>
              <a:tr h="614625">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4" gridSpan="4">
                  <a:txBody>
                    <a:bodyPr/>
                    <a:lstStyle/>
                    <a:p>
                      <a:pPr algn="ctr" fontAlgn="ctr"/>
                      <a:r>
                        <a:rPr lang="zh-CN" altLang="en-US" sz="2800" u="none" strike="noStrike" dirty="0">
                          <a:effectLst/>
                          <a:latin typeface="+mn-ea"/>
                          <a:ea typeface="+mn-ea"/>
                        </a:rPr>
                        <a:t>能辅工序完全需求矩阵</a:t>
                      </a:r>
                      <a:endParaRPr lang="zh-CN" altLang="en-US" sz="2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7783536"/>
                  </a:ext>
                </a:extLst>
              </a:tr>
              <a:tr h="614625">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26833358"/>
                  </a:ext>
                </a:extLst>
              </a:tr>
              <a:tr h="614625">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136203463"/>
                  </a:ext>
                </a:extLst>
              </a:tr>
              <a:tr h="614625">
                <a:tc>
                  <a:txBody>
                    <a:bodyPr/>
                    <a:lstStyle/>
                    <a:p>
                      <a:pPr algn="ctr" fontAlgn="ctr"/>
                      <a:r>
                        <a:rPr lang="zh-CN" altLang="en-US" sz="1600" u="none" strike="noStrike" dirty="0">
                          <a:solidFill>
                            <a:schemeClr val="tx1"/>
                          </a:solidFill>
                          <a:effectLst/>
                          <a:latin typeface="+mn-ea"/>
                          <a:ea typeface="+mn-ea"/>
                        </a:rPr>
                        <a:t>能辅工序</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289628447"/>
                  </a:ext>
                </a:extLst>
              </a:tr>
            </a:tbl>
          </a:graphicData>
        </a:graphic>
      </p:graphicFrame>
    </p:spTree>
    <p:extLst>
      <p:ext uri="{BB962C8B-B14F-4D97-AF65-F5344CB8AC3E}">
        <p14:creationId xmlns:p14="http://schemas.microsoft.com/office/powerpoint/2010/main" val="1766595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5113900" cy="502445"/>
          </a:xfrm>
        </p:spPr>
        <p:txBody>
          <a:bodyPr/>
          <a:lstStyle/>
          <a:p>
            <a:r>
              <a:rPr lang="en-CN" dirty="0"/>
              <a:t>能辅工序代入主工序</a:t>
            </a:r>
            <a:r>
              <a:rPr lang="en-US" altLang="zh-CN" dirty="0"/>
              <a:t>-</a:t>
            </a:r>
            <a:r>
              <a:rPr lang="en-CN" dirty="0"/>
              <a:t>研究院方法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根据主工序的物料投入数据，获得</a:t>
                </a:r>
                <a:r>
                  <a:rPr lang="zh-CN" altLang="en-US" sz="2400" dirty="0">
                    <a:solidFill>
                      <a:srgbClr val="C00000"/>
                    </a:solidFill>
                    <a:latin typeface="微软雅黑" panose="020B0503020204020204" pitchFamily="34" charset="-122"/>
                    <a:ea typeface="微软雅黑" panose="020B0503020204020204" pitchFamily="34" charset="-122"/>
                  </a:rPr>
                  <a:t>主工序对能辅产品的消耗</a:t>
                </a:r>
                <a:r>
                  <a:rPr lang="zh-CN" altLang="en-US" sz="2400" dirty="0">
                    <a:solidFill>
                      <a:schemeClr val="accent4"/>
                    </a:solidFill>
                    <a:latin typeface="微软雅黑" panose="020B0503020204020204" pitchFamily="34" charset="-122"/>
                    <a:ea typeface="微软雅黑" panose="020B0503020204020204" pitchFamily="34" charset="-122"/>
                  </a:rPr>
                  <a:t>矩阵</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假设有</a:t>
                </a:r>
                <a:r>
                  <a:rPr lang="en-US" altLang="zh-CN" sz="2400" dirty="0">
                    <a:solidFill>
                      <a:srgbClr val="C00000"/>
                    </a:solidFill>
                    <a:latin typeface="微软雅黑" panose="020B0503020204020204" pitchFamily="34" charset="-122"/>
                    <a:ea typeface="微软雅黑" panose="020B0503020204020204" pitchFamily="34" charset="-122"/>
                  </a:rPr>
                  <a:t>n</a:t>
                </a:r>
                <a:r>
                  <a:rPr lang="zh-CN" altLang="en-US" sz="2400" dirty="0">
                    <a:solidFill>
                      <a:srgbClr val="C00000"/>
                    </a:solidFill>
                    <a:latin typeface="微软雅黑" panose="020B0503020204020204" pitchFamily="34" charset="-122"/>
                    <a:ea typeface="微软雅黑" panose="020B0503020204020204" pitchFamily="34" charset="-122"/>
                  </a:rPr>
                  <a:t>个主工序</a:t>
                </a:r>
                <a:r>
                  <a:rPr lang="zh-CN" altLang="en-US" sz="2400" dirty="0">
                    <a:solidFill>
                      <a:schemeClr val="accent4"/>
                    </a:solidFill>
                    <a:latin typeface="微软雅黑" panose="020B0503020204020204" pitchFamily="34" charset="-122"/>
                    <a:ea typeface="微软雅黑" panose="020B0503020204020204" pitchFamily="34" charset="-122"/>
                  </a:rPr>
                  <a:t>，则矩阵规格：</a:t>
                </a:r>
                <a14:m>
                  <m:oMath xmlns:m="http://schemas.openxmlformats.org/officeDocument/2006/math">
                    <m:r>
                      <a:rPr lang="en-US" altLang="zh-CN" sz="2400" b="0" i="1" smtClean="0">
                        <a:solidFill>
                          <a:schemeClr val="accent4"/>
                        </a:solidFill>
                        <a:latin typeface="Cambria Math" panose="02040503050406030204" pitchFamily="18" charset="0"/>
                        <a:ea typeface="微软雅黑" panose="020B0503020204020204" pitchFamily="34" charset="-122"/>
                      </a:rPr>
                      <m:t>𝑚</m:t>
                    </m:r>
                    <m:r>
                      <a:rPr lang="en-US" altLang="zh-CN" sz="2400" b="0" i="1" smtClean="0">
                        <a:solidFill>
                          <a:schemeClr val="accent4"/>
                        </a:solidFill>
                        <a:latin typeface="Cambria Math" panose="02040503050406030204" pitchFamily="18" charset="0"/>
                        <a:ea typeface="微软雅黑" panose="020B0503020204020204" pitchFamily="34" charset="-122"/>
                      </a:rPr>
                      <m:t> × </m:t>
                    </m:r>
                    <m:r>
                      <a:rPr lang="en-US" altLang="zh-CN" sz="2400" b="0" i="1" smtClean="0">
                        <a:solidFill>
                          <a:schemeClr val="accent4"/>
                        </a:solidFill>
                        <a:latin typeface="Cambria Math" panose="02040503050406030204" pitchFamily="18" charset="0"/>
                        <a:ea typeface="Cambria Math" panose="02040503050406030204" pitchFamily="18" charset="0"/>
                      </a:rPr>
                      <m:t>𝑛</m:t>
                    </m:r>
                  </m:oMath>
                </a14:m>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5" name="矩形 5">
                <a:extLst>
                  <a:ext uri="{FF2B5EF4-FFF2-40B4-BE49-F238E27FC236}">
                    <a16:creationId xmlns:a16="http://schemas.microsoft.com/office/drawing/2014/main" id="{58688B52-6A6C-5539-846C-148CAE198816}"/>
                  </a:ext>
                </a:extLst>
              </p:cNvPr>
              <p:cNvSpPr>
                <a:spLocks noRot="1" noChangeAspect="1" noMove="1" noResize="1" noEditPoints="1" noAdjustHandles="1" noChangeArrowheads="1" noChangeShapeType="1" noTextEdit="1"/>
              </p:cNvSpPr>
              <p:nvPr/>
            </p:nvSpPr>
            <p:spPr bwMode="auto">
              <a:xfrm>
                <a:off x="1084157" y="1223182"/>
                <a:ext cx="9925776" cy="1165828"/>
              </a:xfrm>
              <a:prstGeom prst="rect">
                <a:avLst/>
              </a:prstGeom>
              <a:blipFill>
                <a:blip r:embed="rId2"/>
                <a:stretch>
                  <a:fillRect l="-639" b="-9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graphicFrame>
        <p:nvGraphicFramePr>
          <p:cNvPr id="2" name="Table 1">
            <a:extLst>
              <a:ext uri="{FF2B5EF4-FFF2-40B4-BE49-F238E27FC236}">
                <a16:creationId xmlns:a16="http://schemas.microsoft.com/office/drawing/2014/main" id="{19FB509F-FFE8-5D7E-438B-A6CF4B6F4BCE}"/>
              </a:ext>
            </a:extLst>
          </p:cNvPr>
          <p:cNvGraphicFramePr>
            <a:graphicFrameLocks noGrp="1"/>
          </p:cNvGraphicFramePr>
          <p:nvPr>
            <p:extLst>
              <p:ext uri="{D42A27DB-BD31-4B8C-83A1-F6EECF244321}">
                <p14:modId xmlns:p14="http://schemas.microsoft.com/office/powerpoint/2010/main" val="3537697240"/>
              </p:ext>
            </p:extLst>
          </p:nvPr>
        </p:nvGraphicFramePr>
        <p:xfrm>
          <a:off x="1084157" y="2561694"/>
          <a:ext cx="9925775" cy="3073125"/>
        </p:xfrm>
        <a:graphic>
          <a:graphicData uri="http://schemas.openxmlformats.org/drawingml/2006/table">
            <a:tbl>
              <a:tblPr>
                <a:tableStyleId>{ED083AE6-46FA-4A59-8FB0-9F97EB10719F}</a:tableStyleId>
              </a:tblPr>
              <a:tblGrid>
                <a:gridCol w="1985155">
                  <a:extLst>
                    <a:ext uri="{9D8B030D-6E8A-4147-A177-3AD203B41FA5}">
                      <a16:colId xmlns:a16="http://schemas.microsoft.com/office/drawing/2014/main" val="2753967145"/>
                    </a:ext>
                  </a:extLst>
                </a:gridCol>
                <a:gridCol w="1985155">
                  <a:extLst>
                    <a:ext uri="{9D8B030D-6E8A-4147-A177-3AD203B41FA5}">
                      <a16:colId xmlns:a16="http://schemas.microsoft.com/office/drawing/2014/main" val="2242132564"/>
                    </a:ext>
                  </a:extLst>
                </a:gridCol>
                <a:gridCol w="1985155">
                  <a:extLst>
                    <a:ext uri="{9D8B030D-6E8A-4147-A177-3AD203B41FA5}">
                      <a16:colId xmlns:a16="http://schemas.microsoft.com/office/drawing/2014/main" val="4014807817"/>
                    </a:ext>
                  </a:extLst>
                </a:gridCol>
                <a:gridCol w="1985155">
                  <a:extLst>
                    <a:ext uri="{9D8B030D-6E8A-4147-A177-3AD203B41FA5}">
                      <a16:colId xmlns:a16="http://schemas.microsoft.com/office/drawing/2014/main" val="341763390"/>
                    </a:ext>
                  </a:extLst>
                </a:gridCol>
                <a:gridCol w="1985155">
                  <a:extLst>
                    <a:ext uri="{9D8B030D-6E8A-4147-A177-3AD203B41FA5}">
                      <a16:colId xmlns:a16="http://schemas.microsoft.com/office/drawing/2014/main" val="1101621259"/>
                    </a:ext>
                  </a:extLst>
                </a:gridCol>
              </a:tblGrid>
              <a:tr h="614625">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026313274"/>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4" gridSpan="4">
                  <a:txBody>
                    <a:bodyPr/>
                    <a:lstStyle/>
                    <a:p>
                      <a:pPr algn="ctr" fontAlgn="ctr"/>
                      <a:r>
                        <a:rPr lang="zh-CN" altLang="en-US" sz="2800" u="none" strike="noStrike" dirty="0">
                          <a:effectLst/>
                          <a:latin typeface="+mn-ea"/>
                          <a:ea typeface="+mn-ea"/>
                        </a:rPr>
                        <a:t>主工序对能辅产品的消耗矩阵</a:t>
                      </a:r>
                      <a:endParaRPr lang="zh-CN" altLang="en-US" sz="2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7783536"/>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26833358"/>
                  </a:ext>
                </a:extLst>
              </a:tr>
              <a:tr h="614625">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136203463"/>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289628447"/>
                  </a:ext>
                </a:extLst>
              </a:tr>
            </a:tbl>
          </a:graphicData>
        </a:graphic>
      </p:graphicFrame>
    </p:spTree>
    <p:extLst>
      <p:ext uri="{BB962C8B-B14F-4D97-AF65-F5344CB8AC3E}">
        <p14:creationId xmlns:p14="http://schemas.microsoft.com/office/powerpoint/2010/main" val="1949200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F9A-8CDE-E5F0-058C-B1CC3A4668EA}"/>
              </a:ext>
            </a:extLst>
          </p:cNvPr>
          <p:cNvSpPr>
            <a:spLocks noGrp="1"/>
          </p:cNvSpPr>
          <p:nvPr>
            <p:ph type="title"/>
          </p:nvPr>
        </p:nvSpPr>
        <p:spPr>
          <a:xfrm>
            <a:off x="1715589" y="577769"/>
            <a:ext cx="4431021" cy="502445"/>
          </a:xfrm>
        </p:spPr>
        <p:txBody>
          <a:bodyPr/>
          <a:lstStyle/>
          <a:p>
            <a:r>
              <a:rPr lang="en-CN" dirty="0"/>
              <a:t>生命周期评价标准</a:t>
            </a:r>
            <a:r>
              <a:rPr lang="en-US" altLang="zh-CN" dirty="0"/>
              <a:t>-</a:t>
            </a:r>
            <a:r>
              <a:rPr lang="zh-CN" altLang="en-US" dirty="0"/>
              <a:t>钢铁行业</a:t>
            </a:r>
            <a:endParaRPr lang="en-CN" dirty="0"/>
          </a:p>
        </p:txBody>
      </p:sp>
      <p:sp>
        <p:nvSpPr>
          <p:cNvPr id="3" name="Text Placeholder 2">
            <a:extLst>
              <a:ext uri="{FF2B5EF4-FFF2-40B4-BE49-F238E27FC236}">
                <a16:creationId xmlns:a16="http://schemas.microsoft.com/office/drawing/2014/main" id="{7124512D-FB6F-2686-7F02-1F7E5BA9A6C8}"/>
              </a:ext>
            </a:extLst>
          </p:cNvPr>
          <p:cNvSpPr>
            <a:spLocks noGrp="1"/>
          </p:cNvSpPr>
          <p:nvPr>
            <p:ph type="body" sz="quarter" idx="10"/>
          </p:nvPr>
        </p:nvSpPr>
        <p:spPr/>
        <p:txBody>
          <a:bodyPr/>
          <a:lstStyle/>
          <a:p>
            <a:r>
              <a:rPr lang="en-US" altLang="zh-CN" dirty="0"/>
              <a:t>02</a:t>
            </a:r>
            <a:endParaRPr lang="en-CN" dirty="0"/>
          </a:p>
        </p:txBody>
      </p:sp>
      <p:sp>
        <p:nvSpPr>
          <p:cNvPr id="7" name="矩形 5">
            <a:extLst>
              <a:ext uri="{FF2B5EF4-FFF2-40B4-BE49-F238E27FC236}">
                <a16:creationId xmlns:a16="http://schemas.microsoft.com/office/drawing/2014/main" id="{B67D4A93-D9D6-356D-BB2C-41290707567C}"/>
              </a:ext>
            </a:extLst>
          </p:cNvPr>
          <p:cNvSpPr>
            <a:spLocks noChangeArrowheads="1"/>
          </p:cNvSpPr>
          <p:nvPr/>
        </p:nvSpPr>
        <p:spPr bwMode="auto">
          <a:xfrm>
            <a:off x="1084157" y="1432853"/>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针对钢铁产品的碳足迹</a:t>
            </a: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标准</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sp>
        <p:nvSpPr>
          <p:cNvPr id="11" name="矩形 5">
            <a:extLst>
              <a:ext uri="{FF2B5EF4-FFF2-40B4-BE49-F238E27FC236}">
                <a16:creationId xmlns:a16="http://schemas.microsoft.com/office/drawing/2014/main" id="{B773C9C7-49B2-A275-1F7D-31C7F3A494E5}"/>
              </a:ext>
            </a:extLst>
          </p:cNvPr>
          <p:cNvSpPr>
            <a:spLocks noChangeArrowheads="1"/>
          </p:cNvSpPr>
          <p:nvPr/>
        </p:nvSpPr>
        <p:spPr bwMode="auto">
          <a:xfrm>
            <a:off x="1084157" y="2044683"/>
            <a:ext cx="10189089" cy="430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marL="342900" indent="-342900" fontAlgn="base">
              <a:lnSpc>
                <a:spcPct val="200000"/>
              </a:lnSpc>
              <a:spcBef>
                <a:spcPct val="0"/>
              </a:spcBef>
              <a:spcAft>
                <a:spcPct val="0"/>
              </a:spcAft>
              <a:buFont typeface="Arial" panose="020B0604020202020204" pitchFamily="34" charset="0"/>
              <a:buChar char="•"/>
            </a:pPr>
            <a:r>
              <a:rPr lang="en-US" altLang="zh-CN" sz="2400" b="1" dirty="0">
                <a:solidFill>
                  <a:schemeClr val="accent4"/>
                </a:solidFill>
                <a:latin typeface="微软雅黑" panose="020B0503020204020204" pitchFamily="34" charset="-122"/>
                <a:ea typeface="微软雅黑" panose="020B0503020204020204" pitchFamily="34" charset="-122"/>
              </a:rPr>
              <a:t>ISO 14064:2018</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组织层级温室气体排放和移除的量化报告规范指南</a:t>
            </a:r>
            <a:r>
              <a:rPr lang="en-US" altLang="zh-CN" sz="2400" dirty="0">
                <a:solidFill>
                  <a:schemeClr val="accent4"/>
                </a:solidFill>
                <a:latin typeface="微软雅黑" panose="020B0503020204020204" pitchFamily="34" charset="-122"/>
                <a:ea typeface="微软雅黑" panose="020B0503020204020204" pitchFamily="34" charset="-122"/>
              </a:rPr>
              <a:t>》</a:t>
            </a:r>
          </a:p>
          <a:p>
            <a:pPr marL="342900" indent="-342900" fontAlgn="base">
              <a:lnSpc>
                <a:spcPct val="200000"/>
              </a:lnSpc>
              <a:spcBef>
                <a:spcPct val="0"/>
              </a:spcBef>
              <a:spcAft>
                <a:spcPct val="0"/>
              </a:spcAft>
              <a:buFont typeface="Arial" panose="020B0604020202020204" pitchFamily="34" charset="0"/>
              <a:buChar char="•"/>
            </a:pPr>
            <a:r>
              <a:rPr lang="en-US" altLang="zh-CN" sz="2400" b="1" dirty="0">
                <a:solidFill>
                  <a:schemeClr val="accent4"/>
                </a:solidFill>
                <a:latin typeface="微软雅黑" panose="020B0503020204020204" pitchFamily="34" charset="-122"/>
                <a:ea typeface="微软雅黑" panose="020B0503020204020204" pitchFamily="34" charset="-122"/>
              </a:rPr>
              <a:t>ISO 14067:2018</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产品碳足迹</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温室气体量化的要求和指南</a:t>
            </a:r>
            <a:r>
              <a:rPr lang="en-US" altLang="zh-CN" sz="2400" dirty="0">
                <a:solidFill>
                  <a:schemeClr val="accent4"/>
                </a:solidFill>
                <a:latin typeface="微软雅黑" panose="020B0503020204020204" pitchFamily="34" charset="-122"/>
                <a:ea typeface="微软雅黑" panose="020B0503020204020204" pitchFamily="34" charset="-122"/>
              </a:rPr>
              <a:t>》</a:t>
            </a:r>
          </a:p>
          <a:p>
            <a:pPr marL="342900" indent="-342900" fontAlgn="base">
              <a:lnSpc>
                <a:spcPct val="200000"/>
              </a:lnSpc>
              <a:spcBef>
                <a:spcPct val="0"/>
              </a:spcBef>
              <a:spcAft>
                <a:spcPct val="0"/>
              </a:spcAft>
              <a:buFont typeface="Arial" panose="020B0604020202020204" pitchFamily="34" charset="0"/>
              <a:buChar char="•"/>
            </a:pPr>
            <a:r>
              <a:rPr lang="en-US" altLang="zh-CN" sz="2400" b="1" dirty="0">
                <a:solidFill>
                  <a:schemeClr val="accent4"/>
                </a:solidFill>
                <a:latin typeface="微软雅黑" panose="020B0503020204020204" pitchFamily="34" charset="-122"/>
                <a:ea typeface="微软雅黑" panose="020B0503020204020204" pitchFamily="34" charset="-122"/>
              </a:rPr>
              <a:t>GB/T 30052-2013 《</a:t>
            </a:r>
            <a:r>
              <a:rPr lang="zh-CN" altLang="en-US" sz="2400" dirty="0">
                <a:solidFill>
                  <a:schemeClr val="accent4"/>
                </a:solidFill>
                <a:latin typeface="微软雅黑" panose="020B0503020204020204" pitchFamily="34" charset="-122"/>
                <a:ea typeface="微软雅黑" panose="020B0503020204020204" pitchFamily="34" charset="-122"/>
              </a:rPr>
              <a:t>钢铁产品制造生命周期评价技术规范</a:t>
            </a:r>
            <a:r>
              <a:rPr lang="en-US" altLang="zh-CN" sz="2400" dirty="0">
                <a:solidFill>
                  <a:schemeClr val="accent4"/>
                </a:solidFill>
                <a:latin typeface="微软雅黑" panose="020B0503020204020204" pitchFamily="34" charset="-122"/>
                <a:ea typeface="微软雅黑" panose="020B0503020204020204" pitchFamily="34" charset="-122"/>
              </a:rPr>
              <a:t>》</a:t>
            </a:r>
          </a:p>
          <a:p>
            <a:pPr marL="342900" indent="-342900" fontAlgn="base">
              <a:lnSpc>
                <a:spcPct val="200000"/>
              </a:lnSpc>
              <a:spcBef>
                <a:spcPct val="0"/>
              </a:spcBef>
              <a:spcAft>
                <a:spcPct val="0"/>
              </a:spcAft>
              <a:buFont typeface="Arial" panose="020B0604020202020204" pitchFamily="34" charset="0"/>
              <a:buChar char="•"/>
            </a:pP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中国钢铁生产企业温室气体排放核算方法与报告指南（试行）</a:t>
            </a:r>
            <a:r>
              <a:rPr lang="en-US" altLang="zh-CN" sz="2400" dirty="0">
                <a:solidFill>
                  <a:schemeClr val="accent4"/>
                </a:solidFill>
                <a:latin typeface="微软雅黑" panose="020B0503020204020204" pitchFamily="34" charset="-122"/>
                <a:ea typeface="微软雅黑" panose="020B0503020204020204" pitchFamily="34" charset="-122"/>
              </a:rPr>
              <a:t>》</a:t>
            </a:r>
          </a:p>
          <a:p>
            <a:pPr marL="342900" indent="-342900" fontAlgn="base">
              <a:lnSpc>
                <a:spcPct val="200000"/>
              </a:lnSpc>
              <a:spcBef>
                <a:spcPct val="0"/>
              </a:spcBef>
              <a:spcAft>
                <a:spcPct val="0"/>
              </a:spcAft>
              <a:buFont typeface="Arial" panose="020B0604020202020204" pitchFamily="34" charset="0"/>
              <a:buChar char="•"/>
            </a:pP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企业温室气体排放核算与报告填报说明</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钢铁生产</a:t>
            </a:r>
            <a:r>
              <a:rPr lang="en-US" altLang="zh-CN" sz="2400" dirty="0">
                <a:solidFill>
                  <a:schemeClr val="accent4"/>
                </a:solidFill>
                <a:latin typeface="微软雅黑" panose="020B0503020204020204" pitchFamily="34" charset="-122"/>
                <a:ea typeface="微软雅黑" panose="020B0503020204020204" pitchFamily="34" charset="-122"/>
              </a:rPr>
              <a:t>》</a:t>
            </a:r>
          </a:p>
          <a:p>
            <a:pPr marL="342900" indent="-342900" fontAlgn="base">
              <a:lnSpc>
                <a:spcPct val="150000"/>
              </a:lnSpc>
              <a:spcBef>
                <a:spcPct val="0"/>
              </a:spcBef>
              <a:spcAft>
                <a:spcPct val="0"/>
              </a:spcAft>
              <a:buFont typeface="Arial" panose="020B0604020202020204" pitchFamily="34" charset="0"/>
              <a:buChar char="•"/>
            </a:pP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15705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065263" cy="502445"/>
          </a:xfrm>
        </p:spPr>
        <p:txBody>
          <a:bodyPr/>
          <a:lstStyle/>
          <a:p>
            <a:r>
              <a:rPr lang="en-CN" dirty="0"/>
              <a:t>主工序</a:t>
            </a:r>
            <a:r>
              <a:rPr lang="en-US" altLang="zh-CN" dirty="0"/>
              <a:t>-</a:t>
            </a:r>
            <a:r>
              <a:rPr lang="en-CN" dirty="0"/>
              <a:t>研究院方法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最后通过</a:t>
                </a:r>
                <a:r>
                  <a:rPr lang="zh-CN" altLang="en-US" sz="2400" dirty="0">
                    <a:solidFill>
                      <a:srgbClr val="C00000"/>
                    </a:solidFill>
                    <a:latin typeface="微软雅黑" panose="020B0503020204020204" pitchFamily="34" charset="-122"/>
                    <a:ea typeface="微软雅黑" panose="020B0503020204020204" pitchFamily="34" charset="-122"/>
                  </a:rPr>
                  <a:t>主工序对自身产品</a:t>
                </a:r>
                <a:r>
                  <a:rPr lang="zh-CN" altLang="en-US" sz="2400" dirty="0">
                    <a:solidFill>
                      <a:schemeClr val="accent4"/>
                    </a:solidFill>
                    <a:latin typeface="微软雅黑" panose="020B0503020204020204" pitchFamily="34" charset="-122"/>
                    <a:ea typeface="微软雅黑" panose="020B0503020204020204" pitchFamily="34" charset="-122"/>
                  </a:rPr>
                  <a:t>的消耗系数矩阵，依照</a:t>
                </a:r>
                <a:r>
                  <a:rPr lang="en-US" altLang="zh-CN" sz="2400" dirty="0">
                    <a:solidFill>
                      <a:schemeClr val="accent4"/>
                    </a:solidFill>
                    <a:latin typeface="微软雅黑" panose="020B0503020204020204" pitchFamily="34" charset="-122"/>
                    <a:ea typeface="微软雅黑" panose="020B0503020204020204" pitchFamily="34" charset="-122"/>
                  </a:rPr>
                  <a:t>Leontief</a:t>
                </a:r>
                <a:r>
                  <a:rPr lang="zh-CN" altLang="en-US" sz="2400" dirty="0">
                    <a:solidFill>
                      <a:schemeClr val="accent4"/>
                    </a:solidFill>
                    <a:latin typeface="微软雅黑" panose="020B0503020204020204" pitchFamily="34" charset="-122"/>
                    <a:ea typeface="微软雅黑" panose="020B0503020204020204" pitchFamily="34" charset="-122"/>
                  </a:rPr>
                  <a:t>方法，计算主工序的完全需求矩阵。矩阵规格：</a:t>
                </a:r>
                <a:r>
                  <a:rPr lang="en-US" altLang="zh-CN" sz="2400" b="0" dirty="0">
                    <a:solidFill>
                      <a:schemeClr val="accent4"/>
                    </a:solidFill>
                    <a:ea typeface="微软雅黑" panose="020B0503020204020204" pitchFamily="34" charset="-122"/>
                  </a:rPr>
                  <a:t> </a:t>
                </a:r>
                <a14:m>
                  <m:oMath xmlns:m="http://schemas.openxmlformats.org/officeDocument/2006/math">
                    <m:r>
                      <a:rPr lang="en-US" altLang="zh-CN" sz="2400" b="0" i="1" smtClean="0">
                        <a:solidFill>
                          <a:schemeClr val="accent4"/>
                        </a:solidFill>
                        <a:latin typeface="Cambria Math" panose="02040503050406030204" pitchFamily="18" charset="0"/>
                        <a:ea typeface="微软雅黑" panose="020B0503020204020204" pitchFamily="34" charset="-122"/>
                      </a:rPr>
                      <m:t>𝑛</m:t>
                    </m:r>
                    <m:r>
                      <a:rPr lang="en-US" altLang="zh-CN" sz="2400" b="0" i="1" smtClean="0">
                        <a:solidFill>
                          <a:schemeClr val="accent4"/>
                        </a:solidFill>
                        <a:latin typeface="Cambria Math" panose="02040503050406030204" pitchFamily="18" charset="0"/>
                        <a:ea typeface="微软雅黑" panose="020B0503020204020204" pitchFamily="34" charset="-122"/>
                      </a:rPr>
                      <m:t> × </m:t>
                    </m:r>
                    <m:r>
                      <a:rPr lang="en-US" altLang="zh-CN" sz="2400" b="0" i="1" smtClean="0">
                        <a:solidFill>
                          <a:schemeClr val="accent4"/>
                        </a:solidFill>
                        <a:latin typeface="Cambria Math" panose="02040503050406030204" pitchFamily="18" charset="0"/>
                        <a:ea typeface="Cambria Math" panose="02040503050406030204" pitchFamily="18" charset="0"/>
                      </a:rPr>
                      <m:t>𝑛</m:t>
                    </m:r>
                  </m:oMath>
                </a14:m>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5" name="矩形 5">
                <a:extLst>
                  <a:ext uri="{FF2B5EF4-FFF2-40B4-BE49-F238E27FC236}">
                    <a16:creationId xmlns:a16="http://schemas.microsoft.com/office/drawing/2014/main" id="{58688B52-6A6C-5539-846C-148CAE198816}"/>
                  </a:ext>
                </a:extLst>
              </p:cNvPr>
              <p:cNvSpPr>
                <a:spLocks noRot="1" noChangeAspect="1" noMove="1" noResize="1" noEditPoints="1" noAdjustHandles="1" noChangeArrowheads="1" noChangeShapeType="1" noTextEdit="1"/>
              </p:cNvSpPr>
              <p:nvPr/>
            </p:nvSpPr>
            <p:spPr bwMode="auto">
              <a:xfrm>
                <a:off x="1084157" y="1223182"/>
                <a:ext cx="9925776" cy="1165828"/>
              </a:xfrm>
              <a:prstGeom prst="rect">
                <a:avLst/>
              </a:prstGeom>
              <a:blipFill>
                <a:blip r:embed="rId2"/>
                <a:stretch>
                  <a:fillRect l="-639" b="-9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graphicFrame>
        <p:nvGraphicFramePr>
          <p:cNvPr id="6" name="Table 5">
            <a:extLst>
              <a:ext uri="{FF2B5EF4-FFF2-40B4-BE49-F238E27FC236}">
                <a16:creationId xmlns:a16="http://schemas.microsoft.com/office/drawing/2014/main" id="{367A3173-F08C-36B8-45E8-6BCFF2C5E937}"/>
              </a:ext>
            </a:extLst>
          </p:cNvPr>
          <p:cNvGraphicFramePr>
            <a:graphicFrameLocks noGrp="1"/>
          </p:cNvGraphicFramePr>
          <p:nvPr>
            <p:extLst>
              <p:ext uri="{D42A27DB-BD31-4B8C-83A1-F6EECF244321}">
                <p14:modId xmlns:p14="http://schemas.microsoft.com/office/powerpoint/2010/main" val="2043687007"/>
              </p:ext>
            </p:extLst>
          </p:nvPr>
        </p:nvGraphicFramePr>
        <p:xfrm>
          <a:off x="1084157" y="2561694"/>
          <a:ext cx="9925775" cy="3073125"/>
        </p:xfrm>
        <a:graphic>
          <a:graphicData uri="http://schemas.openxmlformats.org/drawingml/2006/table">
            <a:tbl>
              <a:tblPr>
                <a:tableStyleId>{ED083AE6-46FA-4A59-8FB0-9F97EB10719F}</a:tableStyleId>
              </a:tblPr>
              <a:tblGrid>
                <a:gridCol w="1985155">
                  <a:extLst>
                    <a:ext uri="{9D8B030D-6E8A-4147-A177-3AD203B41FA5}">
                      <a16:colId xmlns:a16="http://schemas.microsoft.com/office/drawing/2014/main" val="2753967145"/>
                    </a:ext>
                  </a:extLst>
                </a:gridCol>
                <a:gridCol w="1985155">
                  <a:extLst>
                    <a:ext uri="{9D8B030D-6E8A-4147-A177-3AD203B41FA5}">
                      <a16:colId xmlns:a16="http://schemas.microsoft.com/office/drawing/2014/main" val="2242132564"/>
                    </a:ext>
                  </a:extLst>
                </a:gridCol>
                <a:gridCol w="1985155">
                  <a:extLst>
                    <a:ext uri="{9D8B030D-6E8A-4147-A177-3AD203B41FA5}">
                      <a16:colId xmlns:a16="http://schemas.microsoft.com/office/drawing/2014/main" val="4014807817"/>
                    </a:ext>
                  </a:extLst>
                </a:gridCol>
                <a:gridCol w="1985155">
                  <a:extLst>
                    <a:ext uri="{9D8B030D-6E8A-4147-A177-3AD203B41FA5}">
                      <a16:colId xmlns:a16="http://schemas.microsoft.com/office/drawing/2014/main" val="341763390"/>
                    </a:ext>
                  </a:extLst>
                </a:gridCol>
                <a:gridCol w="1985155">
                  <a:extLst>
                    <a:ext uri="{9D8B030D-6E8A-4147-A177-3AD203B41FA5}">
                      <a16:colId xmlns:a16="http://schemas.microsoft.com/office/drawing/2014/main" val="1101621259"/>
                    </a:ext>
                  </a:extLst>
                </a:gridCol>
              </a:tblGrid>
              <a:tr h="614625">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026313274"/>
                  </a:ext>
                </a:extLst>
              </a:tr>
              <a:tr h="614625">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rowSpan="4" gridSpan="4">
                  <a:txBody>
                    <a:bodyPr/>
                    <a:lstStyle/>
                    <a:p>
                      <a:pPr algn="ctr" fontAlgn="ctr"/>
                      <a:r>
                        <a:rPr lang="zh-CN" altLang="en-US" sz="2800" u="none" strike="noStrike" dirty="0">
                          <a:effectLst/>
                          <a:latin typeface="+mn-ea"/>
                          <a:ea typeface="+mn-ea"/>
                        </a:rPr>
                        <a:t>主工序完全需求矩阵</a:t>
                      </a:r>
                      <a:endParaRPr lang="zh-CN" altLang="en-US" sz="2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7783536"/>
                  </a:ext>
                </a:extLst>
              </a:tr>
              <a:tr h="614625">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26833358"/>
                  </a:ext>
                </a:extLst>
              </a:tr>
              <a:tr h="614625">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136203463"/>
                  </a:ext>
                </a:extLst>
              </a:tr>
              <a:tr h="614625">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289628447"/>
                  </a:ext>
                </a:extLst>
              </a:tr>
            </a:tbl>
          </a:graphicData>
        </a:graphic>
      </p:graphicFrame>
    </p:spTree>
    <p:extLst>
      <p:ext uri="{BB962C8B-B14F-4D97-AF65-F5344CB8AC3E}">
        <p14:creationId xmlns:p14="http://schemas.microsoft.com/office/powerpoint/2010/main" val="31864190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4772460" cy="502445"/>
          </a:xfrm>
        </p:spPr>
        <p:txBody>
          <a:bodyPr/>
          <a:lstStyle/>
          <a:p>
            <a:r>
              <a:rPr lang="en-CN" dirty="0"/>
              <a:t>主工序对能辅产品</a:t>
            </a:r>
            <a:r>
              <a:rPr lang="en-US" altLang="zh-CN" dirty="0"/>
              <a:t>-</a:t>
            </a:r>
            <a:r>
              <a:rPr lang="en-CN" dirty="0"/>
              <a:t>研究院方法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22738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CN" sz="2400" dirty="0">
                    <a:solidFill>
                      <a:schemeClr val="accent4"/>
                    </a:solidFill>
                    <a:latin typeface="微软雅黑" panose="020B0503020204020204" pitchFamily="34" charset="-122"/>
                    <a:ea typeface="微软雅黑" panose="020B0503020204020204" pitchFamily="34" charset="-122"/>
                  </a:rPr>
                  <a:t>将</a:t>
                </a:r>
                <a:r>
                  <a:rPr lang="zh-CN" altLang="en-US" sz="2400" dirty="0">
                    <a:solidFill>
                      <a:srgbClr val="C00000"/>
                    </a:solidFill>
                    <a:latin typeface="微软雅黑" panose="020B0503020204020204" pitchFamily="34" charset="-122"/>
                    <a:ea typeface="微软雅黑" panose="020B0503020204020204" pitchFamily="34" charset="-122"/>
                  </a:rPr>
                  <a:t>主工序对能辅产品的消耗矩阵</a:t>
                </a:r>
                <a:r>
                  <a:rPr lang="zh-CN" altLang="en-US" sz="2400" dirty="0">
                    <a:solidFill>
                      <a:schemeClr val="accent4"/>
                    </a:solidFill>
                    <a:latin typeface="微软雅黑" panose="020B0503020204020204" pitchFamily="34" charset="-122"/>
                    <a:ea typeface="微软雅黑" panose="020B0503020204020204" pitchFamily="34" charset="-122"/>
                  </a:rPr>
                  <a:t>乘以</a:t>
                </a:r>
                <a:r>
                  <a:rPr lang="zh-CN" altLang="en-US" sz="2400" dirty="0">
                    <a:solidFill>
                      <a:srgbClr val="C00000"/>
                    </a:solidFill>
                    <a:latin typeface="微软雅黑" panose="020B0503020204020204" pitchFamily="34" charset="-122"/>
                    <a:ea typeface="微软雅黑" panose="020B0503020204020204" pitchFamily="34" charset="-122"/>
                  </a:rPr>
                  <a:t>主工序完全需求矩阵</a:t>
                </a:r>
                <a:r>
                  <a:rPr lang="zh-CN" altLang="en-US" sz="2400" dirty="0">
                    <a:solidFill>
                      <a:schemeClr val="accent4"/>
                    </a:solidFill>
                    <a:latin typeface="微软雅黑" panose="020B0503020204020204" pitchFamily="34" charset="-122"/>
                    <a:ea typeface="微软雅黑" panose="020B0503020204020204" pitchFamily="34" charset="-122"/>
                  </a:rPr>
                  <a:t>，得到能辅产品代入主工序产生的负荷。矩阵规格：</a:t>
                </a:r>
                <a:r>
                  <a:rPr lang="en-US" altLang="zh-CN" sz="2400" b="0" dirty="0">
                    <a:solidFill>
                      <a:schemeClr val="accent4"/>
                    </a:solidFill>
                    <a:ea typeface="微软雅黑" panose="020B0503020204020204" pitchFamily="34" charset="-122"/>
                  </a:rPr>
                  <a:t> </a:t>
                </a:r>
                <a14:m>
                  <m:oMath xmlns:m="http://schemas.openxmlformats.org/officeDocument/2006/math">
                    <m:r>
                      <a:rPr lang="en-US" altLang="zh-CN" sz="2400" b="0" i="1" smtClean="0">
                        <a:solidFill>
                          <a:schemeClr val="accent4"/>
                        </a:solidFill>
                        <a:latin typeface="Cambria Math" panose="02040503050406030204" pitchFamily="18" charset="0"/>
                        <a:ea typeface="微软雅黑" panose="020B0503020204020204" pitchFamily="34" charset="-122"/>
                      </a:rPr>
                      <m:t>𝑚</m:t>
                    </m:r>
                    <m:r>
                      <a:rPr lang="en-US" altLang="zh-CN" sz="2400" b="0" i="1" smtClean="0">
                        <a:solidFill>
                          <a:schemeClr val="accent4"/>
                        </a:solidFill>
                        <a:latin typeface="Cambria Math" panose="02040503050406030204" pitchFamily="18" charset="0"/>
                        <a:ea typeface="微软雅黑" panose="020B0503020204020204" pitchFamily="34" charset="-122"/>
                      </a:rPr>
                      <m:t> × </m:t>
                    </m:r>
                    <m:r>
                      <a:rPr lang="en-US" altLang="zh-CN" sz="2400" b="0" i="1" smtClean="0">
                        <a:solidFill>
                          <a:schemeClr val="accent4"/>
                        </a:solidFill>
                        <a:latin typeface="Cambria Math" panose="02040503050406030204" pitchFamily="18" charset="0"/>
                        <a:ea typeface="Cambria Math" panose="02040503050406030204" pitchFamily="18" charset="0"/>
                      </a:rPr>
                      <m:t>𝑛</m:t>
                    </m:r>
                  </m:oMath>
                </a14:m>
                <a:endParaRPr lang="zh-CN" altLang="en-US" sz="2400" dirty="0">
                  <a:solidFill>
                    <a:srgbClr val="C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endParaRPr lang="zh-CN" altLang="en-US"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5" name="矩形 5">
                <a:extLst>
                  <a:ext uri="{FF2B5EF4-FFF2-40B4-BE49-F238E27FC236}">
                    <a16:creationId xmlns:a16="http://schemas.microsoft.com/office/drawing/2014/main" id="{58688B52-6A6C-5539-846C-148CAE198816}"/>
                  </a:ext>
                </a:extLst>
              </p:cNvPr>
              <p:cNvSpPr>
                <a:spLocks noRot="1" noChangeAspect="1" noMove="1" noResize="1" noEditPoints="1" noAdjustHandles="1" noChangeArrowheads="1" noChangeShapeType="1" noTextEdit="1"/>
              </p:cNvSpPr>
              <p:nvPr/>
            </p:nvSpPr>
            <p:spPr bwMode="auto">
              <a:xfrm>
                <a:off x="1084157" y="1223182"/>
                <a:ext cx="9925776" cy="2273824"/>
              </a:xfrm>
              <a:prstGeom prst="rect">
                <a:avLst/>
              </a:prstGeom>
              <a:blipFill>
                <a:blip r:embed="rId2"/>
                <a:stretch>
                  <a:fillRect l="-6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0A88F81D-1676-6BDE-8A25-10227319B540}"/>
                  </a:ext>
                </a:extLst>
              </p:cNvPr>
              <p:cNvGraphicFramePr>
                <a:graphicFrameLocks noGrp="1"/>
              </p:cNvGraphicFramePr>
              <p:nvPr>
                <p:extLst>
                  <p:ext uri="{D42A27DB-BD31-4B8C-83A1-F6EECF244321}">
                    <p14:modId xmlns:p14="http://schemas.microsoft.com/office/powerpoint/2010/main" val="1903197929"/>
                  </p:ext>
                </p:extLst>
              </p:nvPr>
            </p:nvGraphicFramePr>
            <p:xfrm>
              <a:off x="1084157" y="2561694"/>
              <a:ext cx="9925775" cy="3073125"/>
            </p:xfrm>
            <a:graphic>
              <a:graphicData uri="http://schemas.openxmlformats.org/drawingml/2006/table">
                <a:tbl>
                  <a:tblPr>
                    <a:tableStyleId>{ED083AE6-46FA-4A59-8FB0-9F97EB10719F}</a:tableStyleId>
                  </a:tblPr>
                  <a:tblGrid>
                    <a:gridCol w="1985155">
                      <a:extLst>
                        <a:ext uri="{9D8B030D-6E8A-4147-A177-3AD203B41FA5}">
                          <a16:colId xmlns:a16="http://schemas.microsoft.com/office/drawing/2014/main" val="2753967145"/>
                        </a:ext>
                      </a:extLst>
                    </a:gridCol>
                    <a:gridCol w="1985155">
                      <a:extLst>
                        <a:ext uri="{9D8B030D-6E8A-4147-A177-3AD203B41FA5}">
                          <a16:colId xmlns:a16="http://schemas.microsoft.com/office/drawing/2014/main" val="2242132564"/>
                        </a:ext>
                      </a:extLst>
                    </a:gridCol>
                    <a:gridCol w="1985155">
                      <a:extLst>
                        <a:ext uri="{9D8B030D-6E8A-4147-A177-3AD203B41FA5}">
                          <a16:colId xmlns:a16="http://schemas.microsoft.com/office/drawing/2014/main" val="4014807817"/>
                        </a:ext>
                      </a:extLst>
                    </a:gridCol>
                    <a:gridCol w="1985155">
                      <a:extLst>
                        <a:ext uri="{9D8B030D-6E8A-4147-A177-3AD203B41FA5}">
                          <a16:colId xmlns:a16="http://schemas.microsoft.com/office/drawing/2014/main" val="341763390"/>
                        </a:ext>
                      </a:extLst>
                    </a:gridCol>
                    <a:gridCol w="1985155">
                      <a:extLst>
                        <a:ext uri="{9D8B030D-6E8A-4147-A177-3AD203B41FA5}">
                          <a16:colId xmlns:a16="http://schemas.microsoft.com/office/drawing/2014/main" val="1101621259"/>
                        </a:ext>
                      </a:extLst>
                    </a:gridCol>
                  </a:tblGrid>
                  <a:tr h="614625">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026313274"/>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4"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2400" u="none" strike="noStrike" dirty="0">
                              <a:effectLst/>
                              <a:latin typeface="+mn-ea"/>
                              <a:ea typeface="+mn-ea"/>
                            </a:rPr>
                            <a:t>主工序对能辅产品的消耗矩阵</a:t>
                          </a:r>
                          <a:r>
                            <a:rPr lang="en-US" altLang="zh-CN" sz="2400" u="none" strike="noStrike" dirty="0">
                              <a:effectLst/>
                              <a:latin typeface="+mn-ea"/>
                              <a:ea typeface="+mn-ea"/>
                            </a:rPr>
                            <a:t> </a:t>
                          </a:r>
                          <a14:m>
                            <m:oMath xmlns:m="http://schemas.openxmlformats.org/officeDocument/2006/math">
                              <m:r>
                                <a:rPr lang="en-US" altLang="zh-CN" sz="2400" i="1" u="none" strike="noStrike" smtClean="0">
                                  <a:effectLst/>
                                  <a:latin typeface="Cambria Math" panose="02040503050406030204" pitchFamily="18" charset="0"/>
                                  <a:ea typeface="Cambria Math" panose="02040503050406030204" pitchFamily="18" charset="0"/>
                                </a:rPr>
                                <m:t>×</m:t>
                              </m:r>
                            </m:oMath>
                          </a14:m>
                          <a:r>
                            <a:rPr lang="zh-CN" altLang="en-US" sz="2400" u="none" strike="noStrike" dirty="0">
                              <a:effectLst/>
                              <a:latin typeface="+mn-ea"/>
                              <a:ea typeface="+mn-ea"/>
                            </a:rPr>
                            <a:t>主工序完全需求矩阵</a:t>
                          </a:r>
                          <a:endParaRPr lang="zh-CN" altLang="en-US" sz="24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7783536"/>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26833358"/>
                      </a:ext>
                    </a:extLst>
                  </a:tr>
                  <a:tr h="614625">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136203463"/>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289628447"/>
                      </a:ext>
                    </a:extLst>
                  </a:tr>
                </a:tbl>
              </a:graphicData>
            </a:graphic>
          </p:graphicFrame>
        </mc:Choice>
        <mc:Fallback>
          <p:graphicFrame>
            <p:nvGraphicFramePr>
              <p:cNvPr id="7" name="Table 6">
                <a:extLst>
                  <a:ext uri="{FF2B5EF4-FFF2-40B4-BE49-F238E27FC236}">
                    <a16:creationId xmlns:a16="http://schemas.microsoft.com/office/drawing/2014/main" id="{0A88F81D-1676-6BDE-8A25-10227319B540}"/>
                  </a:ext>
                </a:extLst>
              </p:cNvPr>
              <p:cNvGraphicFramePr>
                <a:graphicFrameLocks noGrp="1"/>
              </p:cNvGraphicFramePr>
              <p:nvPr>
                <p:extLst>
                  <p:ext uri="{D42A27DB-BD31-4B8C-83A1-F6EECF244321}">
                    <p14:modId xmlns:p14="http://schemas.microsoft.com/office/powerpoint/2010/main" val="1903197929"/>
                  </p:ext>
                </p:extLst>
              </p:nvPr>
            </p:nvGraphicFramePr>
            <p:xfrm>
              <a:off x="1084157" y="2561694"/>
              <a:ext cx="9925775" cy="3073125"/>
            </p:xfrm>
            <a:graphic>
              <a:graphicData uri="http://schemas.openxmlformats.org/drawingml/2006/table">
                <a:tbl>
                  <a:tblPr>
                    <a:tableStyleId>{ED083AE6-46FA-4A59-8FB0-9F97EB10719F}</a:tableStyleId>
                  </a:tblPr>
                  <a:tblGrid>
                    <a:gridCol w="1985155">
                      <a:extLst>
                        <a:ext uri="{9D8B030D-6E8A-4147-A177-3AD203B41FA5}">
                          <a16:colId xmlns:a16="http://schemas.microsoft.com/office/drawing/2014/main" val="2753967145"/>
                        </a:ext>
                      </a:extLst>
                    </a:gridCol>
                    <a:gridCol w="1985155">
                      <a:extLst>
                        <a:ext uri="{9D8B030D-6E8A-4147-A177-3AD203B41FA5}">
                          <a16:colId xmlns:a16="http://schemas.microsoft.com/office/drawing/2014/main" val="2242132564"/>
                        </a:ext>
                      </a:extLst>
                    </a:gridCol>
                    <a:gridCol w="1985155">
                      <a:extLst>
                        <a:ext uri="{9D8B030D-6E8A-4147-A177-3AD203B41FA5}">
                          <a16:colId xmlns:a16="http://schemas.microsoft.com/office/drawing/2014/main" val="4014807817"/>
                        </a:ext>
                      </a:extLst>
                    </a:gridCol>
                    <a:gridCol w="1985155">
                      <a:extLst>
                        <a:ext uri="{9D8B030D-6E8A-4147-A177-3AD203B41FA5}">
                          <a16:colId xmlns:a16="http://schemas.microsoft.com/office/drawing/2014/main" val="341763390"/>
                        </a:ext>
                      </a:extLst>
                    </a:gridCol>
                    <a:gridCol w="1985155">
                      <a:extLst>
                        <a:ext uri="{9D8B030D-6E8A-4147-A177-3AD203B41FA5}">
                          <a16:colId xmlns:a16="http://schemas.microsoft.com/office/drawing/2014/main" val="1101621259"/>
                        </a:ext>
                      </a:extLst>
                    </a:gridCol>
                  </a:tblGrid>
                  <a:tr h="614625">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026313274"/>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4" gridSpan="4">
                      <a:txBody>
                        <a:bodyPr/>
                        <a:lstStyle/>
                        <a:p>
                          <a:endParaRPr lang="en-CN"/>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3"/>
                          <a:stretch>
                            <a:fillRect l="-25080" t="-25258" r="-319" b="-515"/>
                          </a:stretch>
                        </a:blip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7783536"/>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26833358"/>
                      </a:ext>
                    </a:extLst>
                  </a:tr>
                  <a:tr h="614625">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136203463"/>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289628447"/>
                      </a:ext>
                    </a:extLst>
                  </a:tr>
                </a:tbl>
              </a:graphicData>
            </a:graphic>
          </p:graphicFrame>
        </mc:Fallback>
      </mc:AlternateContent>
    </p:spTree>
    <p:extLst>
      <p:ext uri="{BB962C8B-B14F-4D97-AF65-F5344CB8AC3E}">
        <p14:creationId xmlns:p14="http://schemas.microsoft.com/office/powerpoint/2010/main" val="2999096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389198" cy="502445"/>
          </a:xfrm>
        </p:spPr>
        <p:txBody>
          <a:bodyPr/>
          <a:lstStyle/>
          <a:p>
            <a:r>
              <a:rPr lang="en-CN" dirty="0"/>
              <a:t>LCA建模</a:t>
            </a:r>
            <a:r>
              <a:rPr lang="en-US" altLang="zh-CN" dirty="0"/>
              <a:t>-</a:t>
            </a:r>
            <a:r>
              <a:rPr lang="zh-CN" altLang="en-US" dirty="0"/>
              <a:t>全工序</a:t>
            </a:r>
            <a:r>
              <a:rPr lang="en-CN" dirty="0"/>
              <a:t>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448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全工序建模方法：</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将主工序与能辅工序</a:t>
            </a:r>
            <a:r>
              <a:rPr lang="zh-CN" altLang="en-US" sz="2400" dirty="0">
                <a:solidFill>
                  <a:srgbClr val="C00000"/>
                </a:solidFill>
                <a:latin typeface="微软雅黑" panose="020B0503020204020204" pitchFamily="34" charset="-122"/>
                <a:ea typeface="微软雅黑" panose="020B0503020204020204" pitchFamily="34" charset="-122"/>
              </a:rPr>
              <a:t>合并处理</a:t>
            </a:r>
            <a:r>
              <a:rPr lang="zh-CN" altLang="en-US" sz="2400" dirty="0">
                <a:solidFill>
                  <a:schemeClr val="accent4"/>
                </a:solidFill>
                <a:latin typeface="微软雅黑" panose="020B0503020204020204" pitchFamily="34" charset="-122"/>
                <a:ea typeface="微软雅黑" panose="020B0503020204020204" pitchFamily="34" charset="-122"/>
              </a:rPr>
              <a:t>，所有工序</a:t>
            </a:r>
            <a:r>
              <a:rPr lang="zh-CN" altLang="en-US" sz="2400" dirty="0">
                <a:solidFill>
                  <a:srgbClr val="C00000"/>
                </a:solidFill>
                <a:latin typeface="微软雅黑" panose="020B0503020204020204" pitchFamily="34" charset="-122"/>
                <a:ea typeface="微软雅黑" panose="020B0503020204020204" pitchFamily="34" charset="-122"/>
              </a:rPr>
              <a:t>统一建模</a:t>
            </a:r>
            <a:endParaRPr lang="en-US" altLang="zh-CN" sz="2400" dirty="0">
              <a:solidFill>
                <a:srgbClr val="C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计算</a:t>
            </a:r>
            <a:r>
              <a:rPr lang="zh-CN" altLang="en-US" sz="2400" dirty="0">
                <a:solidFill>
                  <a:srgbClr val="C00000"/>
                </a:solidFill>
                <a:latin typeface="微软雅黑" panose="020B0503020204020204" pitchFamily="34" charset="-122"/>
                <a:ea typeface="微软雅黑" panose="020B0503020204020204" pitchFamily="34" charset="-122"/>
              </a:rPr>
              <a:t>全部工序</a:t>
            </a:r>
            <a:r>
              <a:rPr lang="zh-CN" altLang="en-US" sz="2400" dirty="0">
                <a:solidFill>
                  <a:schemeClr val="accent4"/>
                </a:solidFill>
                <a:latin typeface="微软雅黑" panose="020B0503020204020204" pitchFamily="34" charset="-122"/>
                <a:ea typeface="微软雅黑" panose="020B0503020204020204" pitchFamily="34" charset="-122"/>
              </a:rPr>
              <a:t>的完全需求矩阵，其包含了</a:t>
            </a:r>
            <a:r>
              <a:rPr lang="en-US" altLang="zh-CN" sz="2400" dirty="0">
                <a:solidFill>
                  <a:schemeClr val="accent4"/>
                </a:solidFill>
                <a:latin typeface="微软雅黑" panose="020B0503020204020204" pitchFamily="34" charset="-122"/>
                <a:ea typeface="微软雅黑" panose="020B0503020204020204" pitchFamily="34" charset="-122"/>
              </a:rPr>
              <a:t>4</a:t>
            </a:r>
            <a:r>
              <a:rPr lang="zh-CN" altLang="en-US" sz="2400" dirty="0">
                <a:solidFill>
                  <a:schemeClr val="accent4"/>
                </a:solidFill>
                <a:latin typeface="微软雅黑" panose="020B0503020204020204" pitchFamily="34" charset="-122"/>
                <a:ea typeface="微软雅黑" panose="020B0503020204020204" pitchFamily="34" charset="-122"/>
              </a:rPr>
              <a:t>个部分：</a:t>
            </a:r>
            <a:r>
              <a:rPr lang="zh-CN" altLang="en-US" sz="2400" dirty="0">
                <a:solidFill>
                  <a:srgbClr val="C00000"/>
                </a:solidFill>
                <a:latin typeface="微软雅黑" panose="020B0503020204020204" pitchFamily="34" charset="-122"/>
                <a:ea typeface="微软雅黑" panose="020B0503020204020204" pitchFamily="34" charset="-122"/>
              </a:rPr>
              <a:t>主工序自身</a:t>
            </a:r>
            <a:r>
              <a:rPr lang="zh-CN" altLang="en-US" sz="2400" dirty="0">
                <a:solidFill>
                  <a:schemeClr val="accent4"/>
                </a:solidFill>
                <a:latin typeface="微软雅黑" panose="020B0503020204020204" pitchFamily="34" charset="-122"/>
                <a:ea typeface="微软雅黑" panose="020B0503020204020204" pitchFamily="34" charset="-122"/>
              </a:rPr>
              <a:t>完全需求矩阵、</a:t>
            </a:r>
            <a:r>
              <a:rPr lang="zh-CN" altLang="en-US" sz="2400" dirty="0">
                <a:solidFill>
                  <a:srgbClr val="C00000"/>
                </a:solidFill>
                <a:latin typeface="微软雅黑" panose="020B0503020204020204" pitchFamily="34" charset="-122"/>
                <a:ea typeface="微软雅黑" panose="020B0503020204020204" pitchFamily="34" charset="-122"/>
              </a:rPr>
              <a:t>能辅工序自身</a:t>
            </a:r>
            <a:r>
              <a:rPr lang="zh-CN" altLang="en-US" sz="2400" dirty="0">
                <a:solidFill>
                  <a:schemeClr val="accent4"/>
                </a:solidFill>
                <a:latin typeface="微软雅黑" panose="020B0503020204020204" pitchFamily="34" charset="-122"/>
                <a:ea typeface="微软雅黑" panose="020B0503020204020204" pitchFamily="34" charset="-122"/>
              </a:rPr>
              <a:t>完全需求矩阵、</a:t>
            </a:r>
            <a:r>
              <a:rPr lang="zh-CN" altLang="en-US" sz="2400" dirty="0">
                <a:solidFill>
                  <a:srgbClr val="C00000"/>
                </a:solidFill>
                <a:latin typeface="微软雅黑" panose="020B0503020204020204" pitchFamily="34" charset="-122"/>
                <a:ea typeface="微软雅黑" panose="020B0503020204020204" pitchFamily="34" charset="-122"/>
              </a:rPr>
              <a:t>主工序对能辅产品</a:t>
            </a:r>
            <a:r>
              <a:rPr lang="zh-CN" altLang="en-US" sz="2400" dirty="0">
                <a:solidFill>
                  <a:schemeClr val="accent4"/>
                </a:solidFill>
                <a:latin typeface="微软雅黑" panose="020B0503020204020204" pitchFamily="34" charset="-122"/>
                <a:ea typeface="微软雅黑" panose="020B0503020204020204" pitchFamily="34" charset="-122"/>
              </a:rPr>
              <a:t>的消耗矩阵、</a:t>
            </a:r>
            <a:r>
              <a:rPr lang="zh-CN" altLang="en-US" sz="2400" dirty="0">
                <a:solidFill>
                  <a:srgbClr val="C00000"/>
                </a:solidFill>
                <a:latin typeface="微软雅黑" panose="020B0503020204020204" pitchFamily="34" charset="-122"/>
                <a:ea typeface="微软雅黑" panose="020B0503020204020204" pitchFamily="34" charset="-122"/>
              </a:rPr>
              <a:t>能辅工序对主工序</a:t>
            </a:r>
            <a:r>
              <a:rPr lang="zh-CN" altLang="en-US" sz="2400" dirty="0">
                <a:solidFill>
                  <a:schemeClr val="accent4"/>
                </a:solidFill>
                <a:latin typeface="微软雅黑" panose="020B0503020204020204" pitchFamily="34" charset="-122"/>
                <a:ea typeface="微软雅黑" panose="020B0503020204020204" pitchFamily="34" charset="-122"/>
              </a:rPr>
              <a:t>回用产品的消耗矩阵</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不事先计算能辅产品碳负荷，通过合并后的矩阵，</a:t>
            </a:r>
            <a:r>
              <a:rPr lang="zh-CN" altLang="en-US" sz="2400" dirty="0">
                <a:solidFill>
                  <a:srgbClr val="C00000"/>
                </a:solidFill>
                <a:latin typeface="微软雅黑" panose="020B0503020204020204" pitchFamily="34" charset="-122"/>
                <a:ea typeface="微软雅黑" panose="020B0503020204020204" pitchFamily="34" charset="-122"/>
              </a:rPr>
              <a:t>同时计算能辅产品与主工序产品</a:t>
            </a:r>
            <a:r>
              <a:rPr lang="zh-CN" altLang="en-US" sz="2400" dirty="0">
                <a:solidFill>
                  <a:schemeClr val="accent4"/>
                </a:solidFill>
                <a:latin typeface="微软雅黑" panose="020B0503020204020204" pitchFamily="34" charset="-122"/>
                <a:ea typeface="微软雅黑" panose="020B0503020204020204" pitchFamily="34" charset="-122"/>
              </a:rPr>
              <a:t>的生命周期碳负荷</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合并矩阵得出的结果即为最终结果</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0012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1891865" cy="502445"/>
          </a:xfrm>
        </p:spPr>
        <p:txBody>
          <a:bodyPr/>
          <a:lstStyle/>
          <a:p>
            <a:r>
              <a:rPr lang="en-CN" dirty="0"/>
              <a:t>全工序建模</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11651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全工序建模：</a:t>
                </a:r>
                <a:r>
                  <a:rPr lang="zh-CN" altLang="en-US" sz="2400" dirty="0">
                    <a:solidFill>
                      <a:schemeClr val="accent4"/>
                    </a:solidFill>
                    <a:latin typeface="微软雅黑" panose="020B0503020204020204" pitchFamily="34" charset="-122"/>
                    <a:ea typeface="微软雅黑" panose="020B0503020204020204" pitchFamily="34" charset="-122"/>
                  </a:rPr>
                  <a:t>将能辅工序与主工序</a:t>
                </a:r>
                <a:r>
                  <a:rPr lang="zh-CN" altLang="en-US" sz="2400" dirty="0">
                    <a:solidFill>
                      <a:srgbClr val="C00000"/>
                    </a:solidFill>
                    <a:latin typeface="微软雅黑" panose="020B0503020204020204" pitchFamily="34" charset="-122"/>
                    <a:ea typeface="微软雅黑" panose="020B0503020204020204" pitchFamily="34" charset="-122"/>
                  </a:rPr>
                  <a:t>合并</a:t>
                </a:r>
                <a:r>
                  <a:rPr lang="zh-CN" altLang="en-US" sz="2400" dirty="0">
                    <a:solidFill>
                      <a:schemeClr val="accent4"/>
                    </a:solidFill>
                    <a:latin typeface="微软雅黑" panose="020B0503020204020204" pitchFamily="34" charset="-122"/>
                    <a:ea typeface="微软雅黑" panose="020B0503020204020204" pitchFamily="34" charset="-122"/>
                  </a:rPr>
                  <a:t>，建立</a:t>
                </a:r>
                <a:r>
                  <a:rPr lang="zh-CN" altLang="en-US" sz="2400" dirty="0">
                    <a:solidFill>
                      <a:srgbClr val="C00000"/>
                    </a:solidFill>
                    <a:latin typeface="微软雅黑" panose="020B0503020204020204" pitchFamily="34" charset="-122"/>
                    <a:ea typeface="微软雅黑" panose="020B0503020204020204" pitchFamily="34" charset="-122"/>
                  </a:rPr>
                  <a:t>全部工序</a:t>
                </a:r>
                <a:r>
                  <a:rPr lang="zh-CN" altLang="en-US" sz="2400" dirty="0">
                    <a:solidFill>
                      <a:schemeClr val="accent4"/>
                    </a:solidFill>
                    <a:latin typeface="微软雅黑" panose="020B0503020204020204" pitchFamily="34" charset="-122"/>
                    <a:ea typeface="微软雅黑" panose="020B0503020204020204" pitchFamily="34" charset="-122"/>
                  </a:rPr>
                  <a:t>的完全需求矩阵</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矩阵规格：</a:t>
                </a:r>
                <a:r>
                  <a:rPr lang="en-US" altLang="zh-CN" sz="2400" b="0" dirty="0">
                    <a:solidFill>
                      <a:schemeClr val="accent4"/>
                    </a:solidFill>
                    <a:ea typeface="微软雅黑" panose="020B0503020204020204" pitchFamily="34" charset="-122"/>
                  </a:rPr>
                  <a:t> </a:t>
                </a:r>
                <a14:m>
                  <m:oMath xmlns:m="http://schemas.openxmlformats.org/officeDocument/2006/math">
                    <m:r>
                      <a:rPr lang="en-US" altLang="zh-CN" sz="2400" b="0" i="0" smtClean="0">
                        <a:solidFill>
                          <a:schemeClr val="accent4"/>
                        </a:solidFill>
                        <a:latin typeface="Cambria Math" panose="02040503050406030204" pitchFamily="18" charset="0"/>
                        <a:ea typeface="微软雅黑" panose="020B0503020204020204" pitchFamily="34" charset="-122"/>
                      </a:rPr>
                      <m:t>(</m:t>
                    </m:r>
                    <m:r>
                      <a:rPr lang="en-US" altLang="zh-CN" sz="2400" b="0" i="1" smtClean="0">
                        <a:solidFill>
                          <a:schemeClr val="accent4"/>
                        </a:solidFill>
                        <a:latin typeface="Cambria Math" panose="02040503050406030204" pitchFamily="18" charset="0"/>
                        <a:ea typeface="微软雅黑" panose="020B0503020204020204" pitchFamily="34" charset="-122"/>
                      </a:rPr>
                      <m:t>𝑚</m:t>
                    </m:r>
                    <m:r>
                      <a:rPr lang="en-US" altLang="zh-CN" sz="2400" b="0" i="1" smtClean="0">
                        <a:solidFill>
                          <a:schemeClr val="accent4"/>
                        </a:solidFill>
                        <a:latin typeface="Cambria Math" panose="02040503050406030204" pitchFamily="18" charset="0"/>
                        <a:ea typeface="微软雅黑" panose="020B0503020204020204" pitchFamily="34" charset="-122"/>
                      </a:rPr>
                      <m:t>+</m:t>
                    </m:r>
                    <m:r>
                      <a:rPr lang="en-US" altLang="zh-CN" sz="2400" b="0" i="1" smtClean="0">
                        <a:solidFill>
                          <a:schemeClr val="accent4"/>
                        </a:solidFill>
                        <a:latin typeface="Cambria Math" panose="02040503050406030204" pitchFamily="18" charset="0"/>
                        <a:ea typeface="微软雅黑" panose="020B0503020204020204" pitchFamily="34" charset="-122"/>
                      </a:rPr>
                      <m:t>𝑛</m:t>
                    </m:r>
                    <m:r>
                      <a:rPr lang="en-US" altLang="zh-CN" sz="2400" b="0" i="1" smtClean="0">
                        <a:solidFill>
                          <a:schemeClr val="accent4"/>
                        </a:solidFill>
                        <a:latin typeface="Cambria Math" panose="02040503050406030204" pitchFamily="18" charset="0"/>
                        <a:ea typeface="微软雅黑" panose="020B0503020204020204" pitchFamily="34" charset="-122"/>
                      </a:rPr>
                      <m:t>) × (</m:t>
                    </m:r>
                    <m:r>
                      <a:rPr lang="en-US" altLang="zh-CN" sz="2400" b="0" i="1" smtClean="0">
                        <a:solidFill>
                          <a:schemeClr val="accent4"/>
                        </a:solidFill>
                        <a:latin typeface="Cambria Math" panose="02040503050406030204" pitchFamily="18" charset="0"/>
                        <a:ea typeface="微软雅黑" panose="020B0503020204020204" pitchFamily="34" charset="-122"/>
                      </a:rPr>
                      <m:t>𝑚</m:t>
                    </m:r>
                    <m:r>
                      <a:rPr lang="en-US" altLang="zh-CN" sz="2400" b="0" i="1" smtClean="0">
                        <a:solidFill>
                          <a:schemeClr val="accent4"/>
                        </a:solidFill>
                        <a:latin typeface="Cambria Math" panose="02040503050406030204" pitchFamily="18" charset="0"/>
                        <a:ea typeface="微软雅黑" panose="020B0503020204020204" pitchFamily="34" charset="-122"/>
                      </a:rPr>
                      <m:t>+</m:t>
                    </m:r>
                    <m:r>
                      <a:rPr lang="en-US" altLang="zh-CN" sz="2400" b="0" i="1" smtClean="0">
                        <a:solidFill>
                          <a:schemeClr val="accent4"/>
                        </a:solidFill>
                        <a:latin typeface="Cambria Math" panose="02040503050406030204" pitchFamily="18" charset="0"/>
                        <a:ea typeface="Cambria Math" panose="02040503050406030204" pitchFamily="18" charset="0"/>
                      </a:rPr>
                      <m:t>𝑛</m:t>
                    </m:r>
                    <m:r>
                      <a:rPr lang="en-US" altLang="zh-CN" sz="2400" b="0" i="1" smtClean="0">
                        <a:solidFill>
                          <a:schemeClr val="accent4"/>
                        </a:solidFill>
                        <a:latin typeface="Cambria Math" panose="02040503050406030204" pitchFamily="18" charset="0"/>
                        <a:ea typeface="Cambria Math" panose="02040503050406030204" pitchFamily="18" charset="0"/>
                      </a:rPr>
                      <m:t>)</m:t>
                    </m:r>
                  </m:oMath>
                </a14:m>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5" name="矩形 5">
                <a:extLst>
                  <a:ext uri="{FF2B5EF4-FFF2-40B4-BE49-F238E27FC236}">
                    <a16:creationId xmlns:a16="http://schemas.microsoft.com/office/drawing/2014/main" id="{58688B52-6A6C-5539-846C-148CAE198816}"/>
                  </a:ext>
                </a:extLst>
              </p:cNvPr>
              <p:cNvSpPr>
                <a:spLocks noRot="1" noChangeAspect="1" noMove="1" noResize="1" noEditPoints="1" noAdjustHandles="1" noChangeArrowheads="1" noChangeShapeType="1" noTextEdit="1"/>
              </p:cNvSpPr>
              <p:nvPr/>
            </p:nvSpPr>
            <p:spPr bwMode="auto">
              <a:xfrm>
                <a:off x="1084157" y="1223182"/>
                <a:ext cx="9925776" cy="1165123"/>
              </a:xfrm>
              <a:prstGeom prst="rect">
                <a:avLst/>
              </a:prstGeom>
              <a:blipFill>
                <a:blip r:embed="rId2"/>
                <a:stretch>
                  <a:fillRect l="-639" b="-9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graphicFrame>
        <p:nvGraphicFramePr>
          <p:cNvPr id="7" name="Table 6">
            <a:extLst>
              <a:ext uri="{FF2B5EF4-FFF2-40B4-BE49-F238E27FC236}">
                <a16:creationId xmlns:a16="http://schemas.microsoft.com/office/drawing/2014/main" id="{D4572AEC-6A87-8F2F-075A-7F41CF82FAB0}"/>
              </a:ext>
            </a:extLst>
          </p:cNvPr>
          <p:cNvGraphicFramePr>
            <a:graphicFrameLocks noGrp="1"/>
          </p:cNvGraphicFramePr>
          <p:nvPr>
            <p:extLst>
              <p:ext uri="{D42A27DB-BD31-4B8C-83A1-F6EECF244321}">
                <p14:modId xmlns:p14="http://schemas.microsoft.com/office/powerpoint/2010/main" val="872869296"/>
              </p:ext>
            </p:extLst>
          </p:nvPr>
        </p:nvGraphicFramePr>
        <p:xfrm>
          <a:off x="1133112" y="2561694"/>
          <a:ext cx="9925776" cy="3707469"/>
        </p:xfrm>
        <a:graphic>
          <a:graphicData uri="http://schemas.openxmlformats.org/drawingml/2006/table">
            <a:tbl>
              <a:tblPr>
                <a:tableStyleId>{ED083AE6-46FA-4A59-8FB0-9F97EB10719F}</a:tableStyleId>
              </a:tblPr>
              <a:tblGrid>
                <a:gridCol w="1102864">
                  <a:extLst>
                    <a:ext uri="{9D8B030D-6E8A-4147-A177-3AD203B41FA5}">
                      <a16:colId xmlns:a16="http://schemas.microsoft.com/office/drawing/2014/main" val="2454753101"/>
                    </a:ext>
                  </a:extLst>
                </a:gridCol>
                <a:gridCol w="1102864">
                  <a:extLst>
                    <a:ext uri="{9D8B030D-6E8A-4147-A177-3AD203B41FA5}">
                      <a16:colId xmlns:a16="http://schemas.microsoft.com/office/drawing/2014/main" val="2239682878"/>
                    </a:ext>
                  </a:extLst>
                </a:gridCol>
                <a:gridCol w="1102864">
                  <a:extLst>
                    <a:ext uri="{9D8B030D-6E8A-4147-A177-3AD203B41FA5}">
                      <a16:colId xmlns:a16="http://schemas.microsoft.com/office/drawing/2014/main" val="1233018701"/>
                    </a:ext>
                  </a:extLst>
                </a:gridCol>
                <a:gridCol w="1102864">
                  <a:extLst>
                    <a:ext uri="{9D8B030D-6E8A-4147-A177-3AD203B41FA5}">
                      <a16:colId xmlns:a16="http://schemas.microsoft.com/office/drawing/2014/main" val="1182907082"/>
                    </a:ext>
                  </a:extLst>
                </a:gridCol>
                <a:gridCol w="1102864">
                  <a:extLst>
                    <a:ext uri="{9D8B030D-6E8A-4147-A177-3AD203B41FA5}">
                      <a16:colId xmlns:a16="http://schemas.microsoft.com/office/drawing/2014/main" val="733030046"/>
                    </a:ext>
                  </a:extLst>
                </a:gridCol>
                <a:gridCol w="1102864">
                  <a:extLst>
                    <a:ext uri="{9D8B030D-6E8A-4147-A177-3AD203B41FA5}">
                      <a16:colId xmlns:a16="http://schemas.microsoft.com/office/drawing/2014/main" val="2093712044"/>
                    </a:ext>
                  </a:extLst>
                </a:gridCol>
                <a:gridCol w="1102864">
                  <a:extLst>
                    <a:ext uri="{9D8B030D-6E8A-4147-A177-3AD203B41FA5}">
                      <a16:colId xmlns:a16="http://schemas.microsoft.com/office/drawing/2014/main" val="4026331336"/>
                    </a:ext>
                  </a:extLst>
                </a:gridCol>
                <a:gridCol w="1102864">
                  <a:extLst>
                    <a:ext uri="{9D8B030D-6E8A-4147-A177-3AD203B41FA5}">
                      <a16:colId xmlns:a16="http://schemas.microsoft.com/office/drawing/2014/main" val="1626068069"/>
                    </a:ext>
                  </a:extLst>
                </a:gridCol>
                <a:gridCol w="1102864">
                  <a:extLst>
                    <a:ext uri="{9D8B030D-6E8A-4147-A177-3AD203B41FA5}">
                      <a16:colId xmlns:a16="http://schemas.microsoft.com/office/drawing/2014/main" val="4070873247"/>
                    </a:ext>
                  </a:extLst>
                </a:gridCol>
              </a:tblGrid>
              <a:tr h="411941">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能辅工序</a:t>
                      </a:r>
                      <a:r>
                        <a:rPr lang="en-US" sz="1600" u="none" strike="noStrike" dirty="0">
                          <a:solidFill>
                            <a:schemeClr val="bg1"/>
                          </a:solidFill>
                          <a:effectLst/>
                          <a:latin typeface="+mn-ea"/>
                          <a:ea typeface="+mn-ea"/>
                        </a:rPr>
                        <a:t>m</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234616725"/>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rowSpan="8" gridSpan="8">
                  <a:txBody>
                    <a:bodyPr/>
                    <a:lstStyle/>
                    <a:p>
                      <a:pPr algn="ctr" fontAlgn="ctr"/>
                      <a:r>
                        <a:rPr lang="zh-CN" altLang="en-US" sz="2800" u="none" strike="noStrike" dirty="0">
                          <a:effectLst/>
                          <a:latin typeface="+mn-ea"/>
                          <a:ea typeface="+mn-ea"/>
                        </a:rPr>
                        <a:t>全部工序完全需求矩阵</a:t>
                      </a:r>
                      <a:endParaRPr lang="zh-CN" altLang="en-US" sz="2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8" hMerge="1">
                  <a:txBody>
                    <a:bodyPr/>
                    <a:lstStyle/>
                    <a:p>
                      <a:endParaRPr lang="en-CN"/>
                    </a:p>
                  </a:txBody>
                  <a:tcPr/>
                </a:tc>
                <a:tc rowSpan="8" hMerge="1">
                  <a:txBody>
                    <a:bodyPr/>
                    <a:lstStyle/>
                    <a:p>
                      <a:endParaRPr lang="en-CN"/>
                    </a:p>
                  </a:txBody>
                  <a:tcPr/>
                </a:tc>
                <a:tc rowSpan="8" hMerge="1">
                  <a:txBody>
                    <a:bodyPr/>
                    <a:lstStyle/>
                    <a:p>
                      <a:endParaRPr lang="en-CN"/>
                    </a:p>
                  </a:txBody>
                  <a:tcPr/>
                </a:tc>
                <a:tc rowSpan="8" hMerge="1">
                  <a:txBody>
                    <a:bodyPr/>
                    <a:lstStyle/>
                    <a:p>
                      <a:endParaRPr lang="en-CN"/>
                    </a:p>
                  </a:txBody>
                  <a:tcPr/>
                </a:tc>
                <a:tc rowSpan="8" hMerge="1">
                  <a:txBody>
                    <a:bodyPr/>
                    <a:lstStyle/>
                    <a:p>
                      <a:endParaRPr lang="en-CN"/>
                    </a:p>
                  </a:txBody>
                  <a:tcPr/>
                </a:tc>
                <a:tc rowSpan="8" hMerge="1">
                  <a:txBody>
                    <a:bodyPr/>
                    <a:lstStyle/>
                    <a:p>
                      <a:endParaRPr lang="en-CN"/>
                    </a:p>
                  </a:txBody>
                  <a:tcPr/>
                </a:tc>
                <a:tc rowSpan="8" hMerge="1">
                  <a:txBody>
                    <a:bodyPr/>
                    <a:lstStyle/>
                    <a:p>
                      <a:endParaRPr lang="en-CN"/>
                    </a:p>
                  </a:txBody>
                  <a:tcPr/>
                </a:tc>
                <a:extLst>
                  <a:ext uri="{0D108BD9-81ED-4DB2-BD59-A6C34878D82A}">
                    <a16:rowId xmlns:a16="http://schemas.microsoft.com/office/drawing/2014/main" val="1697692522"/>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1063350278"/>
                  </a:ext>
                </a:extLst>
              </a:tr>
              <a:tr h="411941">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052709194"/>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sz="1600" u="none" strike="noStrike" dirty="0">
                          <a:solidFill>
                            <a:schemeClr val="bg1"/>
                          </a:solidFill>
                          <a:effectLst/>
                          <a:latin typeface="+mn-ea"/>
                          <a:ea typeface="+mn-ea"/>
                        </a:rPr>
                        <a:t>m</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015560107"/>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860862656"/>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620894814"/>
                  </a:ext>
                </a:extLst>
              </a:tr>
              <a:tr h="411941">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957741766"/>
                  </a:ext>
                </a:extLst>
              </a:tr>
              <a:tr h="411941">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56701765"/>
                  </a:ext>
                </a:extLst>
              </a:tr>
            </a:tbl>
          </a:graphicData>
        </a:graphic>
      </p:graphicFrame>
    </p:spTree>
    <p:extLst>
      <p:ext uri="{BB962C8B-B14F-4D97-AF65-F5344CB8AC3E}">
        <p14:creationId xmlns:p14="http://schemas.microsoft.com/office/powerpoint/2010/main" val="562929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1891865" cy="502445"/>
          </a:xfrm>
        </p:spPr>
        <p:txBody>
          <a:bodyPr/>
          <a:lstStyle/>
          <a:p>
            <a:r>
              <a:rPr lang="en-CN" dirty="0"/>
              <a:t>全工序建模</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49963"/>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全部工序矩阵中包括：</a:t>
            </a:r>
            <a:r>
              <a:rPr lang="zh-CN" altLang="en-US" sz="2400" dirty="0">
                <a:solidFill>
                  <a:srgbClr val="C00000"/>
                </a:solidFill>
                <a:latin typeface="微软雅黑" panose="020B0503020204020204" pitchFamily="34" charset="-122"/>
                <a:ea typeface="微软雅黑" panose="020B0503020204020204" pitchFamily="34" charset="-122"/>
              </a:rPr>
              <a:t>主工序</a:t>
            </a:r>
            <a:r>
              <a:rPr lang="zh-CN" altLang="en-US" sz="2400" dirty="0">
                <a:solidFill>
                  <a:schemeClr val="accent4"/>
                </a:solidFill>
                <a:latin typeface="微软雅黑" panose="020B0503020204020204" pitchFamily="34" charset="-122"/>
                <a:ea typeface="微软雅黑" panose="020B0503020204020204" pitchFamily="34" charset="-122"/>
              </a:rPr>
              <a:t>完全需求矩阵、</a:t>
            </a:r>
            <a:r>
              <a:rPr lang="zh-CN" altLang="en-US" sz="2400" dirty="0">
                <a:solidFill>
                  <a:srgbClr val="C00000"/>
                </a:solidFill>
                <a:latin typeface="微软雅黑" panose="020B0503020204020204" pitchFamily="34" charset="-122"/>
                <a:ea typeface="微软雅黑" panose="020B0503020204020204" pitchFamily="34" charset="-122"/>
              </a:rPr>
              <a:t>能辅工序</a:t>
            </a:r>
            <a:r>
              <a:rPr lang="zh-CN" altLang="en-US" sz="2400" dirty="0">
                <a:solidFill>
                  <a:schemeClr val="accent4"/>
                </a:solidFill>
                <a:latin typeface="微软雅黑" panose="020B0503020204020204" pitchFamily="34" charset="-122"/>
                <a:ea typeface="微软雅黑" panose="020B0503020204020204" pitchFamily="34" charset="-122"/>
              </a:rPr>
              <a:t>完全需求矩阵、</a:t>
            </a:r>
            <a:r>
              <a:rPr lang="zh-CN" altLang="en-US" sz="2400" dirty="0">
                <a:solidFill>
                  <a:srgbClr val="C00000"/>
                </a:solidFill>
                <a:latin typeface="微软雅黑" panose="020B0503020204020204" pitchFamily="34" charset="-122"/>
                <a:ea typeface="微软雅黑" panose="020B0503020204020204" pitchFamily="34" charset="-122"/>
              </a:rPr>
              <a:t>主工序对能辅产品</a:t>
            </a:r>
            <a:r>
              <a:rPr lang="zh-CN" altLang="en-US" sz="2400" dirty="0">
                <a:solidFill>
                  <a:schemeClr val="accent4"/>
                </a:solidFill>
                <a:latin typeface="微软雅黑" panose="020B0503020204020204" pitchFamily="34" charset="-122"/>
                <a:ea typeface="微软雅黑" panose="020B0503020204020204" pitchFamily="34" charset="-122"/>
              </a:rPr>
              <a:t>的消耗矩阵、</a:t>
            </a:r>
            <a:r>
              <a:rPr lang="zh-CN" altLang="en-US" sz="2400" dirty="0">
                <a:solidFill>
                  <a:srgbClr val="C00000"/>
                </a:solidFill>
                <a:latin typeface="微软雅黑" panose="020B0503020204020204" pitchFamily="34" charset="-122"/>
                <a:ea typeface="微软雅黑" panose="020B0503020204020204" pitchFamily="34" charset="-122"/>
              </a:rPr>
              <a:t>能辅工序对主工序</a:t>
            </a:r>
            <a:r>
              <a:rPr lang="zh-CN" altLang="en-US" sz="2400" dirty="0">
                <a:solidFill>
                  <a:schemeClr val="accent4"/>
                </a:solidFill>
                <a:latin typeface="微软雅黑" panose="020B0503020204020204" pitchFamily="34" charset="-122"/>
                <a:ea typeface="微软雅黑" panose="020B0503020204020204" pitchFamily="34" charset="-122"/>
              </a:rPr>
              <a:t>回用产品的消耗矩阵</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1AC8DAF5-D4DA-AAE4-2283-DE8EDCE0C42B}"/>
              </a:ext>
            </a:extLst>
          </p:cNvPr>
          <p:cNvGraphicFramePr>
            <a:graphicFrameLocks noGrp="1"/>
          </p:cNvGraphicFramePr>
          <p:nvPr>
            <p:extLst>
              <p:ext uri="{D42A27DB-BD31-4B8C-83A1-F6EECF244321}">
                <p14:modId xmlns:p14="http://schemas.microsoft.com/office/powerpoint/2010/main" val="1745624141"/>
              </p:ext>
            </p:extLst>
          </p:nvPr>
        </p:nvGraphicFramePr>
        <p:xfrm>
          <a:off x="1133112" y="2561698"/>
          <a:ext cx="9925776" cy="3707469"/>
        </p:xfrm>
        <a:graphic>
          <a:graphicData uri="http://schemas.openxmlformats.org/drawingml/2006/table">
            <a:tbl>
              <a:tblPr>
                <a:tableStyleId>{ED083AE6-46FA-4A59-8FB0-9F97EB10719F}</a:tableStyleId>
              </a:tblPr>
              <a:tblGrid>
                <a:gridCol w="1102864">
                  <a:extLst>
                    <a:ext uri="{9D8B030D-6E8A-4147-A177-3AD203B41FA5}">
                      <a16:colId xmlns:a16="http://schemas.microsoft.com/office/drawing/2014/main" val="949588266"/>
                    </a:ext>
                  </a:extLst>
                </a:gridCol>
                <a:gridCol w="1102864">
                  <a:extLst>
                    <a:ext uri="{9D8B030D-6E8A-4147-A177-3AD203B41FA5}">
                      <a16:colId xmlns:a16="http://schemas.microsoft.com/office/drawing/2014/main" val="3034144439"/>
                    </a:ext>
                  </a:extLst>
                </a:gridCol>
                <a:gridCol w="1102864">
                  <a:extLst>
                    <a:ext uri="{9D8B030D-6E8A-4147-A177-3AD203B41FA5}">
                      <a16:colId xmlns:a16="http://schemas.microsoft.com/office/drawing/2014/main" val="516030435"/>
                    </a:ext>
                  </a:extLst>
                </a:gridCol>
                <a:gridCol w="1102864">
                  <a:extLst>
                    <a:ext uri="{9D8B030D-6E8A-4147-A177-3AD203B41FA5}">
                      <a16:colId xmlns:a16="http://schemas.microsoft.com/office/drawing/2014/main" val="3573291551"/>
                    </a:ext>
                  </a:extLst>
                </a:gridCol>
                <a:gridCol w="1102864">
                  <a:extLst>
                    <a:ext uri="{9D8B030D-6E8A-4147-A177-3AD203B41FA5}">
                      <a16:colId xmlns:a16="http://schemas.microsoft.com/office/drawing/2014/main" val="2610988159"/>
                    </a:ext>
                  </a:extLst>
                </a:gridCol>
                <a:gridCol w="1102864">
                  <a:extLst>
                    <a:ext uri="{9D8B030D-6E8A-4147-A177-3AD203B41FA5}">
                      <a16:colId xmlns:a16="http://schemas.microsoft.com/office/drawing/2014/main" val="2567190657"/>
                    </a:ext>
                  </a:extLst>
                </a:gridCol>
                <a:gridCol w="1102864">
                  <a:extLst>
                    <a:ext uri="{9D8B030D-6E8A-4147-A177-3AD203B41FA5}">
                      <a16:colId xmlns:a16="http://schemas.microsoft.com/office/drawing/2014/main" val="314662284"/>
                    </a:ext>
                  </a:extLst>
                </a:gridCol>
                <a:gridCol w="1102864">
                  <a:extLst>
                    <a:ext uri="{9D8B030D-6E8A-4147-A177-3AD203B41FA5}">
                      <a16:colId xmlns:a16="http://schemas.microsoft.com/office/drawing/2014/main" val="1093518903"/>
                    </a:ext>
                  </a:extLst>
                </a:gridCol>
                <a:gridCol w="1102864">
                  <a:extLst>
                    <a:ext uri="{9D8B030D-6E8A-4147-A177-3AD203B41FA5}">
                      <a16:colId xmlns:a16="http://schemas.microsoft.com/office/drawing/2014/main" val="3864934412"/>
                    </a:ext>
                  </a:extLst>
                </a:gridCol>
              </a:tblGrid>
              <a:tr h="411941">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zh-CN" altLang="en-US" sz="1600" u="none" strike="noStrike" dirty="0">
                          <a:solidFill>
                            <a:schemeClr val="tx1"/>
                          </a:solidFill>
                          <a:effectLst/>
                          <a:latin typeface="+mn-ea"/>
                          <a:ea typeface="+mn-ea"/>
                        </a:rPr>
                        <a:t>能辅工序</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83801429"/>
                  </a:ext>
                </a:extLst>
              </a:tr>
              <a:tr h="411941">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4" gridSpan="4">
                  <a:txBody>
                    <a:bodyPr/>
                    <a:lstStyle/>
                    <a:p>
                      <a:pPr algn="ctr" fontAlgn="ctr"/>
                      <a:r>
                        <a:rPr lang="zh-CN" altLang="en-US" sz="1800" u="none" strike="noStrike" dirty="0">
                          <a:effectLst/>
                          <a:latin typeface="+mn-ea"/>
                          <a:ea typeface="+mn-ea"/>
                        </a:rPr>
                        <a:t>能辅工序完全需求矩阵</a:t>
                      </a:r>
                      <a:endParaRPr lang="zh-CN" altLang="en-US" sz="1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1">
                        <a:lumMod val="60000"/>
                        <a:lumOff val="40000"/>
                      </a:schemeClr>
                    </a:solid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tc rowSpan="4" gridSpan="4">
                  <a:txBody>
                    <a:bodyPr/>
                    <a:lstStyle/>
                    <a:p>
                      <a:pPr algn="ctr" fontAlgn="ctr"/>
                      <a:r>
                        <a:rPr lang="zh-CN" altLang="en-US" sz="1800" u="none" strike="noStrike" dirty="0">
                          <a:effectLst/>
                          <a:latin typeface="+mn-ea"/>
                          <a:ea typeface="+mn-ea"/>
                        </a:rPr>
                        <a:t>主工序对能辅产品的消耗矩阵</a:t>
                      </a:r>
                      <a:endParaRPr lang="zh-CN" altLang="en-US" sz="1800" b="0" i="0" u="none" strike="noStrike" dirty="0">
                        <a:solidFill>
                          <a:srgbClr val="000000"/>
                        </a:solidFill>
                        <a:effectLst/>
                        <a:latin typeface="+mn-ea"/>
                        <a:ea typeface="+mn-ea"/>
                      </a:endParaRPr>
                    </a:p>
                  </a:txBody>
                  <a:tcPr marL="9525" marR="9525" marT="9525" marB="0" anchor="ctr">
                    <a:lnT w="12700" cap="flat" cmpd="sng" algn="ctr">
                      <a:solidFill>
                        <a:schemeClr val="bg1"/>
                      </a:solidFill>
                      <a:prstDash val="solid"/>
                      <a:round/>
                      <a:headEnd type="none" w="med" len="med"/>
                      <a:tailEnd type="none" w="med" len="med"/>
                    </a:lnT>
                    <a:solidFill>
                      <a:schemeClr val="accent1">
                        <a:lumMod val="20000"/>
                        <a:lumOff val="80000"/>
                      </a:schemeClr>
                    </a:solid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645843804"/>
                  </a:ext>
                </a:extLst>
              </a:tr>
              <a:tr h="411941">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1968314002"/>
                  </a:ext>
                </a:extLst>
              </a:tr>
              <a:tr h="411941">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770630400"/>
                  </a:ext>
                </a:extLst>
              </a:tr>
              <a:tr h="411941">
                <a:tc>
                  <a:txBody>
                    <a:bodyPr/>
                    <a:lstStyle/>
                    <a:p>
                      <a:pPr algn="ctr" fontAlgn="ctr"/>
                      <a:r>
                        <a:rPr lang="zh-CN" altLang="en-US" sz="1600" u="none" strike="noStrike" dirty="0">
                          <a:solidFill>
                            <a:schemeClr val="tx1"/>
                          </a:solidFill>
                          <a:effectLst/>
                          <a:latin typeface="+mn-ea"/>
                          <a:ea typeface="+mn-ea"/>
                        </a:rPr>
                        <a:t>能辅工序</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96357242"/>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rowSpan="4" gridSpan="4">
                  <a:txBody>
                    <a:bodyPr/>
                    <a:lstStyle/>
                    <a:p>
                      <a:pPr algn="ctr" fontAlgn="ctr"/>
                      <a:r>
                        <a:rPr lang="zh-CN" altLang="en-US" sz="1800" u="none" strike="noStrike" dirty="0">
                          <a:effectLst/>
                          <a:latin typeface="+mn-ea"/>
                          <a:ea typeface="+mn-ea"/>
                        </a:rPr>
                        <a:t>能辅工序对主工序回用产品的消耗矩阵</a:t>
                      </a:r>
                      <a:endParaRPr lang="zh-CN" altLang="en-US" sz="1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solidFill>
                      <a:schemeClr val="accent1">
                        <a:lumMod val="20000"/>
                        <a:lumOff val="80000"/>
                      </a:schemeClr>
                    </a:solid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tc rowSpan="4" gridSpan="4">
                  <a:txBody>
                    <a:bodyPr/>
                    <a:lstStyle/>
                    <a:p>
                      <a:pPr algn="ctr" fontAlgn="ctr"/>
                      <a:r>
                        <a:rPr lang="zh-CN" altLang="en-US" sz="1800" u="none" strike="noStrike" dirty="0">
                          <a:solidFill>
                            <a:schemeClr val="bg1"/>
                          </a:solidFill>
                          <a:effectLst/>
                          <a:latin typeface="+mn-ea"/>
                          <a:ea typeface="+mn-ea"/>
                        </a:rPr>
                        <a:t>主工序完全需求矩阵</a:t>
                      </a:r>
                      <a:endParaRPr lang="zh-CN" altLang="en-US" sz="1800" b="0" i="0" u="none" strike="noStrike" dirty="0">
                        <a:solidFill>
                          <a:schemeClr val="bg1"/>
                        </a:solidFill>
                        <a:effectLst/>
                        <a:latin typeface="+mn-ea"/>
                        <a:ea typeface="+mn-ea"/>
                      </a:endParaRPr>
                    </a:p>
                  </a:txBody>
                  <a:tcPr marL="9525" marR="9525" marT="9525" marB="0" anchor="ctr">
                    <a:solidFill>
                      <a:schemeClr val="accent4"/>
                    </a:solid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1926399"/>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00745757"/>
                  </a:ext>
                </a:extLst>
              </a:tr>
              <a:tr h="411941">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090219023"/>
                  </a:ext>
                </a:extLst>
              </a:tr>
              <a:tr h="411941">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65818704"/>
                  </a:ext>
                </a:extLst>
              </a:tr>
            </a:tbl>
          </a:graphicData>
        </a:graphic>
      </p:graphicFrame>
    </p:spTree>
    <p:extLst>
      <p:ext uri="{BB962C8B-B14F-4D97-AF65-F5344CB8AC3E}">
        <p14:creationId xmlns:p14="http://schemas.microsoft.com/office/powerpoint/2010/main" val="503459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406702" cy="502445"/>
          </a:xfrm>
        </p:spPr>
        <p:txBody>
          <a:bodyPr/>
          <a:lstStyle/>
          <a:p>
            <a:r>
              <a:rPr lang="en-CN" dirty="0"/>
              <a:t>主工序建模</a:t>
            </a:r>
            <a:r>
              <a:rPr lang="en-US" altLang="zh-CN" dirty="0"/>
              <a:t>-</a:t>
            </a:r>
            <a:r>
              <a:rPr lang="zh-CN" altLang="en-US" dirty="0"/>
              <a:t>顺序</a:t>
            </a:r>
            <a:r>
              <a:rPr lang="en-CN" dirty="0"/>
              <a:t>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393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主工序顺序方法：</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与能辅工序不同，主工序间有明显顺序关系，不存在闭环，因此可以通过顺序方法进行计算</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使用顺序计算的前提条件，能辅产品的碳负荷已经计算完毕，并作为能辅产品的间接系数使用</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顺序方法无需计算矩阵求逆，面对大量数据时更为高效</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16654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406702" cy="502445"/>
          </a:xfrm>
        </p:spPr>
        <p:txBody>
          <a:bodyPr/>
          <a:lstStyle/>
          <a:p>
            <a:r>
              <a:rPr lang="en-CN" dirty="0"/>
              <a:t>主工序建模</a:t>
            </a:r>
            <a:r>
              <a:rPr lang="en-US" altLang="zh-CN" dirty="0"/>
              <a:t>-</a:t>
            </a:r>
            <a:r>
              <a:rPr lang="zh-CN" altLang="en-US" dirty="0"/>
              <a:t>顺序</a:t>
            </a:r>
            <a:r>
              <a:rPr lang="en-CN" dirty="0"/>
              <a:t>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504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主工序顺序方法一般步骤：</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根据主工序对自身产品的消耗数据，获得主工序之间的关联，若工序</a:t>
            </a:r>
            <a:r>
              <a:rPr lang="en-US" altLang="zh-CN" sz="2400" dirty="0">
                <a:solidFill>
                  <a:schemeClr val="accent4"/>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使用了工序</a:t>
            </a:r>
            <a:r>
              <a:rPr lang="en-US" altLang="zh-CN" sz="2400" dirty="0">
                <a:solidFill>
                  <a:schemeClr val="accent4"/>
                </a:solidFill>
                <a:latin typeface="微软雅黑" panose="020B0503020204020204" pitchFamily="34" charset="-122"/>
                <a:ea typeface="微软雅黑" panose="020B0503020204020204" pitchFamily="34" charset="-122"/>
              </a:rPr>
              <a:t>A</a:t>
            </a:r>
            <a:r>
              <a:rPr lang="zh-CN" altLang="en-US" sz="2400" dirty="0">
                <a:solidFill>
                  <a:schemeClr val="accent4"/>
                </a:solidFill>
                <a:latin typeface="微软雅黑" panose="020B0503020204020204" pitchFamily="34" charset="-122"/>
                <a:ea typeface="微软雅黑" panose="020B0503020204020204" pitchFamily="34" charset="-122"/>
              </a:rPr>
              <a:t>的产品，则视为工序</a:t>
            </a:r>
            <a:r>
              <a:rPr lang="en-US" altLang="zh-CN" sz="2400" dirty="0">
                <a:solidFill>
                  <a:schemeClr val="accent4"/>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对工序</a:t>
            </a:r>
            <a:r>
              <a:rPr lang="en-US" altLang="zh-CN" sz="2400" dirty="0">
                <a:solidFill>
                  <a:schemeClr val="accent4"/>
                </a:solidFill>
                <a:latin typeface="微软雅黑" panose="020B0503020204020204" pitchFamily="34" charset="-122"/>
                <a:ea typeface="微软雅黑" panose="020B0503020204020204" pitchFamily="34" charset="-122"/>
              </a:rPr>
              <a:t>A</a:t>
            </a:r>
            <a:r>
              <a:rPr lang="zh-CN" altLang="en-US" sz="2400" dirty="0">
                <a:solidFill>
                  <a:schemeClr val="accent4"/>
                </a:solidFill>
                <a:latin typeface="微软雅黑" panose="020B0503020204020204" pitchFamily="34" charset="-122"/>
                <a:ea typeface="微软雅黑" panose="020B0503020204020204" pitchFamily="34" charset="-122"/>
              </a:rPr>
              <a:t>存在依赖关系</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以工序为节点，依赖关系</a:t>
            </a:r>
            <a:r>
              <a:rPr lang="zh-CN" altLang="en-CN" sz="2400" dirty="0">
                <a:solidFill>
                  <a:schemeClr val="accent4"/>
                </a:solidFill>
                <a:latin typeface="微软雅黑" panose="020B0503020204020204" pitchFamily="34" charset="-122"/>
                <a:ea typeface="微软雅黑" panose="020B0503020204020204" pitchFamily="34" charset="-122"/>
              </a:rPr>
              <a:t>为边</a:t>
            </a:r>
            <a:r>
              <a:rPr lang="zh-CN" altLang="en-US" sz="2400" dirty="0">
                <a:solidFill>
                  <a:schemeClr val="accent4"/>
                </a:solidFill>
                <a:latin typeface="微软雅黑" panose="020B0503020204020204" pitchFamily="34" charset="-122"/>
                <a:ea typeface="微软雅黑" panose="020B0503020204020204" pitchFamily="34" charset="-122"/>
              </a:rPr>
              <a:t>，建立工序流程图</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对工序流程图进行拓扑逻辑排序</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根据工序顺序，从第一道工序开始，计算产品碳负荷</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计算完毕后，将产品碳负荷作为背景系数录入间接系数表，使用更新后的背景系数计算下一道工序</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重复上述步骤，直至全部工序计算完毕</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24370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403E4-191E-C27F-D0BA-5F09E9E2BE0D}"/>
              </a:ext>
            </a:extLst>
          </p:cNvPr>
          <p:cNvSpPr>
            <a:spLocks noGrp="1"/>
          </p:cNvSpPr>
          <p:nvPr>
            <p:ph type="title"/>
          </p:nvPr>
        </p:nvSpPr>
        <p:spPr>
          <a:xfrm>
            <a:off x="1715589" y="577769"/>
            <a:ext cx="3406702" cy="502445"/>
          </a:xfrm>
        </p:spPr>
        <p:txBody>
          <a:bodyPr/>
          <a:lstStyle/>
          <a:p>
            <a:r>
              <a:rPr lang="en-CN" dirty="0"/>
              <a:t>工序流程图</a:t>
            </a:r>
            <a:r>
              <a:rPr lang="en-US" altLang="zh-CN" dirty="0"/>
              <a:t>-</a:t>
            </a:r>
            <a:r>
              <a:rPr lang="zh-CN" altLang="en-US" dirty="0"/>
              <a:t>梅山基地</a:t>
            </a:r>
            <a:endParaRPr lang="en-CN" dirty="0"/>
          </a:p>
        </p:txBody>
      </p:sp>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pic>
        <p:nvPicPr>
          <p:cNvPr id="10" name="Graphic 9">
            <a:extLst>
              <a:ext uri="{FF2B5EF4-FFF2-40B4-BE49-F238E27FC236}">
                <a16:creationId xmlns:a16="http://schemas.microsoft.com/office/drawing/2014/main" id="{6C5719CF-DA72-146A-99D1-4FFB6E903C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9488" y="1050498"/>
            <a:ext cx="5453023" cy="5464175"/>
          </a:xfrm>
          <a:prstGeom prst="rect">
            <a:avLst/>
          </a:prstGeom>
        </p:spPr>
      </p:pic>
    </p:spTree>
    <p:extLst>
      <p:ext uri="{BB962C8B-B14F-4D97-AF65-F5344CB8AC3E}">
        <p14:creationId xmlns:p14="http://schemas.microsoft.com/office/powerpoint/2010/main" val="3800048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403E4-191E-C27F-D0BA-5F09E9E2BE0D}"/>
              </a:ext>
            </a:extLst>
          </p:cNvPr>
          <p:cNvSpPr>
            <a:spLocks noGrp="1"/>
          </p:cNvSpPr>
          <p:nvPr>
            <p:ph type="title"/>
          </p:nvPr>
        </p:nvSpPr>
        <p:spPr>
          <a:xfrm>
            <a:off x="1715589" y="577769"/>
            <a:ext cx="3616696" cy="502445"/>
          </a:xfrm>
        </p:spPr>
        <p:txBody>
          <a:bodyPr/>
          <a:lstStyle/>
          <a:p>
            <a:r>
              <a:rPr lang="en-CN" dirty="0"/>
              <a:t>工序流程图</a:t>
            </a:r>
            <a:r>
              <a:rPr lang="en-US" altLang="zh-CN" dirty="0"/>
              <a:t>-</a:t>
            </a:r>
            <a:r>
              <a:rPr lang="zh-CN" altLang="en-US" dirty="0"/>
              <a:t>梅山基地</a:t>
            </a:r>
            <a:r>
              <a:rPr lang="en-US" altLang="zh-CN" dirty="0"/>
              <a:t>1</a:t>
            </a:r>
            <a:endParaRPr lang="en-CN" dirty="0"/>
          </a:p>
        </p:txBody>
      </p:sp>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pic>
        <p:nvPicPr>
          <p:cNvPr id="10" name="Graphic 9">
            <a:extLst>
              <a:ext uri="{FF2B5EF4-FFF2-40B4-BE49-F238E27FC236}">
                <a16:creationId xmlns:a16="http://schemas.microsoft.com/office/drawing/2014/main" id="{6C5719CF-DA72-146A-99D1-4FFB6E903C4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340" r="13818" b="50267"/>
          <a:stretch/>
        </p:blipFill>
        <p:spPr>
          <a:xfrm>
            <a:off x="2275769" y="1192696"/>
            <a:ext cx="7640462" cy="5087535"/>
          </a:xfrm>
          <a:prstGeom prst="rect">
            <a:avLst/>
          </a:prstGeom>
        </p:spPr>
      </p:pic>
    </p:spTree>
    <p:extLst>
      <p:ext uri="{BB962C8B-B14F-4D97-AF65-F5344CB8AC3E}">
        <p14:creationId xmlns:p14="http://schemas.microsoft.com/office/powerpoint/2010/main" val="14524642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403E4-191E-C27F-D0BA-5F09E9E2BE0D}"/>
              </a:ext>
            </a:extLst>
          </p:cNvPr>
          <p:cNvSpPr>
            <a:spLocks noGrp="1"/>
          </p:cNvSpPr>
          <p:nvPr>
            <p:ph type="title"/>
          </p:nvPr>
        </p:nvSpPr>
        <p:spPr>
          <a:xfrm>
            <a:off x="1715589" y="577769"/>
            <a:ext cx="3616696" cy="502445"/>
          </a:xfrm>
        </p:spPr>
        <p:txBody>
          <a:bodyPr/>
          <a:lstStyle/>
          <a:p>
            <a:r>
              <a:rPr lang="en-CN" dirty="0"/>
              <a:t>工序流程图</a:t>
            </a:r>
            <a:r>
              <a:rPr lang="en-US" altLang="zh-CN" dirty="0"/>
              <a:t>-</a:t>
            </a:r>
            <a:r>
              <a:rPr lang="zh-CN" altLang="en-US" dirty="0"/>
              <a:t>梅山基地</a:t>
            </a:r>
            <a:r>
              <a:rPr lang="en-US" altLang="zh-CN" dirty="0"/>
              <a:t>2</a:t>
            </a:r>
            <a:endParaRPr lang="en-CN" dirty="0"/>
          </a:p>
        </p:txBody>
      </p:sp>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pic>
        <p:nvPicPr>
          <p:cNvPr id="2" name="Graphic 1">
            <a:extLst>
              <a:ext uri="{FF2B5EF4-FFF2-40B4-BE49-F238E27FC236}">
                <a16:creationId xmlns:a16="http://schemas.microsoft.com/office/drawing/2014/main" id="{159ED68B-E0A3-5FBA-BEA7-1A6875D8541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48945"/>
          <a:stretch/>
        </p:blipFill>
        <p:spPr>
          <a:xfrm>
            <a:off x="1227381" y="1287649"/>
            <a:ext cx="9737237" cy="4981518"/>
          </a:xfrm>
          <a:prstGeom prst="rect">
            <a:avLst/>
          </a:prstGeom>
        </p:spPr>
      </p:pic>
    </p:spTree>
    <p:extLst>
      <p:ext uri="{BB962C8B-B14F-4D97-AF65-F5344CB8AC3E}">
        <p14:creationId xmlns:p14="http://schemas.microsoft.com/office/powerpoint/2010/main" val="100765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10"/>
          <p:cNvSpPr>
            <a:spLocks noChangeArrowheads="1"/>
          </p:cNvSpPr>
          <p:nvPr/>
        </p:nvSpPr>
        <p:spPr bwMode="auto">
          <a:xfrm rot="16200000">
            <a:off x="5120285" y="-1836325"/>
            <a:ext cx="2015196" cy="11195696"/>
          </a:xfrm>
          <a:prstGeom prst="downArrow">
            <a:avLst>
              <a:gd name="adj1" fmla="val 49065"/>
              <a:gd name="adj2" fmla="val 44827"/>
            </a:avLst>
          </a:prstGeom>
          <a:solidFill>
            <a:schemeClr val="accent1">
              <a:alpha val="68000"/>
            </a:schemeClr>
          </a:solidFill>
          <a:ln>
            <a:noFill/>
          </a:ln>
        </p:spPr>
        <p:txBody>
          <a:bodyPr vert="eaVert"/>
          <a:lstStyle/>
          <a:p>
            <a:endParaRPr lang="zh-CN" altLang="en-US" sz="2000">
              <a:solidFill>
                <a:schemeClr val="bg1"/>
              </a:solidFill>
              <a:latin typeface="微软雅黑" panose="020B0503020204020204" pitchFamily="34" charset="-122"/>
              <a:ea typeface="微软雅黑" panose="020B0503020204020204" pitchFamily="34" charset="-122"/>
            </a:endParaRPr>
          </a:p>
        </p:txBody>
      </p:sp>
      <p:grpSp>
        <p:nvGrpSpPr>
          <p:cNvPr id="14" name="Group 6"/>
          <p:cNvGrpSpPr/>
          <p:nvPr/>
        </p:nvGrpSpPr>
        <p:grpSpPr bwMode="auto">
          <a:xfrm>
            <a:off x="3412181" y="2663106"/>
            <a:ext cx="2220416" cy="2218114"/>
            <a:chOff x="1823" y="2371"/>
            <a:chExt cx="1801" cy="1801"/>
          </a:xfrm>
        </p:grpSpPr>
        <p:sp>
          <p:nvSpPr>
            <p:cNvPr id="15"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6" name="Oval 8"/>
            <p:cNvSpPr>
              <a:spLocks noChangeArrowheads="1"/>
            </p:cNvSpPr>
            <p:nvPr/>
          </p:nvSpPr>
          <p:spPr bwMode="auto">
            <a:xfrm>
              <a:off x="1945" y="2493"/>
              <a:ext cx="1556" cy="1556"/>
            </a:xfrm>
            <a:prstGeom prst="ellipse">
              <a:avLst/>
            </a:prstGeom>
            <a:solidFill>
              <a:schemeClr val="accent2"/>
            </a:solidFill>
            <a:ln w="38100">
              <a:noFill/>
              <a:round/>
            </a:ln>
            <a:effectLst>
              <a:outerShdw blurRad="57785" dist="33020" dir="3180000" algn="ctr">
                <a:srgbClr val="000000">
                  <a:alpha val="30000"/>
                </a:srgbClr>
              </a:outerShdw>
            </a:effectLst>
          </p:spPr>
          <p:txBody>
            <a:bodyPr/>
            <a:lstStyle/>
            <a:p>
              <a:pP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grpSp>
      <p:grpSp>
        <p:nvGrpSpPr>
          <p:cNvPr id="17" name="Group 6"/>
          <p:cNvGrpSpPr/>
          <p:nvPr/>
        </p:nvGrpSpPr>
        <p:grpSpPr bwMode="auto">
          <a:xfrm>
            <a:off x="5863570" y="2663106"/>
            <a:ext cx="2220415" cy="2218114"/>
            <a:chOff x="1823" y="2371"/>
            <a:chExt cx="1801" cy="1801"/>
          </a:xfrm>
        </p:grpSpPr>
        <p:sp>
          <p:nvSpPr>
            <p:cNvPr id="18"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9" name="Oval 8"/>
            <p:cNvSpPr>
              <a:spLocks noChangeArrowheads="1"/>
            </p:cNvSpPr>
            <p:nvPr/>
          </p:nvSpPr>
          <p:spPr bwMode="auto">
            <a:xfrm>
              <a:off x="1945" y="2493"/>
              <a:ext cx="1556" cy="1556"/>
            </a:xfrm>
            <a:prstGeom prst="ellipse">
              <a:avLst/>
            </a:prstGeom>
            <a:solidFill>
              <a:schemeClr val="accent3"/>
            </a:solidFill>
            <a:ln w="38100">
              <a:noFill/>
              <a:round/>
            </a:ln>
            <a:effectLst>
              <a:outerShdw blurRad="57785" dist="33020" dir="3180000" algn="ctr">
                <a:srgbClr val="000000">
                  <a:alpha val="30000"/>
                </a:srgbClr>
              </a:outerShdw>
            </a:effectLst>
          </p:spPr>
          <p:txBody>
            <a:bodyPr/>
            <a:lstStyle/>
            <a:p>
              <a:pP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grpSp>
      <p:grpSp>
        <p:nvGrpSpPr>
          <p:cNvPr id="20" name="Group 6"/>
          <p:cNvGrpSpPr/>
          <p:nvPr/>
        </p:nvGrpSpPr>
        <p:grpSpPr bwMode="auto">
          <a:xfrm>
            <a:off x="8339089" y="2663106"/>
            <a:ext cx="2220416" cy="2218114"/>
            <a:chOff x="1823" y="2371"/>
            <a:chExt cx="1801" cy="1801"/>
          </a:xfrm>
        </p:grpSpPr>
        <p:sp>
          <p:nvSpPr>
            <p:cNvPr id="21"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2" name="Oval 8"/>
            <p:cNvSpPr>
              <a:spLocks noChangeArrowheads="1"/>
            </p:cNvSpPr>
            <p:nvPr/>
          </p:nvSpPr>
          <p:spPr bwMode="auto">
            <a:xfrm>
              <a:off x="1945" y="2493"/>
              <a:ext cx="1556" cy="1556"/>
            </a:xfrm>
            <a:prstGeom prst="ellipse">
              <a:avLst/>
            </a:prstGeom>
            <a:solidFill>
              <a:schemeClr val="accent4"/>
            </a:solidFill>
            <a:ln w="38100">
              <a:noFill/>
              <a:round/>
            </a:ln>
            <a:effectLst>
              <a:outerShdw blurRad="57785" dist="33020" dir="3180000" algn="ctr">
                <a:srgbClr val="000000">
                  <a:alpha val="30000"/>
                </a:srgbClr>
              </a:outerShdw>
            </a:effectLst>
          </p:spPr>
          <p:txBody>
            <a:bodyPr/>
            <a:lstStyle/>
            <a:p>
              <a:pP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grpSp>
      <p:grpSp>
        <p:nvGrpSpPr>
          <p:cNvPr id="23" name="Group 6"/>
          <p:cNvGrpSpPr/>
          <p:nvPr/>
        </p:nvGrpSpPr>
        <p:grpSpPr bwMode="auto">
          <a:xfrm>
            <a:off x="1015214" y="2663106"/>
            <a:ext cx="2220416" cy="2218114"/>
            <a:chOff x="1823" y="2371"/>
            <a:chExt cx="1801" cy="1801"/>
          </a:xfrm>
        </p:grpSpPr>
        <p:sp>
          <p:nvSpPr>
            <p:cNvPr id="24"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5" name="Oval 8"/>
            <p:cNvSpPr>
              <a:spLocks noChangeArrowheads="1"/>
            </p:cNvSpPr>
            <p:nvPr/>
          </p:nvSpPr>
          <p:spPr bwMode="auto">
            <a:xfrm>
              <a:off x="1946" y="2493"/>
              <a:ext cx="1556" cy="1556"/>
            </a:xfrm>
            <a:prstGeom prst="ellipse">
              <a:avLst/>
            </a:prstGeom>
            <a:solidFill>
              <a:schemeClr val="accent1"/>
            </a:solidFill>
            <a:ln w="38100">
              <a:noFill/>
              <a:round/>
            </a:ln>
            <a:effectLst>
              <a:outerShdw blurRad="57785" dist="33020" dir="3180000" algn="ctr">
                <a:srgbClr val="000000">
                  <a:alpha val="30000"/>
                </a:srgbClr>
              </a:outerShdw>
            </a:effec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26" name="矩形标注 23"/>
          <p:cNvSpPr/>
          <p:nvPr/>
        </p:nvSpPr>
        <p:spPr>
          <a:xfrm>
            <a:off x="3787435" y="5322494"/>
            <a:ext cx="2283161" cy="65864"/>
          </a:xfrm>
          <a:prstGeom prst="wedgeRectCallout">
            <a:avLst>
              <a:gd name="adj1" fmla="val -17526"/>
              <a:gd name="adj2" fmla="val -50946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矩形标注 24"/>
          <p:cNvSpPr/>
          <p:nvPr/>
        </p:nvSpPr>
        <p:spPr>
          <a:xfrm>
            <a:off x="1351108" y="2204396"/>
            <a:ext cx="2283163" cy="92402"/>
          </a:xfrm>
          <a:prstGeom prst="wedgeRectCallout">
            <a:avLst>
              <a:gd name="adj1" fmla="val -23398"/>
              <a:gd name="adj2" fmla="val 4032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8" name="矩形标注 27"/>
          <p:cNvSpPr/>
          <p:nvPr/>
        </p:nvSpPr>
        <p:spPr>
          <a:xfrm>
            <a:off x="6122994" y="2204396"/>
            <a:ext cx="2283163" cy="92402"/>
          </a:xfrm>
          <a:prstGeom prst="wedgeRectCallout">
            <a:avLst>
              <a:gd name="adj1" fmla="val -23398"/>
              <a:gd name="adj2" fmla="val 4032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9" name="矩形标注 29"/>
          <p:cNvSpPr/>
          <p:nvPr/>
        </p:nvSpPr>
        <p:spPr>
          <a:xfrm>
            <a:off x="8766795" y="5322494"/>
            <a:ext cx="2283162" cy="65864"/>
          </a:xfrm>
          <a:prstGeom prst="wedgeRectCallout">
            <a:avLst>
              <a:gd name="adj1" fmla="val -17526"/>
              <a:gd name="adj2" fmla="val -50946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占位符 46"/>
          <p:cNvSpPr>
            <a:spLocks noGrp="1"/>
          </p:cNvSpPr>
          <p:nvPr>
            <p:ph type="body" sz="quarter" idx="16"/>
          </p:nvPr>
        </p:nvSpPr>
        <p:spPr/>
        <p:txBody>
          <a:bodyPr/>
          <a:lstStyle/>
          <a:p>
            <a:r>
              <a:rPr lang="en-US" altLang="zh-CN" dirty="0"/>
              <a:t>02</a:t>
            </a:r>
            <a:endParaRPr lang="zh-CN" altLang="en-US" dirty="0"/>
          </a:p>
        </p:txBody>
      </p:sp>
      <p:sp>
        <p:nvSpPr>
          <p:cNvPr id="46" name="标题 45"/>
          <p:cNvSpPr>
            <a:spLocks noGrp="1"/>
          </p:cNvSpPr>
          <p:nvPr>
            <p:ph type="title"/>
          </p:nvPr>
        </p:nvSpPr>
        <p:spPr>
          <a:xfrm>
            <a:off x="1721576" y="578649"/>
            <a:ext cx="2916183" cy="502445"/>
          </a:xfrm>
        </p:spPr>
        <p:txBody>
          <a:bodyPr/>
          <a:lstStyle/>
          <a:p>
            <a:r>
              <a:rPr lang="zh-CN" altLang="en-CN" dirty="0"/>
              <a:t>生命周期</a:t>
            </a:r>
            <a:r>
              <a:rPr lang="zh-CN" altLang="en-US" dirty="0"/>
              <a:t>评价流程</a:t>
            </a:r>
          </a:p>
        </p:txBody>
      </p:sp>
      <p:sp>
        <p:nvSpPr>
          <p:cNvPr id="49" name="文本占位符 48"/>
          <p:cNvSpPr>
            <a:spLocks noGrp="1"/>
          </p:cNvSpPr>
          <p:nvPr>
            <p:ph type="body" sz="quarter" idx="55"/>
          </p:nvPr>
        </p:nvSpPr>
        <p:spPr>
          <a:xfrm>
            <a:off x="909515" y="1233508"/>
            <a:ext cx="3248425" cy="835617"/>
          </a:xfrm>
        </p:spPr>
        <p:txBody>
          <a:bodyPr>
            <a:noAutofit/>
          </a:bodyPr>
          <a:lstStyle/>
          <a:p>
            <a:pPr>
              <a:lnSpc>
                <a:spcPts val="2200"/>
              </a:lnSpc>
            </a:pPr>
            <a:r>
              <a:rPr lang="zh-CN" altLang="en-US" sz="1600" dirty="0">
                <a:latin typeface="+mn-ea"/>
              </a:rPr>
              <a:t>确定生命周期评价的目的和研究范围。包括确定评价对象、系统边界、功能单位、数据质量要求等。</a:t>
            </a:r>
          </a:p>
        </p:txBody>
      </p:sp>
      <p:sp>
        <p:nvSpPr>
          <p:cNvPr id="9" name="Text Box 9"/>
          <p:cNvSpPr txBox="1">
            <a:spLocks noChangeArrowheads="1"/>
          </p:cNvSpPr>
          <p:nvPr/>
        </p:nvSpPr>
        <p:spPr bwMode="auto">
          <a:xfrm>
            <a:off x="3297311" y="3377489"/>
            <a:ext cx="2451389" cy="7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清单分析</a:t>
            </a:r>
          </a:p>
        </p:txBody>
      </p:sp>
      <p:sp>
        <p:nvSpPr>
          <p:cNvPr id="10" name="Text Box 9"/>
          <p:cNvSpPr txBox="1">
            <a:spLocks noChangeArrowheads="1"/>
          </p:cNvSpPr>
          <p:nvPr/>
        </p:nvSpPr>
        <p:spPr bwMode="auto">
          <a:xfrm>
            <a:off x="5760149" y="3377488"/>
            <a:ext cx="2451388" cy="7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环境影响评价</a:t>
            </a:r>
          </a:p>
        </p:txBody>
      </p:sp>
      <p:sp>
        <p:nvSpPr>
          <p:cNvPr id="11" name="Text Box 9"/>
          <p:cNvSpPr txBox="1">
            <a:spLocks noChangeArrowheads="1"/>
          </p:cNvSpPr>
          <p:nvPr/>
        </p:nvSpPr>
        <p:spPr bwMode="auto">
          <a:xfrm>
            <a:off x="8222986" y="3377488"/>
            <a:ext cx="2451389" cy="7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结果解释</a:t>
            </a:r>
          </a:p>
        </p:txBody>
      </p:sp>
      <p:sp>
        <p:nvSpPr>
          <p:cNvPr id="12" name="Text Box 9"/>
          <p:cNvSpPr txBox="1">
            <a:spLocks noChangeArrowheads="1"/>
          </p:cNvSpPr>
          <p:nvPr/>
        </p:nvSpPr>
        <p:spPr bwMode="auto">
          <a:xfrm>
            <a:off x="909515" y="3377489"/>
            <a:ext cx="2451389" cy="7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目标与范围定义</a:t>
            </a:r>
          </a:p>
        </p:txBody>
      </p:sp>
      <p:sp>
        <p:nvSpPr>
          <p:cNvPr id="2" name="文本占位符 48">
            <a:extLst>
              <a:ext uri="{FF2B5EF4-FFF2-40B4-BE49-F238E27FC236}">
                <a16:creationId xmlns:a16="http://schemas.microsoft.com/office/drawing/2014/main" id="{DA36A37C-C2E6-462F-58D7-AAAE09A4DEC0}"/>
              </a:ext>
            </a:extLst>
          </p:cNvPr>
          <p:cNvSpPr txBox="1">
            <a:spLocks/>
          </p:cNvSpPr>
          <p:nvPr/>
        </p:nvSpPr>
        <p:spPr>
          <a:xfrm>
            <a:off x="2813503" y="5443734"/>
            <a:ext cx="3672262" cy="835617"/>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1800" kern="1200">
                <a:solidFill>
                  <a:schemeClr val="tx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2200"/>
              </a:lnSpc>
            </a:pPr>
            <a:r>
              <a:rPr lang="zh-CN" altLang="en-US" sz="1600" dirty="0"/>
              <a:t>收集和量化系统边界内的物质和能量流入流出。包括原材料的开采、生产、运输、使用和废弃处理等各阶段的数据。</a:t>
            </a:r>
            <a:endParaRPr lang="zh-CN" altLang="en-US" sz="1600" dirty="0">
              <a:latin typeface="+mn-ea"/>
            </a:endParaRPr>
          </a:p>
        </p:txBody>
      </p:sp>
      <p:sp>
        <p:nvSpPr>
          <p:cNvPr id="8" name="文本占位符 48">
            <a:extLst>
              <a:ext uri="{FF2B5EF4-FFF2-40B4-BE49-F238E27FC236}">
                <a16:creationId xmlns:a16="http://schemas.microsoft.com/office/drawing/2014/main" id="{90A3FABB-9218-0C61-5915-A993C1AAA64F}"/>
              </a:ext>
            </a:extLst>
          </p:cNvPr>
          <p:cNvSpPr txBox="1">
            <a:spLocks/>
          </p:cNvSpPr>
          <p:nvPr/>
        </p:nvSpPr>
        <p:spPr>
          <a:xfrm>
            <a:off x="5586871" y="1239107"/>
            <a:ext cx="3248425" cy="835617"/>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1800" kern="1200">
                <a:solidFill>
                  <a:schemeClr val="tx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2200"/>
              </a:lnSpc>
            </a:pPr>
            <a:r>
              <a:rPr lang="zh-CN" altLang="en-US" sz="1600" dirty="0"/>
              <a:t>评估清单分析结果对环境的潜在影响。通常包括以下几个步骤：分类、特征化、标准化、加权（可选）等。</a:t>
            </a:r>
            <a:endParaRPr lang="zh-CN" altLang="en-US" sz="1600" dirty="0">
              <a:latin typeface="+mn-ea"/>
            </a:endParaRPr>
          </a:p>
        </p:txBody>
      </p:sp>
      <p:sp>
        <p:nvSpPr>
          <p:cNvPr id="34" name="文本占位符 48">
            <a:extLst>
              <a:ext uri="{FF2B5EF4-FFF2-40B4-BE49-F238E27FC236}">
                <a16:creationId xmlns:a16="http://schemas.microsoft.com/office/drawing/2014/main" id="{1C97F272-866C-EF5D-65FD-3C449C65CD1A}"/>
              </a:ext>
            </a:extLst>
          </p:cNvPr>
          <p:cNvSpPr txBox="1">
            <a:spLocks/>
          </p:cNvSpPr>
          <p:nvPr/>
        </p:nvSpPr>
        <p:spPr>
          <a:xfrm>
            <a:off x="8288858" y="5431116"/>
            <a:ext cx="2945722" cy="835617"/>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1800" kern="1200">
                <a:solidFill>
                  <a:schemeClr val="tx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2200"/>
              </a:lnSpc>
            </a:pPr>
            <a:r>
              <a:rPr lang="zh-CN" altLang="en-US" sz="1600" dirty="0"/>
              <a:t>对生命周期评价的结果进行分析和解读，识别显著的环境影响来源，并提出改进建议。</a:t>
            </a:r>
            <a:endParaRPr lang="zh-CN" altLang="en-US" sz="1600" dirty="0">
              <a:latin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sp>
        <p:nvSpPr>
          <p:cNvPr id="6" name="Title 2">
            <a:extLst>
              <a:ext uri="{FF2B5EF4-FFF2-40B4-BE49-F238E27FC236}">
                <a16:creationId xmlns:a16="http://schemas.microsoft.com/office/drawing/2014/main" id="{66A757E4-FEFD-6E51-95B8-12D6D3631FC5}"/>
              </a:ext>
            </a:extLst>
          </p:cNvPr>
          <p:cNvSpPr txBox="1">
            <a:spLocks/>
          </p:cNvSpPr>
          <p:nvPr/>
        </p:nvSpPr>
        <p:spPr>
          <a:xfrm>
            <a:off x="1715589" y="577769"/>
            <a:ext cx="3177473" cy="502445"/>
          </a:xfrm>
          <a:prstGeom prst="rect">
            <a:avLst/>
          </a:prstGeom>
          <a:noFill/>
          <a:ln>
            <a:noFill/>
          </a:ln>
        </p:spPr>
        <p:txBody>
          <a:bodyPr wrap="none">
            <a:spAutoFit/>
          </a:bodyPr>
          <a:lstStyle>
            <a:lvl1pPr algn="l" defTabSz="914400" rtl="0" eaLnBrk="1" latinLnBrk="0" hangingPunct="1">
              <a:spcBef>
                <a:spcPct val="0"/>
              </a:spcBef>
              <a:buNone/>
              <a:defRPr lang="zh-CN" altLang="en-US" sz="2665" b="1" kern="1200">
                <a:solidFill>
                  <a:schemeClr val="accent1">
                    <a:lumMod val="50000"/>
                  </a:schemeClr>
                </a:solidFill>
                <a:latin typeface="+mj-ea"/>
                <a:ea typeface="+mj-ea"/>
                <a:cs typeface="+mn-cs"/>
              </a:defRPr>
            </a:lvl1pPr>
          </a:lstStyle>
          <a:p>
            <a:r>
              <a:rPr lang="zh-CN" altLang="en-US"/>
              <a:t>顺序方法</a:t>
            </a:r>
            <a:r>
              <a:rPr lang="en-US" altLang="zh-CN"/>
              <a:t>-</a:t>
            </a:r>
            <a:r>
              <a:rPr lang="zh-CN" altLang="en-US"/>
              <a:t>计算示例</a:t>
            </a:r>
            <a:endParaRPr lang="zh-CN" altLang="en-US" dirty="0"/>
          </a:p>
        </p:txBody>
      </p:sp>
      <p:sp>
        <p:nvSpPr>
          <p:cNvPr id="7" name="矩形 5">
            <a:extLst>
              <a:ext uri="{FF2B5EF4-FFF2-40B4-BE49-F238E27FC236}">
                <a16:creationId xmlns:a16="http://schemas.microsoft.com/office/drawing/2014/main" id="{BC304F35-1536-3E43-0D0F-69A86BFDC729}"/>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 检索第一级工序，获得物料投入产出</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0" name="Graphic 9">
            <a:extLst>
              <a:ext uri="{FF2B5EF4-FFF2-40B4-BE49-F238E27FC236}">
                <a16:creationId xmlns:a16="http://schemas.microsoft.com/office/drawing/2014/main" id="{6C5719CF-DA72-146A-99D1-4FFB6E903C4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340" r="13818" b="50267"/>
          <a:stretch/>
        </p:blipFill>
        <p:spPr>
          <a:xfrm>
            <a:off x="1715589" y="2116605"/>
            <a:ext cx="6379858" cy="4163626"/>
          </a:xfrm>
          <a:prstGeom prst="rect">
            <a:avLst/>
          </a:prstGeom>
        </p:spPr>
      </p:pic>
      <p:sp>
        <p:nvSpPr>
          <p:cNvPr id="11" name="Rectangle 10">
            <a:extLst>
              <a:ext uri="{FF2B5EF4-FFF2-40B4-BE49-F238E27FC236}">
                <a16:creationId xmlns:a16="http://schemas.microsoft.com/office/drawing/2014/main" id="{BBBFBD24-3AC8-5361-8A81-E415373756CB}"/>
              </a:ext>
            </a:extLst>
          </p:cNvPr>
          <p:cNvSpPr/>
          <p:nvPr/>
        </p:nvSpPr>
        <p:spPr bwMode="auto">
          <a:xfrm>
            <a:off x="4051089" y="1977980"/>
            <a:ext cx="3499525" cy="642044"/>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cxnSp>
        <p:nvCxnSpPr>
          <p:cNvPr id="15" name="Straight Arrow Connector 14">
            <a:extLst>
              <a:ext uri="{FF2B5EF4-FFF2-40B4-BE49-F238E27FC236}">
                <a16:creationId xmlns:a16="http://schemas.microsoft.com/office/drawing/2014/main" id="{4E78477E-8CF1-9C6A-AAE3-E84A05AC6120}"/>
              </a:ext>
            </a:extLst>
          </p:cNvPr>
          <p:cNvCxnSpPr>
            <a:cxnSpLocks/>
          </p:cNvCxnSpPr>
          <p:nvPr/>
        </p:nvCxnSpPr>
        <p:spPr>
          <a:xfrm>
            <a:off x="7681790" y="2344660"/>
            <a:ext cx="667554"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30BB220B-FAC6-ABC5-8F8B-C0C23A74C0D4}"/>
              </a:ext>
            </a:extLst>
          </p:cNvPr>
          <p:cNvGraphicFramePr>
            <a:graphicFrameLocks noGrp="1"/>
          </p:cNvGraphicFramePr>
          <p:nvPr>
            <p:extLst>
              <p:ext uri="{D42A27DB-BD31-4B8C-83A1-F6EECF244321}">
                <p14:modId xmlns:p14="http://schemas.microsoft.com/office/powerpoint/2010/main" val="64535700"/>
              </p:ext>
            </p:extLst>
          </p:nvPr>
        </p:nvGraphicFramePr>
        <p:xfrm>
          <a:off x="8619577" y="1977980"/>
          <a:ext cx="2533073" cy="2324142"/>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604951031"/>
                    </a:ext>
                  </a:extLst>
                </a:gridCol>
              </a:tblGrid>
              <a:tr h="387357">
                <a:tc>
                  <a:txBody>
                    <a:bodyPr/>
                    <a:lstStyle/>
                    <a:p>
                      <a:pPr algn="ctr"/>
                      <a:r>
                        <a:rPr lang="en-CN" dirty="0"/>
                        <a:t>投入产出表</a:t>
                      </a:r>
                    </a:p>
                  </a:txBody>
                  <a:tcPr anchor="ctr"/>
                </a:tc>
                <a:extLst>
                  <a:ext uri="{0D108BD9-81ED-4DB2-BD59-A6C34878D82A}">
                    <a16:rowId xmlns:a16="http://schemas.microsoft.com/office/drawing/2014/main" val="698371953"/>
                  </a:ext>
                </a:extLst>
              </a:tr>
              <a:tr h="387357">
                <a:tc>
                  <a:txBody>
                    <a:bodyPr/>
                    <a:lstStyle/>
                    <a:p>
                      <a:pPr algn="ctr"/>
                      <a:r>
                        <a:rPr lang="en-CN" dirty="0"/>
                        <a:t>原材料</a:t>
                      </a:r>
                    </a:p>
                  </a:txBody>
                  <a:tcPr anchor="ctr"/>
                </a:tc>
                <a:extLst>
                  <a:ext uri="{0D108BD9-81ED-4DB2-BD59-A6C34878D82A}">
                    <a16:rowId xmlns:a16="http://schemas.microsoft.com/office/drawing/2014/main" val="1789793496"/>
                  </a:ext>
                </a:extLst>
              </a:tr>
              <a:tr h="387357">
                <a:tc>
                  <a:txBody>
                    <a:bodyPr/>
                    <a:lstStyle/>
                    <a:p>
                      <a:pPr algn="ctr"/>
                      <a:r>
                        <a:rPr lang="en-CN" dirty="0"/>
                        <a:t>辅助材料</a:t>
                      </a:r>
                    </a:p>
                  </a:txBody>
                  <a:tcPr anchor="ctr"/>
                </a:tc>
                <a:extLst>
                  <a:ext uri="{0D108BD9-81ED-4DB2-BD59-A6C34878D82A}">
                    <a16:rowId xmlns:a16="http://schemas.microsoft.com/office/drawing/2014/main" val="2823852786"/>
                  </a:ext>
                </a:extLst>
              </a:tr>
              <a:tr h="387357">
                <a:tc>
                  <a:txBody>
                    <a:bodyPr/>
                    <a:lstStyle/>
                    <a:p>
                      <a:pPr algn="ctr"/>
                      <a:r>
                        <a:rPr lang="en-CN" dirty="0"/>
                        <a:t>能源</a:t>
                      </a:r>
                    </a:p>
                  </a:txBody>
                  <a:tcPr anchor="ctr"/>
                </a:tc>
                <a:extLst>
                  <a:ext uri="{0D108BD9-81ED-4DB2-BD59-A6C34878D82A}">
                    <a16:rowId xmlns:a16="http://schemas.microsoft.com/office/drawing/2014/main" val="2236715565"/>
                  </a:ext>
                </a:extLst>
              </a:tr>
              <a:tr h="387357">
                <a:tc>
                  <a:txBody>
                    <a:bodyPr/>
                    <a:lstStyle/>
                    <a:p>
                      <a:pPr algn="ctr"/>
                      <a:r>
                        <a:rPr lang="en-CN" dirty="0"/>
                        <a:t>产品</a:t>
                      </a:r>
                    </a:p>
                  </a:txBody>
                  <a:tcPr anchor="ctr"/>
                </a:tc>
                <a:extLst>
                  <a:ext uri="{0D108BD9-81ED-4DB2-BD59-A6C34878D82A}">
                    <a16:rowId xmlns:a16="http://schemas.microsoft.com/office/drawing/2014/main" val="1440466738"/>
                  </a:ext>
                </a:extLst>
              </a:tr>
              <a:tr h="387357">
                <a:tc>
                  <a:txBody>
                    <a:bodyPr/>
                    <a:lstStyle/>
                    <a:p>
                      <a:pPr algn="ctr"/>
                      <a:r>
                        <a:rPr lang="en-CN" dirty="0"/>
                        <a:t>副产品</a:t>
                      </a:r>
                    </a:p>
                  </a:txBody>
                  <a:tcPr anchor="ctr"/>
                </a:tc>
                <a:extLst>
                  <a:ext uri="{0D108BD9-81ED-4DB2-BD59-A6C34878D82A}">
                    <a16:rowId xmlns:a16="http://schemas.microsoft.com/office/drawing/2014/main" val="3554539375"/>
                  </a:ext>
                </a:extLst>
              </a:tr>
            </a:tbl>
          </a:graphicData>
        </a:graphic>
      </p:graphicFrame>
      <p:graphicFrame>
        <p:nvGraphicFramePr>
          <p:cNvPr id="33" name="Table 32">
            <a:extLst>
              <a:ext uri="{FF2B5EF4-FFF2-40B4-BE49-F238E27FC236}">
                <a16:creationId xmlns:a16="http://schemas.microsoft.com/office/drawing/2014/main" id="{CE55B959-EA44-837E-DFC1-D7028AC4FF8B}"/>
              </a:ext>
            </a:extLst>
          </p:cNvPr>
          <p:cNvGraphicFramePr>
            <a:graphicFrameLocks noGrp="1"/>
          </p:cNvGraphicFramePr>
          <p:nvPr>
            <p:extLst>
              <p:ext uri="{D42A27DB-BD31-4B8C-83A1-F6EECF244321}">
                <p14:modId xmlns:p14="http://schemas.microsoft.com/office/powerpoint/2010/main" val="2979874263"/>
              </p:ext>
            </p:extLst>
          </p:nvPr>
        </p:nvGraphicFramePr>
        <p:xfrm>
          <a:off x="1240041" y="2009895"/>
          <a:ext cx="602160" cy="610129"/>
        </p:xfrm>
        <a:graphic>
          <a:graphicData uri="http://schemas.openxmlformats.org/drawingml/2006/table">
            <a:tbl>
              <a:tblPr firstRow="1" bandRow="1">
                <a:tableStyleId>{ED083AE6-46FA-4A59-8FB0-9F97EB10719F}</a:tableStyleId>
              </a:tblPr>
              <a:tblGrid>
                <a:gridCol w="602160">
                  <a:extLst>
                    <a:ext uri="{9D8B030D-6E8A-4147-A177-3AD203B41FA5}">
                      <a16:colId xmlns:a16="http://schemas.microsoft.com/office/drawing/2014/main" val="1248077562"/>
                    </a:ext>
                  </a:extLst>
                </a:gridCol>
              </a:tblGrid>
              <a:tr h="610129">
                <a:tc>
                  <a:txBody>
                    <a:bodyPr/>
                    <a:lstStyle/>
                    <a:p>
                      <a:pPr algn="ctr"/>
                      <a:r>
                        <a:rPr lang="en-US" altLang="zh-CN" sz="2800" b="0" dirty="0">
                          <a:latin typeface="+mn-ea"/>
                          <a:ea typeface="+mn-ea"/>
                        </a:rPr>
                        <a:t>1</a:t>
                      </a:r>
                      <a:endParaRPr lang="en-CN" sz="2800" b="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22927000"/>
                  </a:ext>
                </a:extLst>
              </a:tr>
            </a:tbl>
          </a:graphicData>
        </a:graphic>
      </p:graphicFrame>
    </p:spTree>
    <p:extLst>
      <p:ext uri="{BB962C8B-B14F-4D97-AF65-F5344CB8AC3E}">
        <p14:creationId xmlns:p14="http://schemas.microsoft.com/office/powerpoint/2010/main" val="29845562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sp>
        <p:nvSpPr>
          <p:cNvPr id="6" name="Title 2">
            <a:extLst>
              <a:ext uri="{FF2B5EF4-FFF2-40B4-BE49-F238E27FC236}">
                <a16:creationId xmlns:a16="http://schemas.microsoft.com/office/drawing/2014/main" id="{66A757E4-FEFD-6E51-95B8-12D6D3631FC5}"/>
              </a:ext>
            </a:extLst>
          </p:cNvPr>
          <p:cNvSpPr txBox="1">
            <a:spLocks/>
          </p:cNvSpPr>
          <p:nvPr/>
        </p:nvSpPr>
        <p:spPr>
          <a:xfrm>
            <a:off x="1715589" y="577769"/>
            <a:ext cx="3177473" cy="502445"/>
          </a:xfrm>
          <a:prstGeom prst="rect">
            <a:avLst/>
          </a:prstGeom>
          <a:noFill/>
          <a:ln>
            <a:noFill/>
          </a:ln>
        </p:spPr>
        <p:txBody>
          <a:bodyPr wrap="none">
            <a:spAutoFit/>
          </a:bodyPr>
          <a:lstStyle>
            <a:lvl1pPr algn="l" defTabSz="914400" rtl="0" eaLnBrk="1" latinLnBrk="0" hangingPunct="1">
              <a:spcBef>
                <a:spcPct val="0"/>
              </a:spcBef>
              <a:buNone/>
              <a:defRPr lang="zh-CN" altLang="en-US" sz="2665" b="1" kern="1200">
                <a:solidFill>
                  <a:schemeClr val="accent1">
                    <a:lumMod val="50000"/>
                  </a:schemeClr>
                </a:solidFill>
                <a:latin typeface="+mj-ea"/>
                <a:ea typeface="+mj-ea"/>
                <a:cs typeface="+mn-cs"/>
              </a:defRPr>
            </a:lvl1pPr>
          </a:lstStyle>
          <a:p>
            <a:r>
              <a:rPr lang="zh-CN" altLang="en-US"/>
              <a:t>顺序方法</a:t>
            </a:r>
            <a:r>
              <a:rPr lang="en-US" altLang="zh-CN"/>
              <a:t>-</a:t>
            </a:r>
            <a:r>
              <a:rPr lang="zh-CN" altLang="en-US"/>
              <a:t>计算示例</a:t>
            </a:r>
            <a:endParaRPr lang="zh-CN" altLang="en-US" dirty="0"/>
          </a:p>
        </p:txBody>
      </p:sp>
      <p:sp>
        <p:nvSpPr>
          <p:cNvPr id="7" name="矩形 5">
            <a:extLst>
              <a:ext uri="{FF2B5EF4-FFF2-40B4-BE49-F238E27FC236}">
                <a16:creationId xmlns:a16="http://schemas.microsoft.com/office/drawing/2014/main" id="{BC304F35-1536-3E43-0D0F-69A86BFDC729}"/>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en-US" altLang="zh-CN" sz="2400" dirty="0">
                <a:solidFill>
                  <a:schemeClr val="accent4"/>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 根据背景系数，计算第一级工序的产品碳负荷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0" name="Graphic 9">
            <a:extLst>
              <a:ext uri="{FF2B5EF4-FFF2-40B4-BE49-F238E27FC236}">
                <a16:creationId xmlns:a16="http://schemas.microsoft.com/office/drawing/2014/main" id="{6C5719CF-DA72-146A-99D1-4FFB6E903C4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340" r="13818" b="50267"/>
          <a:stretch/>
        </p:blipFill>
        <p:spPr>
          <a:xfrm>
            <a:off x="1715589" y="2116605"/>
            <a:ext cx="6379858" cy="4163626"/>
          </a:xfrm>
          <a:prstGeom prst="rect">
            <a:avLst/>
          </a:prstGeom>
        </p:spPr>
      </p:pic>
      <p:sp>
        <p:nvSpPr>
          <p:cNvPr id="11" name="Rectangle 10">
            <a:extLst>
              <a:ext uri="{FF2B5EF4-FFF2-40B4-BE49-F238E27FC236}">
                <a16:creationId xmlns:a16="http://schemas.microsoft.com/office/drawing/2014/main" id="{BBBFBD24-3AC8-5361-8A81-E415373756CB}"/>
              </a:ext>
            </a:extLst>
          </p:cNvPr>
          <p:cNvSpPr/>
          <p:nvPr/>
        </p:nvSpPr>
        <p:spPr bwMode="auto">
          <a:xfrm>
            <a:off x="4051089" y="1977980"/>
            <a:ext cx="3499525" cy="642044"/>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graphicFrame>
        <p:nvGraphicFramePr>
          <p:cNvPr id="13" name="Table 12">
            <a:extLst>
              <a:ext uri="{FF2B5EF4-FFF2-40B4-BE49-F238E27FC236}">
                <a16:creationId xmlns:a16="http://schemas.microsoft.com/office/drawing/2014/main" id="{CE6CEA5D-FF3D-B7F6-CF68-C8B7A8BB48D1}"/>
              </a:ext>
            </a:extLst>
          </p:cNvPr>
          <p:cNvGraphicFramePr>
            <a:graphicFrameLocks noGrp="1"/>
          </p:cNvGraphicFramePr>
          <p:nvPr/>
        </p:nvGraphicFramePr>
        <p:xfrm>
          <a:off x="8634026" y="2924978"/>
          <a:ext cx="2533073" cy="1625799"/>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393209">
                <a:tc>
                  <a:txBody>
                    <a:bodyPr/>
                    <a:lstStyle/>
                    <a:p>
                      <a:pPr algn="ctr"/>
                      <a:r>
                        <a:rPr lang="en-CN" dirty="0"/>
                        <a:t>间接系数表</a:t>
                      </a:r>
                    </a:p>
                  </a:txBody>
                  <a:tcPr anchor="ctr"/>
                </a:tc>
                <a:extLst>
                  <a:ext uri="{0D108BD9-81ED-4DB2-BD59-A6C34878D82A}">
                    <a16:rowId xmlns:a16="http://schemas.microsoft.com/office/drawing/2014/main" val="1653502915"/>
                  </a:ext>
                </a:extLst>
              </a:tr>
              <a:tr h="1232590">
                <a:tc>
                  <a:txBody>
                    <a:bodyPr/>
                    <a:lstStyle/>
                    <a:p>
                      <a:pPr algn="ctr"/>
                      <a:r>
                        <a:rPr lang="en-CN" dirty="0"/>
                        <a:t>能辅产品</a:t>
                      </a:r>
                      <a:r>
                        <a:rPr lang="zh-CN" altLang="en-US" dirty="0"/>
                        <a:t>、</a:t>
                      </a:r>
                      <a:r>
                        <a:rPr lang="en-CN" dirty="0"/>
                        <a:t>副产品</a:t>
                      </a:r>
                      <a:endParaRPr lang="en-US" altLang="zh-CN" dirty="0"/>
                    </a:p>
                    <a:p>
                      <a:pPr algn="ctr"/>
                      <a:r>
                        <a:rPr lang="zh-CN" altLang="en-US" dirty="0"/>
                        <a:t>及外购物料</a:t>
                      </a:r>
                      <a:endParaRPr lang="en-CN" dirty="0"/>
                    </a:p>
                  </a:txBody>
                  <a:tcPr anchor="ctr"/>
                </a:tc>
                <a:extLst>
                  <a:ext uri="{0D108BD9-81ED-4DB2-BD59-A6C34878D82A}">
                    <a16:rowId xmlns:a16="http://schemas.microsoft.com/office/drawing/2014/main" val="1326611055"/>
                  </a:ext>
                </a:extLst>
              </a:tr>
            </a:tbl>
          </a:graphicData>
        </a:graphic>
      </p:graphicFrame>
      <p:cxnSp>
        <p:nvCxnSpPr>
          <p:cNvPr id="15" name="Straight Arrow Connector 14">
            <a:extLst>
              <a:ext uri="{FF2B5EF4-FFF2-40B4-BE49-F238E27FC236}">
                <a16:creationId xmlns:a16="http://schemas.microsoft.com/office/drawing/2014/main" id="{4E78477E-8CF1-9C6A-AAE3-E84A05AC6120}"/>
              </a:ext>
            </a:extLst>
          </p:cNvPr>
          <p:cNvCxnSpPr>
            <a:cxnSpLocks/>
          </p:cNvCxnSpPr>
          <p:nvPr/>
        </p:nvCxnSpPr>
        <p:spPr>
          <a:xfrm flipH="1">
            <a:off x="7638362" y="2323769"/>
            <a:ext cx="667719"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0CF595D5-4D25-4A80-7E5B-9FDC2D63D8F9}"/>
              </a:ext>
            </a:extLst>
          </p:cNvPr>
          <p:cNvGraphicFramePr>
            <a:graphicFrameLocks noGrp="1"/>
          </p:cNvGraphicFramePr>
          <p:nvPr/>
        </p:nvGraphicFramePr>
        <p:xfrm>
          <a:off x="8619577" y="1748629"/>
          <a:ext cx="2533073" cy="997880"/>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201653">
                <a:tc>
                  <a:txBody>
                    <a:bodyPr/>
                    <a:lstStyle/>
                    <a:p>
                      <a:pPr algn="ctr"/>
                      <a:r>
                        <a:rPr lang="en-CN" dirty="0"/>
                        <a:t>直接系数表</a:t>
                      </a:r>
                    </a:p>
                  </a:txBody>
                  <a:tcPr anchor="ctr"/>
                </a:tc>
                <a:extLst>
                  <a:ext uri="{0D108BD9-81ED-4DB2-BD59-A6C34878D82A}">
                    <a16:rowId xmlns:a16="http://schemas.microsoft.com/office/drawing/2014/main" val="1653502915"/>
                  </a:ext>
                </a:extLst>
              </a:tr>
              <a:tr h="632120">
                <a:tc>
                  <a:txBody>
                    <a:bodyPr/>
                    <a:lstStyle/>
                    <a:p>
                      <a:pPr algn="ctr"/>
                      <a:r>
                        <a:rPr lang="en-CN" dirty="0"/>
                        <a:t>投入</a:t>
                      </a:r>
                    </a:p>
                  </a:txBody>
                  <a:tcPr anchor="ctr"/>
                </a:tc>
                <a:extLst>
                  <a:ext uri="{0D108BD9-81ED-4DB2-BD59-A6C34878D82A}">
                    <a16:rowId xmlns:a16="http://schemas.microsoft.com/office/drawing/2014/main" val="1326611055"/>
                  </a:ext>
                </a:extLst>
              </a:tr>
            </a:tbl>
          </a:graphicData>
        </a:graphic>
      </p:graphicFrame>
      <p:graphicFrame>
        <p:nvGraphicFramePr>
          <p:cNvPr id="22" name="Table 21">
            <a:extLst>
              <a:ext uri="{FF2B5EF4-FFF2-40B4-BE49-F238E27FC236}">
                <a16:creationId xmlns:a16="http://schemas.microsoft.com/office/drawing/2014/main" id="{8A944837-94E6-675B-93A1-0DC91EC3DA0C}"/>
              </a:ext>
            </a:extLst>
          </p:cNvPr>
          <p:cNvGraphicFramePr>
            <a:graphicFrameLocks noGrp="1"/>
          </p:cNvGraphicFramePr>
          <p:nvPr/>
        </p:nvGraphicFramePr>
        <p:xfrm>
          <a:off x="8634026" y="4707722"/>
          <a:ext cx="2533073" cy="997880"/>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201653">
                <a:tc>
                  <a:txBody>
                    <a:bodyPr/>
                    <a:lstStyle/>
                    <a:p>
                      <a:pPr algn="ctr"/>
                      <a:r>
                        <a:rPr lang="en-CN" dirty="0"/>
                        <a:t>运输距离表</a:t>
                      </a:r>
                    </a:p>
                  </a:txBody>
                  <a:tcPr anchor="ctr"/>
                </a:tc>
                <a:extLst>
                  <a:ext uri="{0D108BD9-81ED-4DB2-BD59-A6C34878D82A}">
                    <a16:rowId xmlns:a16="http://schemas.microsoft.com/office/drawing/2014/main" val="1653502915"/>
                  </a:ext>
                </a:extLst>
              </a:tr>
              <a:tr h="632120">
                <a:tc>
                  <a:txBody>
                    <a:bodyPr/>
                    <a:lstStyle/>
                    <a:p>
                      <a:pPr algn="ctr"/>
                      <a:r>
                        <a:rPr lang="en-CN" dirty="0"/>
                        <a:t>外购物料运输距离</a:t>
                      </a:r>
                    </a:p>
                  </a:txBody>
                  <a:tcPr anchor="ctr"/>
                </a:tc>
                <a:extLst>
                  <a:ext uri="{0D108BD9-81ED-4DB2-BD59-A6C34878D82A}">
                    <a16:rowId xmlns:a16="http://schemas.microsoft.com/office/drawing/2014/main" val="1326611055"/>
                  </a:ext>
                </a:extLst>
              </a:tr>
            </a:tbl>
          </a:graphicData>
        </a:graphic>
      </p:graphicFrame>
      <p:sp>
        <p:nvSpPr>
          <p:cNvPr id="23" name="Rectangle 22">
            <a:extLst>
              <a:ext uri="{FF2B5EF4-FFF2-40B4-BE49-F238E27FC236}">
                <a16:creationId xmlns:a16="http://schemas.microsoft.com/office/drawing/2014/main" id="{A223B45D-16DC-423F-9EF0-295A7F72A5D6}"/>
              </a:ext>
            </a:extLst>
          </p:cNvPr>
          <p:cNvSpPr/>
          <p:nvPr/>
        </p:nvSpPr>
        <p:spPr bwMode="auto">
          <a:xfrm>
            <a:off x="8430714" y="1556657"/>
            <a:ext cx="2901316" cy="4332514"/>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graphicFrame>
        <p:nvGraphicFramePr>
          <p:cNvPr id="5" name="Table 4">
            <a:extLst>
              <a:ext uri="{FF2B5EF4-FFF2-40B4-BE49-F238E27FC236}">
                <a16:creationId xmlns:a16="http://schemas.microsoft.com/office/drawing/2014/main" id="{3937F205-BA0C-8006-70FA-57C3FDB9D34E}"/>
              </a:ext>
            </a:extLst>
          </p:cNvPr>
          <p:cNvGraphicFramePr>
            <a:graphicFrameLocks noGrp="1"/>
          </p:cNvGraphicFramePr>
          <p:nvPr>
            <p:extLst>
              <p:ext uri="{D42A27DB-BD31-4B8C-83A1-F6EECF244321}">
                <p14:modId xmlns:p14="http://schemas.microsoft.com/office/powerpoint/2010/main" val="1858051880"/>
              </p:ext>
            </p:extLst>
          </p:nvPr>
        </p:nvGraphicFramePr>
        <p:xfrm>
          <a:off x="1240041" y="2009895"/>
          <a:ext cx="602160" cy="610129"/>
        </p:xfrm>
        <a:graphic>
          <a:graphicData uri="http://schemas.openxmlformats.org/drawingml/2006/table">
            <a:tbl>
              <a:tblPr firstRow="1" bandRow="1">
                <a:tableStyleId>{ED083AE6-46FA-4A59-8FB0-9F97EB10719F}</a:tableStyleId>
              </a:tblPr>
              <a:tblGrid>
                <a:gridCol w="602160">
                  <a:extLst>
                    <a:ext uri="{9D8B030D-6E8A-4147-A177-3AD203B41FA5}">
                      <a16:colId xmlns:a16="http://schemas.microsoft.com/office/drawing/2014/main" val="1248077562"/>
                    </a:ext>
                  </a:extLst>
                </a:gridCol>
              </a:tblGrid>
              <a:tr h="610129">
                <a:tc>
                  <a:txBody>
                    <a:bodyPr/>
                    <a:lstStyle/>
                    <a:p>
                      <a:pPr algn="ctr"/>
                      <a:r>
                        <a:rPr lang="en-US" altLang="zh-CN" sz="2800" b="0" dirty="0">
                          <a:latin typeface="+mn-ea"/>
                          <a:ea typeface="+mn-ea"/>
                        </a:rPr>
                        <a:t>1</a:t>
                      </a:r>
                      <a:endParaRPr lang="en-CN" sz="2800" b="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122927000"/>
                  </a:ext>
                </a:extLst>
              </a:tr>
            </a:tbl>
          </a:graphicData>
        </a:graphic>
      </p:graphicFrame>
    </p:spTree>
    <p:extLst>
      <p:ext uri="{BB962C8B-B14F-4D97-AF65-F5344CB8AC3E}">
        <p14:creationId xmlns:p14="http://schemas.microsoft.com/office/powerpoint/2010/main" val="15478114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sp>
        <p:nvSpPr>
          <p:cNvPr id="6" name="Title 2">
            <a:extLst>
              <a:ext uri="{FF2B5EF4-FFF2-40B4-BE49-F238E27FC236}">
                <a16:creationId xmlns:a16="http://schemas.microsoft.com/office/drawing/2014/main" id="{66A757E4-FEFD-6E51-95B8-12D6D3631FC5}"/>
              </a:ext>
            </a:extLst>
          </p:cNvPr>
          <p:cNvSpPr txBox="1">
            <a:spLocks/>
          </p:cNvSpPr>
          <p:nvPr/>
        </p:nvSpPr>
        <p:spPr>
          <a:xfrm>
            <a:off x="1715589" y="577769"/>
            <a:ext cx="3177473" cy="502445"/>
          </a:xfrm>
          <a:prstGeom prst="rect">
            <a:avLst/>
          </a:prstGeom>
          <a:noFill/>
          <a:ln>
            <a:noFill/>
          </a:ln>
        </p:spPr>
        <p:txBody>
          <a:bodyPr wrap="none">
            <a:spAutoFit/>
          </a:bodyPr>
          <a:lstStyle>
            <a:lvl1pPr algn="l" defTabSz="914400" rtl="0" eaLnBrk="1" latinLnBrk="0" hangingPunct="1">
              <a:spcBef>
                <a:spcPct val="0"/>
              </a:spcBef>
              <a:buNone/>
              <a:defRPr lang="zh-CN" altLang="en-US" sz="2665" b="1" kern="1200">
                <a:solidFill>
                  <a:schemeClr val="accent1">
                    <a:lumMod val="50000"/>
                  </a:schemeClr>
                </a:solidFill>
                <a:latin typeface="+mj-ea"/>
                <a:ea typeface="+mj-ea"/>
                <a:cs typeface="+mn-cs"/>
              </a:defRPr>
            </a:lvl1pPr>
          </a:lstStyle>
          <a:p>
            <a:r>
              <a:rPr lang="zh-CN" altLang="en-US"/>
              <a:t>顺序方法</a:t>
            </a:r>
            <a:r>
              <a:rPr lang="en-US" altLang="zh-CN"/>
              <a:t>-</a:t>
            </a:r>
            <a:r>
              <a:rPr lang="zh-CN" altLang="en-US"/>
              <a:t>计算示例</a:t>
            </a:r>
            <a:endParaRPr lang="zh-CN" altLang="en-US" dirty="0"/>
          </a:p>
        </p:txBody>
      </p:sp>
      <p:sp>
        <p:nvSpPr>
          <p:cNvPr id="7" name="矩形 5">
            <a:extLst>
              <a:ext uri="{FF2B5EF4-FFF2-40B4-BE49-F238E27FC236}">
                <a16:creationId xmlns:a16="http://schemas.microsoft.com/office/drawing/2014/main" id="{BC304F35-1536-3E43-0D0F-69A86BFDC729}"/>
              </a:ext>
            </a:extLst>
          </p:cNvPr>
          <p:cNvSpPr>
            <a:spLocks noChangeArrowheads="1"/>
          </p:cNvSpPr>
          <p:nvPr/>
        </p:nvSpPr>
        <p:spPr bwMode="auto">
          <a:xfrm>
            <a:off x="1084157" y="1223182"/>
            <a:ext cx="7167177"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en-US" altLang="zh-CN" sz="2400" dirty="0">
                <a:solidFill>
                  <a:schemeClr val="accent4"/>
                </a:solidFill>
                <a:latin typeface="微软雅黑" panose="020B0503020204020204" pitchFamily="34" charset="-122"/>
                <a:ea typeface="微软雅黑" panose="020B0503020204020204" pitchFamily="34" charset="-122"/>
              </a:rPr>
              <a:t>3.</a:t>
            </a:r>
            <a:r>
              <a:rPr lang="zh-CN" altLang="en-US" sz="2400" dirty="0">
                <a:solidFill>
                  <a:schemeClr val="accent4"/>
                </a:solidFill>
                <a:latin typeface="微软雅黑" panose="020B0503020204020204" pitchFamily="34" charset="-122"/>
                <a:ea typeface="微软雅黑" panose="020B0503020204020204" pitchFamily="34" charset="-122"/>
              </a:rPr>
              <a:t> 根据碳负荷类型获取对应物料投入产出，乘以对应背景系数，计算第一级工序的产品碳负荷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13" name="Table 12">
            <a:extLst>
              <a:ext uri="{FF2B5EF4-FFF2-40B4-BE49-F238E27FC236}">
                <a16:creationId xmlns:a16="http://schemas.microsoft.com/office/drawing/2014/main" id="{CE6CEA5D-FF3D-B7F6-CF68-C8B7A8BB48D1}"/>
              </a:ext>
            </a:extLst>
          </p:cNvPr>
          <p:cNvGraphicFramePr>
            <a:graphicFrameLocks noGrp="1"/>
          </p:cNvGraphicFramePr>
          <p:nvPr/>
        </p:nvGraphicFramePr>
        <p:xfrm>
          <a:off x="8634026" y="2924978"/>
          <a:ext cx="2533073" cy="1625799"/>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393209">
                <a:tc>
                  <a:txBody>
                    <a:bodyPr/>
                    <a:lstStyle/>
                    <a:p>
                      <a:pPr algn="ctr"/>
                      <a:r>
                        <a:rPr lang="en-CN" dirty="0"/>
                        <a:t>间接系数表</a:t>
                      </a:r>
                    </a:p>
                  </a:txBody>
                  <a:tcPr anchor="ctr"/>
                </a:tc>
                <a:extLst>
                  <a:ext uri="{0D108BD9-81ED-4DB2-BD59-A6C34878D82A}">
                    <a16:rowId xmlns:a16="http://schemas.microsoft.com/office/drawing/2014/main" val="1653502915"/>
                  </a:ext>
                </a:extLst>
              </a:tr>
              <a:tr h="1232590">
                <a:tc>
                  <a:txBody>
                    <a:bodyPr/>
                    <a:lstStyle/>
                    <a:p>
                      <a:pPr algn="ctr"/>
                      <a:r>
                        <a:rPr lang="en-CN" dirty="0"/>
                        <a:t>能辅产品</a:t>
                      </a:r>
                      <a:r>
                        <a:rPr lang="zh-CN" altLang="en-US" dirty="0"/>
                        <a:t>、</a:t>
                      </a:r>
                      <a:r>
                        <a:rPr lang="en-CN" dirty="0"/>
                        <a:t>副产品</a:t>
                      </a:r>
                      <a:endParaRPr lang="en-US" altLang="zh-CN" dirty="0"/>
                    </a:p>
                    <a:p>
                      <a:pPr algn="ctr"/>
                      <a:r>
                        <a:rPr lang="zh-CN" altLang="en-US" dirty="0"/>
                        <a:t>及外购物料</a:t>
                      </a:r>
                      <a:endParaRPr lang="en-CN" dirty="0"/>
                    </a:p>
                  </a:txBody>
                  <a:tcPr anchor="ctr"/>
                </a:tc>
                <a:extLst>
                  <a:ext uri="{0D108BD9-81ED-4DB2-BD59-A6C34878D82A}">
                    <a16:rowId xmlns:a16="http://schemas.microsoft.com/office/drawing/2014/main" val="1326611055"/>
                  </a:ext>
                </a:extLst>
              </a:tr>
            </a:tbl>
          </a:graphicData>
        </a:graphic>
      </p:graphicFrame>
      <p:graphicFrame>
        <p:nvGraphicFramePr>
          <p:cNvPr id="21" name="Table 20">
            <a:extLst>
              <a:ext uri="{FF2B5EF4-FFF2-40B4-BE49-F238E27FC236}">
                <a16:creationId xmlns:a16="http://schemas.microsoft.com/office/drawing/2014/main" id="{0CF595D5-4D25-4A80-7E5B-9FDC2D63D8F9}"/>
              </a:ext>
            </a:extLst>
          </p:cNvPr>
          <p:cNvGraphicFramePr>
            <a:graphicFrameLocks noGrp="1"/>
          </p:cNvGraphicFramePr>
          <p:nvPr/>
        </p:nvGraphicFramePr>
        <p:xfrm>
          <a:off x="8619577" y="1748629"/>
          <a:ext cx="2533073" cy="997880"/>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201653">
                <a:tc>
                  <a:txBody>
                    <a:bodyPr/>
                    <a:lstStyle/>
                    <a:p>
                      <a:pPr algn="ctr"/>
                      <a:r>
                        <a:rPr lang="en-CN" dirty="0"/>
                        <a:t>直接系数表</a:t>
                      </a:r>
                    </a:p>
                  </a:txBody>
                  <a:tcPr anchor="ctr"/>
                </a:tc>
                <a:extLst>
                  <a:ext uri="{0D108BD9-81ED-4DB2-BD59-A6C34878D82A}">
                    <a16:rowId xmlns:a16="http://schemas.microsoft.com/office/drawing/2014/main" val="1653502915"/>
                  </a:ext>
                </a:extLst>
              </a:tr>
              <a:tr h="632120">
                <a:tc>
                  <a:txBody>
                    <a:bodyPr/>
                    <a:lstStyle/>
                    <a:p>
                      <a:pPr algn="ctr"/>
                      <a:r>
                        <a:rPr lang="en-CN" dirty="0"/>
                        <a:t>投入</a:t>
                      </a:r>
                    </a:p>
                  </a:txBody>
                  <a:tcPr anchor="ctr"/>
                </a:tc>
                <a:extLst>
                  <a:ext uri="{0D108BD9-81ED-4DB2-BD59-A6C34878D82A}">
                    <a16:rowId xmlns:a16="http://schemas.microsoft.com/office/drawing/2014/main" val="1326611055"/>
                  </a:ext>
                </a:extLst>
              </a:tr>
            </a:tbl>
          </a:graphicData>
        </a:graphic>
      </p:graphicFrame>
      <p:graphicFrame>
        <p:nvGraphicFramePr>
          <p:cNvPr id="22" name="Table 21">
            <a:extLst>
              <a:ext uri="{FF2B5EF4-FFF2-40B4-BE49-F238E27FC236}">
                <a16:creationId xmlns:a16="http://schemas.microsoft.com/office/drawing/2014/main" id="{8A944837-94E6-675B-93A1-0DC91EC3DA0C}"/>
              </a:ext>
            </a:extLst>
          </p:cNvPr>
          <p:cNvGraphicFramePr>
            <a:graphicFrameLocks noGrp="1"/>
          </p:cNvGraphicFramePr>
          <p:nvPr/>
        </p:nvGraphicFramePr>
        <p:xfrm>
          <a:off x="8634026" y="4707722"/>
          <a:ext cx="2533073" cy="997880"/>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201653">
                <a:tc>
                  <a:txBody>
                    <a:bodyPr/>
                    <a:lstStyle/>
                    <a:p>
                      <a:pPr algn="ctr"/>
                      <a:r>
                        <a:rPr lang="en-CN" dirty="0"/>
                        <a:t>运输距离表</a:t>
                      </a:r>
                    </a:p>
                  </a:txBody>
                  <a:tcPr anchor="ctr"/>
                </a:tc>
                <a:extLst>
                  <a:ext uri="{0D108BD9-81ED-4DB2-BD59-A6C34878D82A}">
                    <a16:rowId xmlns:a16="http://schemas.microsoft.com/office/drawing/2014/main" val="1653502915"/>
                  </a:ext>
                </a:extLst>
              </a:tr>
              <a:tr h="632120">
                <a:tc>
                  <a:txBody>
                    <a:bodyPr/>
                    <a:lstStyle/>
                    <a:p>
                      <a:pPr algn="ctr"/>
                      <a:r>
                        <a:rPr lang="en-CN" dirty="0"/>
                        <a:t>外购物料运输距离</a:t>
                      </a:r>
                    </a:p>
                  </a:txBody>
                  <a:tcPr anchor="ctr"/>
                </a:tc>
                <a:extLst>
                  <a:ext uri="{0D108BD9-81ED-4DB2-BD59-A6C34878D82A}">
                    <a16:rowId xmlns:a16="http://schemas.microsoft.com/office/drawing/2014/main" val="1326611055"/>
                  </a:ext>
                </a:extLst>
              </a:tr>
            </a:tbl>
          </a:graphicData>
        </a:graphic>
      </p:graphicFrame>
      <p:sp>
        <p:nvSpPr>
          <p:cNvPr id="23" name="Rectangle 22">
            <a:extLst>
              <a:ext uri="{FF2B5EF4-FFF2-40B4-BE49-F238E27FC236}">
                <a16:creationId xmlns:a16="http://schemas.microsoft.com/office/drawing/2014/main" id="{A223B45D-16DC-423F-9EF0-295A7F72A5D6}"/>
              </a:ext>
            </a:extLst>
          </p:cNvPr>
          <p:cNvSpPr/>
          <p:nvPr/>
        </p:nvSpPr>
        <p:spPr bwMode="auto">
          <a:xfrm>
            <a:off x="8430714" y="1556657"/>
            <a:ext cx="2901316" cy="4332514"/>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graphicFrame>
        <p:nvGraphicFramePr>
          <p:cNvPr id="3" name="Table 2">
            <a:extLst>
              <a:ext uri="{FF2B5EF4-FFF2-40B4-BE49-F238E27FC236}">
                <a16:creationId xmlns:a16="http://schemas.microsoft.com/office/drawing/2014/main" id="{F118682D-5914-9082-4451-B16223CF9A67}"/>
              </a:ext>
            </a:extLst>
          </p:cNvPr>
          <p:cNvGraphicFramePr>
            <a:graphicFrameLocks noGrp="1"/>
          </p:cNvGraphicFramePr>
          <p:nvPr>
            <p:extLst>
              <p:ext uri="{D42A27DB-BD31-4B8C-83A1-F6EECF244321}">
                <p14:modId xmlns:p14="http://schemas.microsoft.com/office/powerpoint/2010/main" val="1017661568"/>
              </p:ext>
            </p:extLst>
          </p:nvPr>
        </p:nvGraphicFramePr>
        <p:xfrm>
          <a:off x="1084157" y="2907914"/>
          <a:ext cx="3430368" cy="1630000"/>
        </p:xfrm>
        <a:graphic>
          <a:graphicData uri="http://schemas.openxmlformats.org/drawingml/2006/table">
            <a:tbl>
              <a:tblPr firstRow="1" bandRow="1">
                <a:tableStyleId>{ED083AE6-46FA-4A59-8FB0-9F97EB10719F}</a:tableStyleId>
              </a:tblPr>
              <a:tblGrid>
                <a:gridCol w="2054717">
                  <a:extLst>
                    <a:ext uri="{9D8B030D-6E8A-4147-A177-3AD203B41FA5}">
                      <a16:colId xmlns:a16="http://schemas.microsoft.com/office/drawing/2014/main" val="3426529127"/>
                    </a:ext>
                  </a:extLst>
                </a:gridCol>
                <a:gridCol w="1375651">
                  <a:extLst>
                    <a:ext uri="{9D8B030D-6E8A-4147-A177-3AD203B41FA5}">
                      <a16:colId xmlns:a16="http://schemas.microsoft.com/office/drawing/2014/main" val="1038976264"/>
                    </a:ext>
                  </a:extLst>
                </a:gridCol>
              </a:tblGrid>
              <a:tr h="201653">
                <a:tc>
                  <a:txBody>
                    <a:bodyPr/>
                    <a:lstStyle/>
                    <a:p>
                      <a:pPr algn="ctr"/>
                      <a:r>
                        <a:rPr lang="en-CN" dirty="0"/>
                        <a:t>工序</a:t>
                      </a:r>
                    </a:p>
                  </a:txBody>
                  <a:tcPr anchor="ctr"/>
                </a:tc>
                <a:tc>
                  <a:txBody>
                    <a:bodyPr/>
                    <a:lstStyle/>
                    <a:p>
                      <a:pPr algn="ctr"/>
                      <a:r>
                        <a:rPr lang="en-CN" dirty="0"/>
                        <a:t>产品</a:t>
                      </a:r>
                    </a:p>
                  </a:txBody>
                  <a:tcPr anchor="ctr"/>
                </a:tc>
                <a:extLst>
                  <a:ext uri="{0D108BD9-81ED-4DB2-BD59-A6C34878D82A}">
                    <a16:rowId xmlns:a16="http://schemas.microsoft.com/office/drawing/2014/main" val="1653502915"/>
                  </a:ext>
                </a:extLst>
              </a:tr>
              <a:tr h="632120">
                <a:tc>
                  <a:txBody>
                    <a:bodyPr/>
                    <a:lstStyle/>
                    <a:p>
                      <a:pPr algn="ctr"/>
                      <a:r>
                        <a:rPr lang="en-CN" dirty="0"/>
                        <a:t>炼铁厂</a:t>
                      </a:r>
                      <a:r>
                        <a:rPr lang="en-US" altLang="zh-CN" dirty="0"/>
                        <a:t>-</a:t>
                      </a:r>
                      <a:r>
                        <a:rPr lang="zh-CN" altLang="en-US" dirty="0"/>
                        <a:t>焦炉</a:t>
                      </a:r>
                      <a:r>
                        <a:rPr lang="en-US" altLang="zh-CN" dirty="0"/>
                        <a:t>-1CO</a:t>
                      </a:r>
                      <a:endParaRPr lang="en-CN" dirty="0"/>
                    </a:p>
                  </a:txBody>
                  <a:tcPr anchor="ctr"/>
                </a:tc>
                <a:tc>
                  <a:txBody>
                    <a:bodyPr/>
                    <a:lstStyle/>
                    <a:p>
                      <a:pPr algn="ctr"/>
                      <a:r>
                        <a:rPr lang="en-CN" dirty="0"/>
                        <a:t>焦炭</a:t>
                      </a:r>
                      <a:r>
                        <a:rPr lang="en-US" altLang="zh-CN" dirty="0"/>
                        <a:t>-</a:t>
                      </a:r>
                      <a:r>
                        <a:rPr lang="zh-CN" altLang="en-US" dirty="0"/>
                        <a:t>合并</a:t>
                      </a:r>
                      <a:r>
                        <a:rPr lang="en-US" altLang="zh-CN" dirty="0"/>
                        <a:t>B</a:t>
                      </a:r>
                      <a:endParaRPr lang="en-CN" dirty="0"/>
                    </a:p>
                  </a:txBody>
                  <a:tcPr anchor="ctr"/>
                </a:tc>
                <a:extLst>
                  <a:ext uri="{0D108BD9-81ED-4DB2-BD59-A6C34878D82A}">
                    <a16:rowId xmlns:a16="http://schemas.microsoft.com/office/drawing/2014/main" val="1326611055"/>
                  </a:ext>
                </a:extLst>
              </a:tr>
              <a:tr h="632120">
                <a:tc>
                  <a:txBody>
                    <a:bodyPr/>
                    <a:lstStyle/>
                    <a:p>
                      <a:pPr algn="ctr"/>
                      <a:r>
                        <a:rPr lang="en-CN" dirty="0"/>
                        <a:t>炼铁厂</a:t>
                      </a:r>
                      <a:r>
                        <a:rPr lang="en-US" altLang="zh-CN" dirty="0"/>
                        <a:t>-</a:t>
                      </a:r>
                      <a:r>
                        <a:rPr lang="zh-CN" altLang="en-US" dirty="0"/>
                        <a:t>焦炉</a:t>
                      </a:r>
                      <a:r>
                        <a:rPr lang="en-US" altLang="zh-CN" dirty="0"/>
                        <a:t>-2CO</a:t>
                      </a:r>
                      <a:endParaRPr lang="en-CN" dirty="0"/>
                    </a:p>
                  </a:txBody>
                  <a:tcPr anchor="ctr"/>
                </a:tc>
                <a:tc>
                  <a:txBody>
                    <a:bodyPr/>
                    <a:lstStyle/>
                    <a:p>
                      <a:pPr algn="ctr"/>
                      <a:r>
                        <a:rPr lang="en-CN" dirty="0"/>
                        <a:t>焦炭</a:t>
                      </a:r>
                      <a:r>
                        <a:rPr lang="en-US" altLang="zh-CN" dirty="0"/>
                        <a:t>-</a:t>
                      </a:r>
                      <a:r>
                        <a:rPr lang="zh-CN" altLang="en-US" dirty="0"/>
                        <a:t>合并</a:t>
                      </a:r>
                      <a:r>
                        <a:rPr lang="en-US" altLang="zh-CN" dirty="0"/>
                        <a:t>C</a:t>
                      </a:r>
                      <a:endParaRPr lang="en-CN" dirty="0"/>
                    </a:p>
                  </a:txBody>
                  <a:tcPr anchor="ctr"/>
                </a:tc>
                <a:extLst>
                  <a:ext uri="{0D108BD9-81ED-4DB2-BD59-A6C34878D82A}">
                    <a16:rowId xmlns:a16="http://schemas.microsoft.com/office/drawing/2014/main" val="734674282"/>
                  </a:ext>
                </a:extLst>
              </a:tr>
            </a:tbl>
          </a:graphicData>
        </a:graphic>
      </p:graphicFrame>
      <p:graphicFrame>
        <p:nvGraphicFramePr>
          <p:cNvPr id="8" name="Table 7">
            <a:extLst>
              <a:ext uri="{FF2B5EF4-FFF2-40B4-BE49-F238E27FC236}">
                <a16:creationId xmlns:a16="http://schemas.microsoft.com/office/drawing/2014/main" id="{4ED5DAFC-4095-9641-7B0F-A1244DC80932}"/>
              </a:ext>
            </a:extLst>
          </p:cNvPr>
          <p:cNvGraphicFramePr>
            <a:graphicFrameLocks noGrp="1"/>
          </p:cNvGraphicFramePr>
          <p:nvPr>
            <p:extLst>
              <p:ext uri="{D42A27DB-BD31-4B8C-83A1-F6EECF244321}">
                <p14:modId xmlns:p14="http://schemas.microsoft.com/office/powerpoint/2010/main" val="358971066"/>
              </p:ext>
            </p:extLst>
          </p:nvPr>
        </p:nvGraphicFramePr>
        <p:xfrm>
          <a:off x="5144404" y="2575806"/>
          <a:ext cx="2533073" cy="2324142"/>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604951031"/>
                    </a:ext>
                  </a:extLst>
                </a:gridCol>
              </a:tblGrid>
              <a:tr h="387357">
                <a:tc>
                  <a:txBody>
                    <a:bodyPr/>
                    <a:lstStyle/>
                    <a:p>
                      <a:pPr algn="ctr"/>
                      <a:r>
                        <a:rPr lang="en-CN" dirty="0"/>
                        <a:t>投入产出表</a:t>
                      </a:r>
                    </a:p>
                  </a:txBody>
                  <a:tcPr anchor="ctr"/>
                </a:tc>
                <a:extLst>
                  <a:ext uri="{0D108BD9-81ED-4DB2-BD59-A6C34878D82A}">
                    <a16:rowId xmlns:a16="http://schemas.microsoft.com/office/drawing/2014/main" val="698371953"/>
                  </a:ext>
                </a:extLst>
              </a:tr>
              <a:tr h="387357">
                <a:tc>
                  <a:txBody>
                    <a:bodyPr/>
                    <a:lstStyle/>
                    <a:p>
                      <a:pPr algn="ctr"/>
                      <a:r>
                        <a:rPr lang="en-CN" dirty="0"/>
                        <a:t>原材料</a:t>
                      </a:r>
                    </a:p>
                  </a:txBody>
                  <a:tcPr anchor="ctr"/>
                </a:tc>
                <a:extLst>
                  <a:ext uri="{0D108BD9-81ED-4DB2-BD59-A6C34878D82A}">
                    <a16:rowId xmlns:a16="http://schemas.microsoft.com/office/drawing/2014/main" val="1789793496"/>
                  </a:ext>
                </a:extLst>
              </a:tr>
              <a:tr h="387357">
                <a:tc>
                  <a:txBody>
                    <a:bodyPr/>
                    <a:lstStyle/>
                    <a:p>
                      <a:pPr algn="ctr"/>
                      <a:r>
                        <a:rPr lang="en-CN" dirty="0"/>
                        <a:t>辅助材料</a:t>
                      </a:r>
                    </a:p>
                  </a:txBody>
                  <a:tcPr anchor="ctr"/>
                </a:tc>
                <a:extLst>
                  <a:ext uri="{0D108BD9-81ED-4DB2-BD59-A6C34878D82A}">
                    <a16:rowId xmlns:a16="http://schemas.microsoft.com/office/drawing/2014/main" val="2823852786"/>
                  </a:ext>
                </a:extLst>
              </a:tr>
              <a:tr h="387357">
                <a:tc>
                  <a:txBody>
                    <a:bodyPr/>
                    <a:lstStyle/>
                    <a:p>
                      <a:pPr algn="ctr"/>
                      <a:r>
                        <a:rPr lang="en-CN" dirty="0"/>
                        <a:t>能源</a:t>
                      </a:r>
                    </a:p>
                  </a:txBody>
                  <a:tcPr anchor="ctr"/>
                </a:tc>
                <a:extLst>
                  <a:ext uri="{0D108BD9-81ED-4DB2-BD59-A6C34878D82A}">
                    <a16:rowId xmlns:a16="http://schemas.microsoft.com/office/drawing/2014/main" val="2236715565"/>
                  </a:ext>
                </a:extLst>
              </a:tr>
              <a:tr h="387357">
                <a:tc>
                  <a:txBody>
                    <a:bodyPr/>
                    <a:lstStyle/>
                    <a:p>
                      <a:pPr algn="ctr"/>
                      <a:r>
                        <a:rPr lang="en-CN" dirty="0"/>
                        <a:t>产品</a:t>
                      </a:r>
                    </a:p>
                  </a:txBody>
                  <a:tcPr anchor="ctr"/>
                </a:tc>
                <a:extLst>
                  <a:ext uri="{0D108BD9-81ED-4DB2-BD59-A6C34878D82A}">
                    <a16:rowId xmlns:a16="http://schemas.microsoft.com/office/drawing/2014/main" val="1440466738"/>
                  </a:ext>
                </a:extLst>
              </a:tr>
              <a:tr h="387357">
                <a:tc>
                  <a:txBody>
                    <a:bodyPr/>
                    <a:lstStyle/>
                    <a:p>
                      <a:pPr algn="ctr"/>
                      <a:r>
                        <a:rPr lang="en-CN" dirty="0"/>
                        <a:t>副产品</a:t>
                      </a:r>
                    </a:p>
                  </a:txBody>
                  <a:tcPr anchor="ctr"/>
                </a:tc>
                <a:extLst>
                  <a:ext uri="{0D108BD9-81ED-4DB2-BD59-A6C34878D82A}">
                    <a16:rowId xmlns:a16="http://schemas.microsoft.com/office/drawing/2014/main" val="3554539375"/>
                  </a:ext>
                </a:extLst>
              </a:tr>
            </a:tbl>
          </a:graphicData>
        </a:graphic>
      </p:graphicFrame>
      <p:sp>
        <p:nvSpPr>
          <p:cNvPr id="9" name="Equal 8">
            <a:extLst>
              <a:ext uri="{FF2B5EF4-FFF2-40B4-BE49-F238E27FC236}">
                <a16:creationId xmlns:a16="http://schemas.microsoft.com/office/drawing/2014/main" id="{8D34E0BF-85AF-9B5F-63B2-D27389AE4B10}"/>
              </a:ext>
            </a:extLst>
          </p:cNvPr>
          <p:cNvSpPr/>
          <p:nvPr/>
        </p:nvSpPr>
        <p:spPr bwMode="auto">
          <a:xfrm>
            <a:off x="4585548" y="3497788"/>
            <a:ext cx="457200" cy="450252"/>
          </a:xfrm>
          <a:prstGeom prst="mathEqual">
            <a:avLst/>
          </a:prstGeom>
          <a:solidFill>
            <a:schemeClr val="accent1"/>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12" name="Multiply 11">
            <a:extLst>
              <a:ext uri="{FF2B5EF4-FFF2-40B4-BE49-F238E27FC236}">
                <a16:creationId xmlns:a16="http://schemas.microsoft.com/office/drawing/2014/main" id="{262A3621-3883-20AD-1980-1A67FE8B67D1}"/>
              </a:ext>
            </a:extLst>
          </p:cNvPr>
          <p:cNvSpPr/>
          <p:nvPr/>
        </p:nvSpPr>
        <p:spPr bwMode="auto">
          <a:xfrm>
            <a:off x="7807110" y="3512751"/>
            <a:ext cx="500246" cy="450252"/>
          </a:xfrm>
          <a:prstGeom prst="mathMultiply">
            <a:avLst/>
          </a:prstGeom>
          <a:solidFill>
            <a:schemeClr val="accent1"/>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Tree>
    <p:extLst>
      <p:ext uri="{BB962C8B-B14F-4D97-AF65-F5344CB8AC3E}">
        <p14:creationId xmlns:p14="http://schemas.microsoft.com/office/powerpoint/2010/main" val="2909089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sp>
        <p:nvSpPr>
          <p:cNvPr id="6" name="Title 2">
            <a:extLst>
              <a:ext uri="{FF2B5EF4-FFF2-40B4-BE49-F238E27FC236}">
                <a16:creationId xmlns:a16="http://schemas.microsoft.com/office/drawing/2014/main" id="{66A757E4-FEFD-6E51-95B8-12D6D3631FC5}"/>
              </a:ext>
            </a:extLst>
          </p:cNvPr>
          <p:cNvSpPr txBox="1">
            <a:spLocks/>
          </p:cNvSpPr>
          <p:nvPr/>
        </p:nvSpPr>
        <p:spPr>
          <a:xfrm>
            <a:off x="1715589" y="577769"/>
            <a:ext cx="3177473" cy="502445"/>
          </a:xfrm>
          <a:prstGeom prst="rect">
            <a:avLst/>
          </a:prstGeom>
          <a:noFill/>
          <a:ln>
            <a:noFill/>
          </a:ln>
        </p:spPr>
        <p:txBody>
          <a:bodyPr wrap="none">
            <a:spAutoFit/>
          </a:bodyPr>
          <a:lstStyle>
            <a:lvl1pPr algn="l" defTabSz="914400" rtl="0" eaLnBrk="1" latinLnBrk="0" hangingPunct="1">
              <a:spcBef>
                <a:spcPct val="0"/>
              </a:spcBef>
              <a:buNone/>
              <a:defRPr lang="zh-CN" altLang="en-US" sz="2665" b="1" kern="1200">
                <a:solidFill>
                  <a:schemeClr val="accent1">
                    <a:lumMod val="50000"/>
                  </a:schemeClr>
                </a:solidFill>
                <a:latin typeface="+mj-ea"/>
                <a:ea typeface="+mj-ea"/>
                <a:cs typeface="+mn-cs"/>
              </a:defRPr>
            </a:lvl1pPr>
          </a:lstStyle>
          <a:p>
            <a:r>
              <a:rPr lang="zh-CN" altLang="en-US"/>
              <a:t>顺序方法</a:t>
            </a:r>
            <a:r>
              <a:rPr lang="en-US" altLang="zh-CN"/>
              <a:t>-</a:t>
            </a:r>
            <a:r>
              <a:rPr lang="zh-CN" altLang="en-US"/>
              <a:t>计算示例</a:t>
            </a:r>
            <a:endParaRPr lang="zh-CN" altLang="en-US" dirty="0"/>
          </a:p>
        </p:txBody>
      </p:sp>
      <p:sp>
        <p:nvSpPr>
          <p:cNvPr id="7" name="矩形 5">
            <a:extLst>
              <a:ext uri="{FF2B5EF4-FFF2-40B4-BE49-F238E27FC236}">
                <a16:creationId xmlns:a16="http://schemas.microsoft.com/office/drawing/2014/main" id="{BC304F35-1536-3E43-0D0F-69A86BFDC729}"/>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en-US" altLang="zh-CN" sz="2400" dirty="0">
                <a:solidFill>
                  <a:schemeClr val="accent4"/>
                </a:solidFill>
                <a:latin typeface="微软雅黑" panose="020B0503020204020204" pitchFamily="34" charset="-122"/>
                <a:ea typeface="微软雅黑" panose="020B0503020204020204" pitchFamily="34" charset="-122"/>
              </a:rPr>
              <a:t>4.</a:t>
            </a:r>
            <a:r>
              <a:rPr lang="zh-CN" altLang="en-US" sz="2400" dirty="0">
                <a:solidFill>
                  <a:schemeClr val="accent4"/>
                </a:solidFill>
                <a:latin typeface="微软雅黑" panose="020B0503020204020204" pitchFamily="34" charset="-122"/>
                <a:ea typeface="微软雅黑" panose="020B0503020204020204" pitchFamily="34" charset="-122"/>
              </a:rPr>
              <a:t> 将第一级工序的产品碳负荷录入间接系数表</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0" name="Graphic 9">
            <a:extLst>
              <a:ext uri="{FF2B5EF4-FFF2-40B4-BE49-F238E27FC236}">
                <a16:creationId xmlns:a16="http://schemas.microsoft.com/office/drawing/2014/main" id="{6C5719CF-DA72-146A-99D1-4FFB6E903C4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340" r="13818" b="50267"/>
          <a:stretch/>
        </p:blipFill>
        <p:spPr>
          <a:xfrm>
            <a:off x="1715589" y="2116605"/>
            <a:ext cx="6379858" cy="4163626"/>
          </a:xfrm>
          <a:prstGeom prst="rect">
            <a:avLst/>
          </a:prstGeom>
        </p:spPr>
      </p:pic>
      <p:sp>
        <p:nvSpPr>
          <p:cNvPr id="11" name="Rectangle 10">
            <a:extLst>
              <a:ext uri="{FF2B5EF4-FFF2-40B4-BE49-F238E27FC236}">
                <a16:creationId xmlns:a16="http://schemas.microsoft.com/office/drawing/2014/main" id="{BBBFBD24-3AC8-5361-8A81-E415373756CB}"/>
              </a:ext>
            </a:extLst>
          </p:cNvPr>
          <p:cNvSpPr/>
          <p:nvPr/>
        </p:nvSpPr>
        <p:spPr bwMode="auto">
          <a:xfrm>
            <a:off x="4051089" y="1977980"/>
            <a:ext cx="3499525" cy="642044"/>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graphicFrame>
        <p:nvGraphicFramePr>
          <p:cNvPr id="13" name="Table 12">
            <a:extLst>
              <a:ext uri="{FF2B5EF4-FFF2-40B4-BE49-F238E27FC236}">
                <a16:creationId xmlns:a16="http://schemas.microsoft.com/office/drawing/2014/main" id="{CE6CEA5D-FF3D-B7F6-CF68-C8B7A8BB48D1}"/>
              </a:ext>
            </a:extLst>
          </p:cNvPr>
          <p:cNvGraphicFramePr>
            <a:graphicFrameLocks noGrp="1"/>
          </p:cNvGraphicFramePr>
          <p:nvPr>
            <p:extLst>
              <p:ext uri="{D42A27DB-BD31-4B8C-83A1-F6EECF244321}">
                <p14:modId xmlns:p14="http://schemas.microsoft.com/office/powerpoint/2010/main" val="2407486227"/>
              </p:ext>
            </p:extLst>
          </p:nvPr>
        </p:nvGraphicFramePr>
        <p:xfrm>
          <a:off x="8634026" y="2502238"/>
          <a:ext cx="2533073" cy="2408473"/>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393209">
                <a:tc>
                  <a:txBody>
                    <a:bodyPr/>
                    <a:lstStyle/>
                    <a:p>
                      <a:pPr algn="ctr"/>
                      <a:r>
                        <a:rPr lang="en-CN" dirty="0"/>
                        <a:t>间接系数表</a:t>
                      </a:r>
                    </a:p>
                  </a:txBody>
                  <a:tcPr anchor="ctr"/>
                </a:tc>
                <a:extLst>
                  <a:ext uri="{0D108BD9-81ED-4DB2-BD59-A6C34878D82A}">
                    <a16:rowId xmlns:a16="http://schemas.microsoft.com/office/drawing/2014/main" val="1653502915"/>
                  </a:ext>
                </a:extLst>
              </a:tr>
              <a:tr h="1232590">
                <a:tc>
                  <a:txBody>
                    <a:bodyPr/>
                    <a:lstStyle/>
                    <a:p>
                      <a:pPr algn="ctr"/>
                      <a:r>
                        <a:rPr lang="en-CN" dirty="0"/>
                        <a:t>能辅产品</a:t>
                      </a:r>
                      <a:r>
                        <a:rPr lang="zh-CN" altLang="en-US" dirty="0"/>
                        <a:t>、</a:t>
                      </a:r>
                      <a:r>
                        <a:rPr lang="en-CN" dirty="0"/>
                        <a:t>副产品</a:t>
                      </a:r>
                      <a:endParaRPr lang="en-US" altLang="zh-CN" dirty="0"/>
                    </a:p>
                    <a:p>
                      <a:pPr algn="ctr"/>
                      <a:r>
                        <a:rPr lang="zh-CN" altLang="en-US" dirty="0"/>
                        <a:t>及外购物料</a:t>
                      </a:r>
                      <a:endParaRPr lang="en-CN" dirty="0"/>
                    </a:p>
                  </a:txBody>
                  <a:tcPr anchor="ctr"/>
                </a:tc>
                <a:extLst>
                  <a:ext uri="{0D108BD9-81ED-4DB2-BD59-A6C34878D82A}">
                    <a16:rowId xmlns:a16="http://schemas.microsoft.com/office/drawing/2014/main" val="1326611055"/>
                  </a:ext>
                </a:extLst>
              </a:tr>
              <a:tr h="391337">
                <a:tc>
                  <a:txBody>
                    <a:bodyPr/>
                    <a:lstStyle/>
                    <a:p>
                      <a:pPr algn="ctr"/>
                      <a:r>
                        <a:rPr lang="en-CN" dirty="0">
                          <a:solidFill>
                            <a:srgbClr val="C00000"/>
                          </a:solidFill>
                        </a:rPr>
                        <a:t>焦炭</a:t>
                      </a:r>
                      <a:r>
                        <a:rPr lang="en-US" altLang="zh-CN" dirty="0">
                          <a:solidFill>
                            <a:srgbClr val="C00000"/>
                          </a:solidFill>
                        </a:rPr>
                        <a:t>-</a:t>
                      </a:r>
                      <a:r>
                        <a:rPr lang="zh-CN" altLang="en-US" dirty="0">
                          <a:solidFill>
                            <a:srgbClr val="C00000"/>
                          </a:solidFill>
                        </a:rPr>
                        <a:t>合并</a:t>
                      </a:r>
                      <a:r>
                        <a:rPr lang="en-US" altLang="zh-CN" dirty="0">
                          <a:solidFill>
                            <a:srgbClr val="C00000"/>
                          </a:solidFill>
                        </a:rPr>
                        <a:t>B</a:t>
                      </a:r>
                      <a:endParaRPr lang="en-CN" dirty="0">
                        <a:solidFill>
                          <a:srgbClr val="C00000"/>
                        </a:solidFill>
                      </a:endParaRPr>
                    </a:p>
                  </a:txBody>
                  <a:tcPr anchor="ctr"/>
                </a:tc>
                <a:extLst>
                  <a:ext uri="{0D108BD9-81ED-4DB2-BD59-A6C34878D82A}">
                    <a16:rowId xmlns:a16="http://schemas.microsoft.com/office/drawing/2014/main" val="150504372"/>
                  </a:ext>
                </a:extLst>
              </a:tr>
              <a:tr h="391337">
                <a:tc>
                  <a:txBody>
                    <a:bodyPr/>
                    <a:lstStyle/>
                    <a:p>
                      <a:pPr algn="ctr"/>
                      <a:r>
                        <a:rPr lang="en-CN" dirty="0">
                          <a:solidFill>
                            <a:srgbClr val="C00000"/>
                          </a:solidFill>
                        </a:rPr>
                        <a:t>焦炭</a:t>
                      </a:r>
                      <a:r>
                        <a:rPr lang="en-US" altLang="zh-CN" dirty="0">
                          <a:solidFill>
                            <a:srgbClr val="C00000"/>
                          </a:solidFill>
                        </a:rPr>
                        <a:t>-</a:t>
                      </a:r>
                      <a:r>
                        <a:rPr lang="zh-CN" altLang="en-US" dirty="0">
                          <a:solidFill>
                            <a:srgbClr val="C00000"/>
                          </a:solidFill>
                        </a:rPr>
                        <a:t>合并</a:t>
                      </a:r>
                      <a:r>
                        <a:rPr lang="en-US" altLang="zh-CN" dirty="0">
                          <a:solidFill>
                            <a:srgbClr val="C00000"/>
                          </a:solidFill>
                        </a:rPr>
                        <a:t>C</a:t>
                      </a:r>
                      <a:endParaRPr lang="en-CN" dirty="0">
                        <a:solidFill>
                          <a:srgbClr val="C00000"/>
                        </a:solidFill>
                      </a:endParaRPr>
                    </a:p>
                  </a:txBody>
                  <a:tcPr anchor="ctr"/>
                </a:tc>
                <a:extLst>
                  <a:ext uri="{0D108BD9-81ED-4DB2-BD59-A6C34878D82A}">
                    <a16:rowId xmlns:a16="http://schemas.microsoft.com/office/drawing/2014/main" val="701862252"/>
                  </a:ext>
                </a:extLst>
              </a:tr>
            </a:tbl>
          </a:graphicData>
        </a:graphic>
      </p:graphicFrame>
      <p:cxnSp>
        <p:nvCxnSpPr>
          <p:cNvPr id="15" name="Straight Arrow Connector 14">
            <a:extLst>
              <a:ext uri="{FF2B5EF4-FFF2-40B4-BE49-F238E27FC236}">
                <a16:creationId xmlns:a16="http://schemas.microsoft.com/office/drawing/2014/main" id="{4E78477E-8CF1-9C6A-AAE3-E84A05AC6120}"/>
              </a:ext>
            </a:extLst>
          </p:cNvPr>
          <p:cNvCxnSpPr>
            <a:cxnSpLocks/>
          </p:cNvCxnSpPr>
          <p:nvPr/>
        </p:nvCxnSpPr>
        <p:spPr>
          <a:xfrm>
            <a:off x="7662001" y="2502238"/>
            <a:ext cx="694059" cy="1359643"/>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0CF595D5-4D25-4A80-7E5B-9FDC2D63D8F9}"/>
              </a:ext>
            </a:extLst>
          </p:cNvPr>
          <p:cNvGraphicFramePr>
            <a:graphicFrameLocks noGrp="1"/>
          </p:cNvGraphicFramePr>
          <p:nvPr>
            <p:extLst>
              <p:ext uri="{D42A27DB-BD31-4B8C-83A1-F6EECF244321}">
                <p14:modId xmlns:p14="http://schemas.microsoft.com/office/powerpoint/2010/main" val="2836547169"/>
              </p:ext>
            </p:extLst>
          </p:nvPr>
        </p:nvGraphicFramePr>
        <p:xfrm>
          <a:off x="8619577" y="1325889"/>
          <a:ext cx="2533073" cy="997880"/>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201653">
                <a:tc>
                  <a:txBody>
                    <a:bodyPr/>
                    <a:lstStyle/>
                    <a:p>
                      <a:pPr algn="ctr"/>
                      <a:r>
                        <a:rPr lang="en-CN" dirty="0"/>
                        <a:t>直接系数表</a:t>
                      </a:r>
                    </a:p>
                  </a:txBody>
                  <a:tcPr anchor="ctr"/>
                </a:tc>
                <a:extLst>
                  <a:ext uri="{0D108BD9-81ED-4DB2-BD59-A6C34878D82A}">
                    <a16:rowId xmlns:a16="http://schemas.microsoft.com/office/drawing/2014/main" val="1653502915"/>
                  </a:ext>
                </a:extLst>
              </a:tr>
              <a:tr h="632120">
                <a:tc>
                  <a:txBody>
                    <a:bodyPr/>
                    <a:lstStyle/>
                    <a:p>
                      <a:pPr algn="ctr"/>
                      <a:r>
                        <a:rPr lang="en-CN" dirty="0"/>
                        <a:t>投入</a:t>
                      </a:r>
                    </a:p>
                  </a:txBody>
                  <a:tcPr anchor="ctr"/>
                </a:tc>
                <a:extLst>
                  <a:ext uri="{0D108BD9-81ED-4DB2-BD59-A6C34878D82A}">
                    <a16:rowId xmlns:a16="http://schemas.microsoft.com/office/drawing/2014/main" val="1326611055"/>
                  </a:ext>
                </a:extLst>
              </a:tr>
            </a:tbl>
          </a:graphicData>
        </a:graphic>
      </p:graphicFrame>
      <p:graphicFrame>
        <p:nvGraphicFramePr>
          <p:cNvPr id="22" name="Table 21">
            <a:extLst>
              <a:ext uri="{FF2B5EF4-FFF2-40B4-BE49-F238E27FC236}">
                <a16:creationId xmlns:a16="http://schemas.microsoft.com/office/drawing/2014/main" id="{8A944837-94E6-675B-93A1-0DC91EC3DA0C}"/>
              </a:ext>
            </a:extLst>
          </p:cNvPr>
          <p:cNvGraphicFramePr>
            <a:graphicFrameLocks noGrp="1"/>
          </p:cNvGraphicFramePr>
          <p:nvPr>
            <p:extLst>
              <p:ext uri="{D42A27DB-BD31-4B8C-83A1-F6EECF244321}">
                <p14:modId xmlns:p14="http://schemas.microsoft.com/office/powerpoint/2010/main" val="1233778908"/>
              </p:ext>
            </p:extLst>
          </p:nvPr>
        </p:nvGraphicFramePr>
        <p:xfrm>
          <a:off x="8634026" y="5089180"/>
          <a:ext cx="2533073" cy="997880"/>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201653">
                <a:tc>
                  <a:txBody>
                    <a:bodyPr/>
                    <a:lstStyle/>
                    <a:p>
                      <a:pPr algn="ctr"/>
                      <a:r>
                        <a:rPr lang="en-CN" dirty="0"/>
                        <a:t>运输距离表</a:t>
                      </a:r>
                    </a:p>
                  </a:txBody>
                  <a:tcPr anchor="ctr"/>
                </a:tc>
                <a:extLst>
                  <a:ext uri="{0D108BD9-81ED-4DB2-BD59-A6C34878D82A}">
                    <a16:rowId xmlns:a16="http://schemas.microsoft.com/office/drawing/2014/main" val="1653502915"/>
                  </a:ext>
                </a:extLst>
              </a:tr>
              <a:tr h="632120">
                <a:tc>
                  <a:txBody>
                    <a:bodyPr/>
                    <a:lstStyle/>
                    <a:p>
                      <a:pPr algn="ctr"/>
                      <a:r>
                        <a:rPr lang="en-CN" dirty="0"/>
                        <a:t>外购物料运输距离</a:t>
                      </a:r>
                    </a:p>
                  </a:txBody>
                  <a:tcPr anchor="ctr"/>
                </a:tc>
                <a:extLst>
                  <a:ext uri="{0D108BD9-81ED-4DB2-BD59-A6C34878D82A}">
                    <a16:rowId xmlns:a16="http://schemas.microsoft.com/office/drawing/2014/main" val="1326611055"/>
                  </a:ext>
                </a:extLst>
              </a:tr>
            </a:tbl>
          </a:graphicData>
        </a:graphic>
      </p:graphicFrame>
      <p:sp>
        <p:nvSpPr>
          <p:cNvPr id="12" name="Rectangle 11">
            <a:extLst>
              <a:ext uri="{FF2B5EF4-FFF2-40B4-BE49-F238E27FC236}">
                <a16:creationId xmlns:a16="http://schemas.microsoft.com/office/drawing/2014/main" id="{A0E14489-CB6B-0DDF-F744-CA71D6FC44A5}"/>
              </a:ext>
            </a:extLst>
          </p:cNvPr>
          <p:cNvSpPr/>
          <p:nvPr/>
        </p:nvSpPr>
        <p:spPr bwMode="auto">
          <a:xfrm>
            <a:off x="8430714" y="4025109"/>
            <a:ext cx="2901316" cy="997880"/>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graphicFrame>
        <p:nvGraphicFramePr>
          <p:cNvPr id="17" name="Table 16">
            <a:extLst>
              <a:ext uri="{FF2B5EF4-FFF2-40B4-BE49-F238E27FC236}">
                <a16:creationId xmlns:a16="http://schemas.microsoft.com/office/drawing/2014/main" id="{DA58D813-1B15-47D5-54F1-7DFD0F57DE59}"/>
              </a:ext>
            </a:extLst>
          </p:cNvPr>
          <p:cNvGraphicFramePr>
            <a:graphicFrameLocks noGrp="1"/>
          </p:cNvGraphicFramePr>
          <p:nvPr>
            <p:extLst>
              <p:ext uri="{D42A27DB-BD31-4B8C-83A1-F6EECF244321}">
                <p14:modId xmlns:p14="http://schemas.microsoft.com/office/powerpoint/2010/main" val="1154486812"/>
              </p:ext>
            </p:extLst>
          </p:nvPr>
        </p:nvGraphicFramePr>
        <p:xfrm>
          <a:off x="1084157" y="1973637"/>
          <a:ext cx="2422099" cy="1029724"/>
        </p:xfrm>
        <a:graphic>
          <a:graphicData uri="http://schemas.openxmlformats.org/drawingml/2006/table">
            <a:tbl>
              <a:tblPr firstRow="1" bandRow="1">
                <a:tableStyleId>{ED083AE6-46FA-4A59-8FB0-9F97EB10719F}</a:tableStyleId>
              </a:tblPr>
              <a:tblGrid>
                <a:gridCol w="1450786">
                  <a:extLst>
                    <a:ext uri="{9D8B030D-6E8A-4147-A177-3AD203B41FA5}">
                      <a16:colId xmlns:a16="http://schemas.microsoft.com/office/drawing/2014/main" val="3426529127"/>
                    </a:ext>
                  </a:extLst>
                </a:gridCol>
                <a:gridCol w="971313">
                  <a:extLst>
                    <a:ext uri="{9D8B030D-6E8A-4147-A177-3AD203B41FA5}">
                      <a16:colId xmlns:a16="http://schemas.microsoft.com/office/drawing/2014/main" val="1038976264"/>
                    </a:ext>
                  </a:extLst>
                </a:gridCol>
              </a:tblGrid>
              <a:tr h="242477">
                <a:tc>
                  <a:txBody>
                    <a:bodyPr/>
                    <a:lstStyle/>
                    <a:p>
                      <a:pPr algn="ctr"/>
                      <a:r>
                        <a:rPr lang="en-CN" sz="1200" dirty="0"/>
                        <a:t>工序</a:t>
                      </a:r>
                    </a:p>
                  </a:txBody>
                  <a:tcPr anchor="ctr"/>
                </a:tc>
                <a:tc>
                  <a:txBody>
                    <a:bodyPr/>
                    <a:lstStyle/>
                    <a:p>
                      <a:pPr algn="ctr"/>
                      <a:r>
                        <a:rPr lang="en-CN" sz="1200" dirty="0"/>
                        <a:t>产品</a:t>
                      </a:r>
                    </a:p>
                  </a:txBody>
                  <a:tcPr anchor="ctr"/>
                </a:tc>
                <a:extLst>
                  <a:ext uri="{0D108BD9-81ED-4DB2-BD59-A6C34878D82A}">
                    <a16:rowId xmlns:a16="http://schemas.microsoft.com/office/drawing/2014/main" val="1653502915"/>
                  </a:ext>
                </a:extLst>
              </a:tr>
              <a:tr h="377702">
                <a:tc>
                  <a:txBody>
                    <a:bodyPr/>
                    <a:lstStyle/>
                    <a:p>
                      <a:pPr algn="ctr"/>
                      <a:r>
                        <a:rPr lang="en-CN" sz="1200" dirty="0"/>
                        <a:t>炼铁厂</a:t>
                      </a:r>
                      <a:r>
                        <a:rPr lang="en-US" altLang="zh-CN" sz="1200" dirty="0"/>
                        <a:t>-</a:t>
                      </a:r>
                      <a:r>
                        <a:rPr lang="zh-CN" altLang="en-US" sz="1200" dirty="0"/>
                        <a:t>焦炉</a:t>
                      </a:r>
                      <a:r>
                        <a:rPr lang="en-US" altLang="zh-CN" sz="1200" dirty="0"/>
                        <a:t>-1CO</a:t>
                      </a:r>
                      <a:endParaRPr lang="en-CN" sz="1200" dirty="0"/>
                    </a:p>
                  </a:txBody>
                  <a:tcPr anchor="ctr"/>
                </a:tc>
                <a:tc>
                  <a:txBody>
                    <a:bodyPr/>
                    <a:lstStyle/>
                    <a:p>
                      <a:pPr algn="ctr"/>
                      <a:r>
                        <a:rPr lang="en-CN" sz="1200" dirty="0"/>
                        <a:t>焦炭</a:t>
                      </a:r>
                      <a:r>
                        <a:rPr lang="en-US" altLang="zh-CN" sz="1200" dirty="0"/>
                        <a:t>-</a:t>
                      </a:r>
                      <a:r>
                        <a:rPr lang="zh-CN" altLang="en-US" sz="1200" dirty="0"/>
                        <a:t>合并</a:t>
                      </a:r>
                      <a:r>
                        <a:rPr lang="en-US" altLang="zh-CN" sz="1200" dirty="0"/>
                        <a:t>B</a:t>
                      </a:r>
                      <a:endParaRPr lang="en-CN" sz="1200" dirty="0"/>
                    </a:p>
                  </a:txBody>
                  <a:tcPr anchor="ctr"/>
                </a:tc>
                <a:extLst>
                  <a:ext uri="{0D108BD9-81ED-4DB2-BD59-A6C34878D82A}">
                    <a16:rowId xmlns:a16="http://schemas.microsoft.com/office/drawing/2014/main" val="1326611055"/>
                  </a:ext>
                </a:extLst>
              </a:tr>
              <a:tr h="377702">
                <a:tc>
                  <a:txBody>
                    <a:bodyPr/>
                    <a:lstStyle/>
                    <a:p>
                      <a:pPr algn="ctr"/>
                      <a:r>
                        <a:rPr lang="en-CN" sz="1200" dirty="0"/>
                        <a:t>炼铁厂</a:t>
                      </a:r>
                      <a:r>
                        <a:rPr lang="en-US" altLang="zh-CN" sz="1200" dirty="0"/>
                        <a:t>-</a:t>
                      </a:r>
                      <a:r>
                        <a:rPr lang="zh-CN" altLang="en-US" sz="1200" dirty="0"/>
                        <a:t>焦炉</a:t>
                      </a:r>
                      <a:r>
                        <a:rPr lang="en-US" altLang="zh-CN" sz="1200" dirty="0"/>
                        <a:t>-2CO</a:t>
                      </a:r>
                      <a:endParaRPr lang="en-CN" sz="1200" dirty="0"/>
                    </a:p>
                  </a:txBody>
                  <a:tcPr anchor="ctr"/>
                </a:tc>
                <a:tc>
                  <a:txBody>
                    <a:bodyPr/>
                    <a:lstStyle/>
                    <a:p>
                      <a:pPr algn="ctr"/>
                      <a:r>
                        <a:rPr lang="en-CN" sz="1200" dirty="0"/>
                        <a:t>焦炭</a:t>
                      </a:r>
                      <a:r>
                        <a:rPr lang="en-US" altLang="zh-CN" sz="1200" dirty="0"/>
                        <a:t>-</a:t>
                      </a:r>
                      <a:r>
                        <a:rPr lang="zh-CN" altLang="en-US" sz="1200" dirty="0"/>
                        <a:t>合并</a:t>
                      </a:r>
                      <a:r>
                        <a:rPr lang="en-US" altLang="zh-CN" sz="1200" dirty="0"/>
                        <a:t>C</a:t>
                      </a:r>
                      <a:endParaRPr lang="en-CN" sz="1200" dirty="0"/>
                    </a:p>
                  </a:txBody>
                  <a:tcPr anchor="ctr"/>
                </a:tc>
                <a:extLst>
                  <a:ext uri="{0D108BD9-81ED-4DB2-BD59-A6C34878D82A}">
                    <a16:rowId xmlns:a16="http://schemas.microsoft.com/office/drawing/2014/main" val="734674282"/>
                  </a:ext>
                </a:extLst>
              </a:tr>
            </a:tbl>
          </a:graphicData>
        </a:graphic>
      </p:graphicFrame>
      <p:cxnSp>
        <p:nvCxnSpPr>
          <p:cNvPr id="19" name="Straight Arrow Connector 18">
            <a:extLst>
              <a:ext uri="{FF2B5EF4-FFF2-40B4-BE49-F238E27FC236}">
                <a16:creationId xmlns:a16="http://schemas.microsoft.com/office/drawing/2014/main" id="{DD5DA6AE-1305-1604-BD37-B2EF650F2FF0}"/>
              </a:ext>
            </a:extLst>
          </p:cNvPr>
          <p:cNvCxnSpPr>
            <a:cxnSpLocks/>
          </p:cNvCxnSpPr>
          <p:nvPr/>
        </p:nvCxnSpPr>
        <p:spPr>
          <a:xfrm>
            <a:off x="3623873" y="2323769"/>
            <a:ext cx="315829"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55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sp>
        <p:nvSpPr>
          <p:cNvPr id="6" name="Title 2">
            <a:extLst>
              <a:ext uri="{FF2B5EF4-FFF2-40B4-BE49-F238E27FC236}">
                <a16:creationId xmlns:a16="http://schemas.microsoft.com/office/drawing/2014/main" id="{66A757E4-FEFD-6E51-95B8-12D6D3631FC5}"/>
              </a:ext>
            </a:extLst>
          </p:cNvPr>
          <p:cNvSpPr txBox="1">
            <a:spLocks/>
          </p:cNvSpPr>
          <p:nvPr/>
        </p:nvSpPr>
        <p:spPr>
          <a:xfrm>
            <a:off x="1715589" y="577769"/>
            <a:ext cx="3177473" cy="502445"/>
          </a:xfrm>
          <a:prstGeom prst="rect">
            <a:avLst/>
          </a:prstGeom>
          <a:noFill/>
          <a:ln>
            <a:noFill/>
          </a:ln>
        </p:spPr>
        <p:txBody>
          <a:bodyPr wrap="none">
            <a:spAutoFit/>
          </a:bodyPr>
          <a:lstStyle>
            <a:lvl1pPr algn="l" defTabSz="914400" rtl="0" eaLnBrk="1" latinLnBrk="0" hangingPunct="1">
              <a:spcBef>
                <a:spcPct val="0"/>
              </a:spcBef>
              <a:buNone/>
              <a:defRPr lang="zh-CN" altLang="en-US" sz="2665" b="1" kern="1200">
                <a:solidFill>
                  <a:schemeClr val="accent1">
                    <a:lumMod val="50000"/>
                  </a:schemeClr>
                </a:solidFill>
                <a:latin typeface="+mj-ea"/>
                <a:ea typeface="+mj-ea"/>
                <a:cs typeface="+mn-cs"/>
              </a:defRPr>
            </a:lvl1pPr>
          </a:lstStyle>
          <a:p>
            <a:r>
              <a:rPr lang="zh-CN" altLang="en-US"/>
              <a:t>顺序方法</a:t>
            </a:r>
            <a:r>
              <a:rPr lang="en-US" altLang="zh-CN"/>
              <a:t>-</a:t>
            </a:r>
            <a:r>
              <a:rPr lang="zh-CN" altLang="en-US"/>
              <a:t>计算示例</a:t>
            </a:r>
            <a:endParaRPr lang="zh-CN" altLang="en-US" dirty="0"/>
          </a:p>
        </p:txBody>
      </p:sp>
      <p:sp>
        <p:nvSpPr>
          <p:cNvPr id="7" name="矩形 5">
            <a:extLst>
              <a:ext uri="{FF2B5EF4-FFF2-40B4-BE49-F238E27FC236}">
                <a16:creationId xmlns:a16="http://schemas.microsoft.com/office/drawing/2014/main" id="{BC304F35-1536-3E43-0D0F-69A86BFDC729}"/>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en-US" altLang="zh-CN" sz="2400" dirty="0">
                <a:solidFill>
                  <a:schemeClr val="accent4"/>
                </a:solidFill>
                <a:latin typeface="微软雅黑" panose="020B0503020204020204" pitchFamily="34" charset="-122"/>
                <a:ea typeface="微软雅黑" panose="020B0503020204020204" pitchFamily="34" charset="-122"/>
              </a:rPr>
              <a:t>5.</a:t>
            </a:r>
            <a:r>
              <a:rPr lang="zh-CN" altLang="en-US" sz="2400" dirty="0">
                <a:solidFill>
                  <a:schemeClr val="accent4"/>
                </a:solidFill>
                <a:latin typeface="微软雅黑" panose="020B0503020204020204" pitchFamily="34" charset="-122"/>
                <a:ea typeface="微软雅黑" panose="020B0503020204020204" pitchFamily="34" charset="-122"/>
              </a:rPr>
              <a:t> 检索第二级工序，获得物料投入产出</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0" name="Graphic 9">
            <a:extLst>
              <a:ext uri="{FF2B5EF4-FFF2-40B4-BE49-F238E27FC236}">
                <a16:creationId xmlns:a16="http://schemas.microsoft.com/office/drawing/2014/main" id="{6C5719CF-DA72-146A-99D1-4FFB6E903C4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340" r="13818" b="50267"/>
          <a:stretch/>
        </p:blipFill>
        <p:spPr>
          <a:xfrm>
            <a:off x="1715589" y="2116605"/>
            <a:ext cx="6379858" cy="4163626"/>
          </a:xfrm>
          <a:prstGeom prst="rect">
            <a:avLst/>
          </a:prstGeom>
        </p:spPr>
      </p:pic>
      <p:sp>
        <p:nvSpPr>
          <p:cNvPr id="11" name="Rectangle 10">
            <a:extLst>
              <a:ext uri="{FF2B5EF4-FFF2-40B4-BE49-F238E27FC236}">
                <a16:creationId xmlns:a16="http://schemas.microsoft.com/office/drawing/2014/main" id="{BBBFBD24-3AC8-5361-8A81-E415373756CB}"/>
              </a:ext>
            </a:extLst>
          </p:cNvPr>
          <p:cNvSpPr/>
          <p:nvPr/>
        </p:nvSpPr>
        <p:spPr bwMode="auto">
          <a:xfrm>
            <a:off x="5126477" y="2597285"/>
            <a:ext cx="1381327" cy="606398"/>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cxnSp>
        <p:nvCxnSpPr>
          <p:cNvPr id="15" name="Straight Arrow Connector 14">
            <a:extLst>
              <a:ext uri="{FF2B5EF4-FFF2-40B4-BE49-F238E27FC236}">
                <a16:creationId xmlns:a16="http://schemas.microsoft.com/office/drawing/2014/main" id="{4E78477E-8CF1-9C6A-AAE3-E84A05AC6120}"/>
              </a:ext>
            </a:extLst>
          </p:cNvPr>
          <p:cNvCxnSpPr>
            <a:cxnSpLocks/>
          </p:cNvCxnSpPr>
          <p:nvPr/>
        </p:nvCxnSpPr>
        <p:spPr>
          <a:xfrm>
            <a:off x="6786846" y="2908865"/>
            <a:ext cx="1308601"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a:extLst>
              <a:ext uri="{FF2B5EF4-FFF2-40B4-BE49-F238E27FC236}">
                <a16:creationId xmlns:a16="http://schemas.microsoft.com/office/drawing/2014/main" id="{30BB220B-FAC6-ABC5-8F8B-C0C23A74C0D4}"/>
              </a:ext>
            </a:extLst>
          </p:cNvPr>
          <p:cNvGraphicFramePr>
            <a:graphicFrameLocks noGrp="1"/>
          </p:cNvGraphicFramePr>
          <p:nvPr/>
        </p:nvGraphicFramePr>
        <p:xfrm>
          <a:off x="8619577" y="1977980"/>
          <a:ext cx="2533073" cy="2324142"/>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604951031"/>
                    </a:ext>
                  </a:extLst>
                </a:gridCol>
              </a:tblGrid>
              <a:tr h="387357">
                <a:tc>
                  <a:txBody>
                    <a:bodyPr/>
                    <a:lstStyle/>
                    <a:p>
                      <a:pPr algn="ctr"/>
                      <a:r>
                        <a:rPr lang="en-CN" dirty="0"/>
                        <a:t>投入产出表</a:t>
                      </a:r>
                    </a:p>
                  </a:txBody>
                  <a:tcPr anchor="ctr"/>
                </a:tc>
                <a:extLst>
                  <a:ext uri="{0D108BD9-81ED-4DB2-BD59-A6C34878D82A}">
                    <a16:rowId xmlns:a16="http://schemas.microsoft.com/office/drawing/2014/main" val="698371953"/>
                  </a:ext>
                </a:extLst>
              </a:tr>
              <a:tr h="387357">
                <a:tc>
                  <a:txBody>
                    <a:bodyPr/>
                    <a:lstStyle/>
                    <a:p>
                      <a:pPr algn="ctr"/>
                      <a:r>
                        <a:rPr lang="en-CN" dirty="0"/>
                        <a:t>原材料</a:t>
                      </a:r>
                    </a:p>
                  </a:txBody>
                  <a:tcPr anchor="ctr"/>
                </a:tc>
                <a:extLst>
                  <a:ext uri="{0D108BD9-81ED-4DB2-BD59-A6C34878D82A}">
                    <a16:rowId xmlns:a16="http://schemas.microsoft.com/office/drawing/2014/main" val="1789793496"/>
                  </a:ext>
                </a:extLst>
              </a:tr>
              <a:tr h="387357">
                <a:tc>
                  <a:txBody>
                    <a:bodyPr/>
                    <a:lstStyle/>
                    <a:p>
                      <a:pPr algn="ctr"/>
                      <a:r>
                        <a:rPr lang="en-CN" dirty="0"/>
                        <a:t>辅助材料</a:t>
                      </a:r>
                    </a:p>
                  </a:txBody>
                  <a:tcPr anchor="ctr"/>
                </a:tc>
                <a:extLst>
                  <a:ext uri="{0D108BD9-81ED-4DB2-BD59-A6C34878D82A}">
                    <a16:rowId xmlns:a16="http://schemas.microsoft.com/office/drawing/2014/main" val="2823852786"/>
                  </a:ext>
                </a:extLst>
              </a:tr>
              <a:tr h="387357">
                <a:tc>
                  <a:txBody>
                    <a:bodyPr/>
                    <a:lstStyle/>
                    <a:p>
                      <a:pPr algn="ctr"/>
                      <a:r>
                        <a:rPr lang="en-CN" dirty="0"/>
                        <a:t>能源</a:t>
                      </a:r>
                    </a:p>
                  </a:txBody>
                  <a:tcPr anchor="ctr"/>
                </a:tc>
                <a:extLst>
                  <a:ext uri="{0D108BD9-81ED-4DB2-BD59-A6C34878D82A}">
                    <a16:rowId xmlns:a16="http://schemas.microsoft.com/office/drawing/2014/main" val="2236715565"/>
                  </a:ext>
                </a:extLst>
              </a:tr>
              <a:tr h="387357">
                <a:tc>
                  <a:txBody>
                    <a:bodyPr/>
                    <a:lstStyle/>
                    <a:p>
                      <a:pPr algn="ctr"/>
                      <a:r>
                        <a:rPr lang="en-CN" dirty="0"/>
                        <a:t>产品</a:t>
                      </a:r>
                    </a:p>
                  </a:txBody>
                  <a:tcPr anchor="ctr"/>
                </a:tc>
                <a:extLst>
                  <a:ext uri="{0D108BD9-81ED-4DB2-BD59-A6C34878D82A}">
                    <a16:rowId xmlns:a16="http://schemas.microsoft.com/office/drawing/2014/main" val="1440466738"/>
                  </a:ext>
                </a:extLst>
              </a:tr>
              <a:tr h="387357">
                <a:tc>
                  <a:txBody>
                    <a:bodyPr/>
                    <a:lstStyle/>
                    <a:p>
                      <a:pPr algn="ctr"/>
                      <a:r>
                        <a:rPr lang="en-CN" dirty="0"/>
                        <a:t>副产品</a:t>
                      </a:r>
                    </a:p>
                  </a:txBody>
                  <a:tcPr anchor="ctr"/>
                </a:tc>
                <a:extLst>
                  <a:ext uri="{0D108BD9-81ED-4DB2-BD59-A6C34878D82A}">
                    <a16:rowId xmlns:a16="http://schemas.microsoft.com/office/drawing/2014/main" val="3554539375"/>
                  </a:ext>
                </a:extLst>
              </a:tr>
            </a:tbl>
          </a:graphicData>
        </a:graphic>
      </p:graphicFrame>
      <p:graphicFrame>
        <p:nvGraphicFramePr>
          <p:cNvPr id="3" name="Table 2">
            <a:extLst>
              <a:ext uri="{FF2B5EF4-FFF2-40B4-BE49-F238E27FC236}">
                <a16:creationId xmlns:a16="http://schemas.microsoft.com/office/drawing/2014/main" id="{36311B43-7F49-4271-CEBB-B0588FFEBEE0}"/>
              </a:ext>
            </a:extLst>
          </p:cNvPr>
          <p:cNvGraphicFramePr>
            <a:graphicFrameLocks noGrp="1"/>
          </p:cNvGraphicFramePr>
          <p:nvPr>
            <p:extLst>
              <p:ext uri="{D42A27DB-BD31-4B8C-83A1-F6EECF244321}">
                <p14:modId xmlns:p14="http://schemas.microsoft.com/office/powerpoint/2010/main" val="2631849856"/>
              </p:ext>
            </p:extLst>
          </p:nvPr>
        </p:nvGraphicFramePr>
        <p:xfrm>
          <a:off x="1200400" y="2586617"/>
          <a:ext cx="602160" cy="610129"/>
        </p:xfrm>
        <a:graphic>
          <a:graphicData uri="http://schemas.openxmlformats.org/drawingml/2006/table">
            <a:tbl>
              <a:tblPr firstRow="1" bandRow="1">
                <a:tableStyleId>{ED083AE6-46FA-4A59-8FB0-9F97EB10719F}</a:tableStyleId>
              </a:tblPr>
              <a:tblGrid>
                <a:gridCol w="602160">
                  <a:extLst>
                    <a:ext uri="{9D8B030D-6E8A-4147-A177-3AD203B41FA5}">
                      <a16:colId xmlns:a16="http://schemas.microsoft.com/office/drawing/2014/main" val="1248077562"/>
                    </a:ext>
                  </a:extLst>
                </a:gridCol>
              </a:tblGrid>
              <a:tr h="610129">
                <a:tc>
                  <a:txBody>
                    <a:bodyPr/>
                    <a:lstStyle/>
                    <a:p>
                      <a:pPr algn="ctr"/>
                      <a:r>
                        <a:rPr lang="en-US" altLang="zh-CN" sz="2800" b="0" dirty="0">
                          <a:latin typeface="+mn-ea"/>
                          <a:ea typeface="+mn-ea"/>
                        </a:rPr>
                        <a:t>2</a:t>
                      </a:r>
                      <a:endParaRPr lang="en-CN" sz="2800" b="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22927000"/>
                  </a:ext>
                </a:extLst>
              </a:tr>
            </a:tbl>
          </a:graphicData>
        </a:graphic>
      </p:graphicFrame>
    </p:spTree>
    <p:extLst>
      <p:ext uri="{BB962C8B-B14F-4D97-AF65-F5344CB8AC3E}">
        <p14:creationId xmlns:p14="http://schemas.microsoft.com/office/powerpoint/2010/main" val="8022773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sp>
        <p:nvSpPr>
          <p:cNvPr id="6" name="Title 2">
            <a:extLst>
              <a:ext uri="{FF2B5EF4-FFF2-40B4-BE49-F238E27FC236}">
                <a16:creationId xmlns:a16="http://schemas.microsoft.com/office/drawing/2014/main" id="{66A757E4-FEFD-6E51-95B8-12D6D3631FC5}"/>
              </a:ext>
            </a:extLst>
          </p:cNvPr>
          <p:cNvSpPr txBox="1">
            <a:spLocks/>
          </p:cNvSpPr>
          <p:nvPr/>
        </p:nvSpPr>
        <p:spPr>
          <a:xfrm>
            <a:off x="1715589" y="577769"/>
            <a:ext cx="3177473" cy="502445"/>
          </a:xfrm>
          <a:prstGeom prst="rect">
            <a:avLst/>
          </a:prstGeom>
          <a:noFill/>
          <a:ln>
            <a:noFill/>
          </a:ln>
        </p:spPr>
        <p:txBody>
          <a:bodyPr wrap="none">
            <a:spAutoFit/>
          </a:bodyPr>
          <a:lstStyle>
            <a:lvl1pPr algn="l" defTabSz="914400" rtl="0" eaLnBrk="1" latinLnBrk="0" hangingPunct="1">
              <a:spcBef>
                <a:spcPct val="0"/>
              </a:spcBef>
              <a:buNone/>
              <a:defRPr lang="zh-CN" altLang="en-US" sz="2665" b="1" kern="1200">
                <a:solidFill>
                  <a:schemeClr val="accent1">
                    <a:lumMod val="50000"/>
                  </a:schemeClr>
                </a:solidFill>
                <a:latin typeface="+mj-ea"/>
                <a:ea typeface="+mj-ea"/>
                <a:cs typeface="+mn-cs"/>
              </a:defRPr>
            </a:lvl1pPr>
          </a:lstStyle>
          <a:p>
            <a:r>
              <a:rPr lang="zh-CN" altLang="en-US"/>
              <a:t>顺序方法</a:t>
            </a:r>
            <a:r>
              <a:rPr lang="en-US" altLang="zh-CN"/>
              <a:t>-</a:t>
            </a:r>
            <a:r>
              <a:rPr lang="zh-CN" altLang="en-US"/>
              <a:t>计算示例</a:t>
            </a:r>
            <a:endParaRPr lang="zh-CN" altLang="en-US" dirty="0"/>
          </a:p>
        </p:txBody>
      </p:sp>
      <p:sp>
        <p:nvSpPr>
          <p:cNvPr id="7" name="矩形 5">
            <a:extLst>
              <a:ext uri="{FF2B5EF4-FFF2-40B4-BE49-F238E27FC236}">
                <a16:creationId xmlns:a16="http://schemas.microsoft.com/office/drawing/2014/main" id="{BC304F35-1536-3E43-0D0F-69A86BFDC729}"/>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en-US" altLang="zh-CN" sz="2400" dirty="0">
                <a:solidFill>
                  <a:schemeClr val="accent4"/>
                </a:solidFill>
                <a:latin typeface="微软雅黑" panose="020B0503020204020204" pitchFamily="34" charset="-122"/>
                <a:ea typeface="微软雅黑" panose="020B0503020204020204" pitchFamily="34" charset="-122"/>
              </a:rPr>
              <a:t>6.</a:t>
            </a:r>
            <a:r>
              <a:rPr lang="zh-CN" altLang="en-US" sz="2400" dirty="0">
                <a:solidFill>
                  <a:schemeClr val="accent4"/>
                </a:solidFill>
                <a:latin typeface="微软雅黑" panose="020B0503020204020204" pitchFamily="34" charset="-122"/>
                <a:ea typeface="微软雅黑" panose="020B0503020204020204" pitchFamily="34" charset="-122"/>
              </a:rPr>
              <a:t> 根据更新后的系数，计算第二级产品碳负荷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0" name="Graphic 9">
            <a:extLst>
              <a:ext uri="{FF2B5EF4-FFF2-40B4-BE49-F238E27FC236}">
                <a16:creationId xmlns:a16="http://schemas.microsoft.com/office/drawing/2014/main" id="{6C5719CF-DA72-146A-99D1-4FFB6E903C4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340" r="13818" b="50267"/>
          <a:stretch/>
        </p:blipFill>
        <p:spPr>
          <a:xfrm>
            <a:off x="1715589" y="2116605"/>
            <a:ext cx="6379858" cy="4163626"/>
          </a:xfrm>
          <a:prstGeom prst="rect">
            <a:avLst/>
          </a:prstGeom>
        </p:spPr>
      </p:pic>
      <p:graphicFrame>
        <p:nvGraphicFramePr>
          <p:cNvPr id="13" name="Table 12">
            <a:extLst>
              <a:ext uri="{FF2B5EF4-FFF2-40B4-BE49-F238E27FC236}">
                <a16:creationId xmlns:a16="http://schemas.microsoft.com/office/drawing/2014/main" id="{CE6CEA5D-FF3D-B7F6-CF68-C8B7A8BB48D1}"/>
              </a:ext>
            </a:extLst>
          </p:cNvPr>
          <p:cNvGraphicFramePr>
            <a:graphicFrameLocks noGrp="1"/>
          </p:cNvGraphicFramePr>
          <p:nvPr>
            <p:extLst>
              <p:ext uri="{D42A27DB-BD31-4B8C-83A1-F6EECF244321}">
                <p14:modId xmlns:p14="http://schemas.microsoft.com/office/powerpoint/2010/main" val="789127617"/>
              </p:ext>
            </p:extLst>
          </p:nvPr>
        </p:nvGraphicFramePr>
        <p:xfrm>
          <a:off x="8634026" y="2502238"/>
          <a:ext cx="2533073" cy="2408473"/>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393209">
                <a:tc>
                  <a:txBody>
                    <a:bodyPr/>
                    <a:lstStyle/>
                    <a:p>
                      <a:pPr algn="ctr"/>
                      <a:r>
                        <a:rPr lang="en-CN" dirty="0"/>
                        <a:t>间接系数表</a:t>
                      </a:r>
                    </a:p>
                  </a:txBody>
                  <a:tcPr anchor="ctr"/>
                </a:tc>
                <a:extLst>
                  <a:ext uri="{0D108BD9-81ED-4DB2-BD59-A6C34878D82A}">
                    <a16:rowId xmlns:a16="http://schemas.microsoft.com/office/drawing/2014/main" val="1653502915"/>
                  </a:ext>
                </a:extLst>
              </a:tr>
              <a:tr h="1232590">
                <a:tc>
                  <a:txBody>
                    <a:bodyPr/>
                    <a:lstStyle/>
                    <a:p>
                      <a:pPr algn="ctr"/>
                      <a:r>
                        <a:rPr lang="en-CN" dirty="0"/>
                        <a:t>能辅产品</a:t>
                      </a:r>
                      <a:r>
                        <a:rPr lang="zh-CN" altLang="en-US" dirty="0"/>
                        <a:t>、</a:t>
                      </a:r>
                      <a:r>
                        <a:rPr lang="en-CN" dirty="0"/>
                        <a:t>副产品</a:t>
                      </a:r>
                      <a:endParaRPr lang="en-US" altLang="zh-CN" dirty="0"/>
                    </a:p>
                    <a:p>
                      <a:pPr algn="ctr"/>
                      <a:r>
                        <a:rPr lang="zh-CN" altLang="en-US" dirty="0"/>
                        <a:t>及外购物料</a:t>
                      </a:r>
                      <a:endParaRPr lang="en-CN" dirty="0"/>
                    </a:p>
                  </a:txBody>
                  <a:tcPr anchor="ctr"/>
                </a:tc>
                <a:extLst>
                  <a:ext uri="{0D108BD9-81ED-4DB2-BD59-A6C34878D82A}">
                    <a16:rowId xmlns:a16="http://schemas.microsoft.com/office/drawing/2014/main" val="1326611055"/>
                  </a:ext>
                </a:extLst>
              </a:tr>
              <a:tr h="391337">
                <a:tc>
                  <a:txBody>
                    <a:bodyPr/>
                    <a:lstStyle/>
                    <a:p>
                      <a:pPr algn="ctr"/>
                      <a:r>
                        <a:rPr lang="en-CN" dirty="0">
                          <a:solidFill>
                            <a:srgbClr val="C00000"/>
                          </a:solidFill>
                        </a:rPr>
                        <a:t>焦炭</a:t>
                      </a:r>
                      <a:r>
                        <a:rPr lang="en-US" altLang="zh-CN" dirty="0">
                          <a:solidFill>
                            <a:srgbClr val="C00000"/>
                          </a:solidFill>
                        </a:rPr>
                        <a:t>-</a:t>
                      </a:r>
                      <a:r>
                        <a:rPr lang="zh-CN" altLang="en-US" dirty="0">
                          <a:solidFill>
                            <a:srgbClr val="C00000"/>
                          </a:solidFill>
                        </a:rPr>
                        <a:t>合并</a:t>
                      </a:r>
                      <a:r>
                        <a:rPr lang="en-US" altLang="zh-CN" dirty="0">
                          <a:solidFill>
                            <a:srgbClr val="C00000"/>
                          </a:solidFill>
                        </a:rPr>
                        <a:t>B</a:t>
                      </a:r>
                      <a:endParaRPr lang="en-CN" dirty="0">
                        <a:solidFill>
                          <a:srgbClr val="C00000"/>
                        </a:solidFill>
                      </a:endParaRPr>
                    </a:p>
                  </a:txBody>
                  <a:tcPr anchor="ctr"/>
                </a:tc>
                <a:extLst>
                  <a:ext uri="{0D108BD9-81ED-4DB2-BD59-A6C34878D82A}">
                    <a16:rowId xmlns:a16="http://schemas.microsoft.com/office/drawing/2014/main" val="150504372"/>
                  </a:ext>
                </a:extLst>
              </a:tr>
              <a:tr h="391337">
                <a:tc>
                  <a:txBody>
                    <a:bodyPr/>
                    <a:lstStyle/>
                    <a:p>
                      <a:pPr algn="ctr"/>
                      <a:r>
                        <a:rPr lang="en-CN" dirty="0">
                          <a:solidFill>
                            <a:srgbClr val="C00000"/>
                          </a:solidFill>
                        </a:rPr>
                        <a:t>焦炭</a:t>
                      </a:r>
                      <a:r>
                        <a:rPr lang="en-US" altLang="zh-CN" dirty="0">
                          <a:solidFill>
                            <a:srgbClr val="C00000"/>
                          </a:solidFill>
                        </a:rPr>
                        <a:t>-</a:t>
                      </a:r>
                      <a:r>
                        <a:rPr lang="zh-CN" altLang="en-US" dirty="0">
                          <a:solidFill>
                            <a:srgbClr val="C00000"/>
                          </a:solidFill>
                        </a:rPr>
                        <a:t>合并</a:t>
                      </a:r>
                      <a:r>
                        <a:rPr lang="en-US" altLang="zh-CN" dirty="0">
                          <a:solidFill>
                            <a:srgbClr val="C00000"/>
                          </a:solidFill>
                        </a:rPr>
                        <a:t>C</a:t>
                      </a:r>
                      <a:endParaRPr lang="en-CN" dirty="0">
                        <a:solidFill>
                          <a:srgbClr val="C00000"/>
                        </a:solidFill>
                      </a:endParaRPr>
                    </a:p>
                  </a:txBody>
                  <a:tcPr anchor="ctr"/>
                </a:tc>
                <a:extLst>
                  <a:ext uri="{0D108BD9-81ED-4DB2-BD59-A6C34878D82A}">
                    <a16:rowId xmlns:a16="http://schemas.microsoft.com/office/drawing/2014/main" val="701862252"/>
                  </a:ext>
                </a:extLst>
              </a:tr>
            </a:tbl>
          </a:graphicData>
        </a:graphic>
      </p:graphicFrame>
      <p:cxnSp>
        <p:nvCxnSpPr>
          <p:cNvPr id="15" name="Straight Arrow Connector 14">
            <a:extLst>
              <a:ext uri="{FF2B5EF4-FFF2-40B4-BE49-F238E27FC236}">
                <a16:creationId xmlns:a16="http://schemas.microsoft.com/office/drawing/2014/main" id="{4E78477E-8CF1-9C6A-AAE3-E84A05AC6120}"/>
              </a:ext>
            </a:extLst>
          </p:cNvPr>
          <p:cNvCxnSpPr>
            <a:cxnSpLocks/>
          </p:cNvCxnSpPr>
          <p:nvPr/>
        </p:nvCxnSpPr>
        <p:spPr>
          <a:xfrm flipH="1">
            <a:off x="6706375" y="2900484"/>
            <a:ext cx="1472068" cy="0"/>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0CF595D5-4D25-4A80-7E5B-9FDC2D63D8F9}"/>
              </a:ext>
            </a:extLst>
          </p:cNvPr>
          <p:cNvGraphicFramePr>
            <a:graphicFrameLocks noGrp="1"/>
          </p:cNvGraphicFramePr>
          <p:nvPr/>
        </p:nvGraphicFramePr>
        <p:xfrm>
          <a:off x="8619577" y="1325889"/>
          <a:ext cx="2533073" cy="997880"/>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201653">
                <a:tc>
                  <a:txBody>
                    <a:bodyPr/>
                    <a:lstStyle/>
                    <a:p>
                      <a:pPr algn="ctr"/>
                      <a:r>
                        <a:rPr lang="en-CN" dirty="0"/>
                        <a:t>直接系数表</a:t>
                      </a:r>
                    </a:p>
                  </a:txBody>
                  <a:tcPr anchor="ctr"/>
                </a:tc>
                <a:extLst>
                  <a:ext uri="{0D108BD9-81ED-4DB2-BD59-A6C34878D82A}">
                    <a16:rowId xmlns:a16="http://schemas.microsoft.com/office/drawing/2014/main" val="1653502915"/>
                  </a:ext>
                </a:extLst>
              </a:tr>
              <a:tr h="632120">
                <a:tc>
                  <a:txBody>
                    <a:bodyPr/>
                    <a:lstStyle/>
                    <a:p>
                      <a:pPr algn="ctr"/>
                      <a:r>
                        <a:rPr lang="en-CN" dirty="0"/>
                        <a:t>投入</a:t>
                      </a:r>
                    </a:p>
                  </a:txBody>
                  <a:tcPr anchor="ctr"/>
                </a:tc>
                <a:extLst>
                  <a:ext uri="{0D108BD9-81ED-4DB2-BD59-A6C34878D82A}">
                    <a16:rowId xmlns:a16="http://schemas.microsoft.com/office/drawing/2014/main" val="1326611055"/>
                  </a:ext>
                </a:extLst>
              </a:tr>
            </a:tbl>
          </a:graphicData>
        </a:graphic>
      </p:graphicFrame>
      <p:graphicFrame>
        <p:nvGraphicFramePr>
          <p:cNvPr id="22" name="Table 21">
            <a:extLst>
              <a:ext uri="{FF2B5EF4-FFF2-40B4-BE49-F238E27FC236}">
                <a16:creationId xmlns:a16="http://schemas.microsoft.com/office/drawing/2014/main" id="{8A944837-94E6-675B-93A1-0DC91EC3DA0C}"/>
              </a:ext>
            </a:extLst>
          </p:cNvPr>
          <p:cNvGraphicFramePr>
            <a:graphicFrameLocks noGrp="1"/>
          </p:cNvGraphicFramePr>
          <p:nvPr/>
        </p:nvGraphicFramePr>
        <p:xfrm>
          <a:off x="8634026" y="5089180"/>
          <a:ext cx="2533073" cy="997880"/>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201653">
                <a:tc>
                  <a:txBody>
                    <a:bodyPr/>
                    <a:lstStyle/>
                    <a:p>
                      <a:pPr algn="ctr"/>
                      <a:r>
                        <a:rPr lang="en-CN" dirty="0"/>
                        <a:t>运输距离表</a:t>
                      </a:r>
                    </a:p>
                  </a:txBody>
                  <a:tcPr anchor="ctr"/>
                </a:tc>
                <a:extLst>
                  <a:ext uri="{0D108BD9-81ED-4DB2-BD59-A6C34878D82A}">
                    <a16:rowId xmlns:a16="http://schemas.microsoft.com/office/drawing/2014/main" val="1653502915"/>
                  </a:ext>
                </a:extLst>
              </a:tr>
              <a:tr h="632120">
                <a:tc>
                  <a:txBody>
                    <a:bodyPr/>
                    <a:lstStyle/>
                    <a:p>
                      <a:pPr algn="ctr"/>
                      <a:r>
                        <a:rPr lang="en-CN" dirty="0"/>
                        <a:t>外购物料运输距离</a:t>
                      </a:r>
                    </a:p>
                  </a:txBody>
                  <a:tcPr anchor="ctr"/>
                </a:tc>
                <a:extLst>
                  <a:ext uri="{0D108BD9-81ED-4DB2-BD59-A6C34878D82A}">
                    <a16:rowId xmlns:a16="http://schemas.microsoft.com/office/drawing/2014/main" val="1326611055"/>
                  </a:ext>
                </a:extLst>
              </a:tr>
            </a:tbl>
          </a:graphicData>
        </a:graphic>
      </p:graphicFrame>
      <p:sp>
        <p:nvSpPr>
          <p:cNvPr id="12" name="Rectangle 11">
            <a:extLst>
              <a:ext uri="{FF2B5EF4-FFF2-40B4-BE49-F238E27FC236}">
                <a16:creationId xmlns:a16="http://schemas.microsoft.com/office/drawing/2014/main" id="{A0E14489-CB6B-0DDF-F744-CA71D6FC44A5}"/>
              </a:ext>
            </a:extLst>
          </p:cNvPr>
          <p:cNvSpPr/>
          <p:nvPr/>
        </p:nvSpPr>
        <p:spPr bwMode="auto">
          <a:xfrm>
            <a:off x="8435455" y="1177949"/>
            <a:ext cx="2901316" cy="5057049"/>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graphicFrame>
        <p:nvGraphicFramePr>
          <p:cNvPr id="17" name="Table 16">
            <a:extLst>
              <a:ext uri="{FF2B5EF4-FFF2-40B4-BE49-F238E27FC236}">
                <a16:creationId xmlns:a16="http://schemas.microsoft.com/office/drawing/2014/main" id="{DA58D813-1B15-47D5-54F1-7DFD0F57DE59}"/>
              </a:ext>
            </a:extLst>
          </p:cNvPr>
          <p:cNvGraphicFramePr>
            <a:graphicFrameLocks noGrp="1"/>
          </p:cNvGraphicFramePr>
          <p:nvPr>
            <p:extLst>
              <p:ext uri="{D42A27DB-BD31-4B8C-83A1-F6EECF244321}">
                <p14:modId xmlns:p14="http://schemas.microsoft.com/office/powerpoint/2010/main" val="3875501613"/>
              </p:ext>
            </p:extLst>
          </p:nvPr>
        </p:nvGraphicFramePr>
        <p:xfrm>
          <a:off x="1084157" y="2156771"/>
          <a:ext cx="2422099" cy="652022"/>
        </p:xfrm>
        <a:graphic>
          <a:graphicData uri="http://schemas.openxmlformats.org/drawingml/2006/table">
            <a:tbl>
              <a:tblPr firstRow="1" bandRow="1">
                <a:tableStyleId>{ED083AE6-46FA-4A59-8FB0-9F97EB10719F}</a:tableStyleId>
              </a:tblPr>
              <a:tblGrid>
                <a:gridCol w="1450786">
                  <a:extLst>
                    <a:ext uri="{9D8B030D-6E8A-4147-A177-3AD203B41FA5}">
                      <a16:colId xmlns:a16="http://schemas.microsoft.com/office/drawing/2014/main" val="3426529127"/>
                    </a:ext>
                  </a:extLst>
                </a:gridCol>
                <a:gridCol w="971313">
                  <a:extLst>
                    <a:ext uri="{9D8B030D-6E8A-4147-A177-3AD203B41FA5}">
                      <a16:colId xmlns:a16="http://schemas.microsoft.com/office/drawing/2014/main" val="1038976264"/>
                    </a:ext>
                  </a:extLst>
                </a:gridCol>
              </a:tblGrid>
              <a:tr h="242477">
                <a:tc>
                  <a:txBody>
                    <a:bodyPr/>
                    <a:lstStyle/>
                    <a:p>
                      <a:pPr algn="ctr"/>
                      <a:r>
                        <a:rPr lang="en-CN" sz="1200" dirty="0"/>
                        <a:t>工序</a:t>
                      </a:r>
                    </a:p>
                  </a:txBody>
                  <a:tcPr anchor="ctr"/>
                </a:tc>
                <a:tc>
                  <a:txBody>
                    <a:bodyPr/>
                    <a:lstStyle/>
                    <a:p>
                      <a:pPr algn="ctr"/>
                      <a:r>
                        <a:rPr lang="en-CN" sz="1200" dirty="0"/>
                        <a:t>产品</a:t>
                      </a:r>
                    </a:p>
                  </a:txBody>
                  <a:tcPr anchor="ctr"/>
                </a:tc>
                <a:extLst>
                  <a:ext uri="{0D108BD9-81ED-4DB2-BD59-A6C34878D82A}">
                    <a16:rowId xmlns:a16="http://schemas.microsoft.com/office/drawing/2014/main" val="1653502915"/>
                  </a:ext>
                </a:extLst>
              </a:tr>
              <a:tr h="377702">
                <a:tc>
                  <a:txBody>
                    <a:bodyPr/>
                    <a:lstStyle/>
                    <a:p>
                      <a:pPr algn="ctr"/>
                      <a:r>
                        <a:rPr lang="en-CN" sz="1200" dirty="0"/>
                        <a:t>炼焦</a:t>
                      </a:r>
                      <a:r>
                        <a:rPr lang="en-US" altLang="zh-CN" sz="1200" dirty="0"/>
                        <a:t>-</a:t>
                      </a:r>
                      <a:r>
                        <a:rPr lang="zh-CN" altLang="en-US" sz="1200" dirty="0"/>
                        <a:t>汇总</a:t>
                      </a:r>
                      <a:endParaRPr lang="en-CN" sz="1200" dirty="0"/>
                    </a:p>
                  </a:txBody>
                  <a:tcPr anchor="ctr"/>
                </a:tc>
                <a:tc>
                  <a:txBody>
                    <a:bodyPr/>
                    <a:lstStyle/>
                    <a:p>
                      <a:pPr algn="ctr"/>
                      <a:r>
                        <a:rPr lang="en-CN" sz="1200" dirty="0"/>
                        <a:t>焦炭</a:t>
                      </a:r>
                      <a:r>
                        <a:rPr lang="en-US" altLang="zh-CN" sz="1200" dirty="0"/>
                        <a:t>-</a:t>
                      </a:r>
                      <a:r>
                        <a:rPr lang="zh-CN" altLang="en-US" sz="1200" dirty="0"/>
                        <a:t>合并</a:t>
                      </a:r>
                      <a:endParaRPr lang="en-CN" sz="1200" dirty="0"/>
                    </a:p>
                  </a:txBody>
                  <a:tcPr anchor="ctr"/>
                </a:tc>
                <a:extLst>
                  <a:ext uri="{0D108BD9-81ED-4DB2-BD59-A6C34878D82A}">
                    <a16:rowId xmlns:a16="http://schemas.microsoft.com/office/drawing/2014/main" val="1326611055"/>
                  </a:ext>
                </a:extLst>
              </a:tr>
            </a:tbl>
          </a:graphicData>
        </a:graphic>
      </p:graphicFrame>
      <p:sp>
        <p:nvSpPr>
          <p:cNvPr id="2" name="Rectangle 1">
            <a:extLst>
              <a:ext uri="{FF2B5EF4-FFF2-40B4-BE49-F238E27FC236}">
                <a16:creationId xmlns:a16="http://schemas.microsoft.com/office/drawing/2014/main" id="{DE83475A-D6FA-693E-8165-76E21196E61B}"/>
              </a:ext>
            </a:extLst>
          </p:cNvPr>
          <p:cNvSpPr/>
          <p:nvPr/>
        </p:nvSpPr>
        <p:spPr bwMode="auto">
          <a:xfrm>
            <a:off x="5126477" y="2597285"/>
            <a:ext cx="1381327" cy="606398"/>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cxnSp>
        <p:nvCxnSpPr>
          <p:cNvPr id="9" name="Straight Arrow Connector 8">
            <a:extLst>
              <a:ext uri="{FF2B5EF4-FFF2-40B4-BE49-F238E27FC236}">
                <a16:creationId xmlns:a16="http://schemas.microsoft.com/office/drawing/2014/main" id="{5C79D659-35E6-1130-6A74-BCFB17C46F2B}"/>
              </a:ext>
            </a:extLst>
          </p:cNvPr>
          <p:cNvCxnSpPr>
            <a:cxnSpLocks/>
          </p:cNvCxnSpPr>
          <p:nvPr/>
        </p:nvCxnSpPr>
        <p:spPr>
          <a:xfrm flipH="1" flipV="1">
            <a:off x="3704827" y="2502238"/>
            <a:ext cx="1188235" cy="306555"/>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490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sp>
        <p:nvSpPr>
          <p:cNvPr id="6" name="Title 2">
            <a:extLst>
              <a:ext uri="{FF2B5EF4-FFF2-40B4-BE49-F238E27FC236}">
                <a16:creationId xmlns:a16="http://schemas.microsoft.com/office/drawing/2014/main" id="{66A757E4-FEFD-6E51-95B8-12D6D3631FC5}"/>
              </a:ext>
            </a:extLst>
          </p:cNvPr>
          <p:cNvSpPr txBox="1">
            <a:spLocks/>
          </p:cNvSpPr>
          <p:nvPr/>
        </p:nvSpPr>
        <p:spPr>
          <a:xfrm>
            <a:off x="1715589" y="577769"/>
            <a:ext cx="3177473" cy="502445"/>
          </a:xfrm>
          <a:prstGeom prst="rect">
            <a:avLst/>
          </a:prstGeom>
          <a:noFill/>
          <a:ln>
            <a:noFill/>
          </a:ln>
        </p:spPr>
        <p:txBody>
          <a:bodyPr wrap="none">
            <a:spAutoFit/>
          </a:bodyPr>
          <a:lstStyle>
            <a:lvl1pPr algn="l" defTabSz="914400" rtl="0" eaLnBrk="1" latinLnBrk="0" hangingPunct="1">
              <a:spcBef>
                <a:spcPct val="0"/>
              </a:spcBef>
              <a:buNone/>
              <a:defRPr lang="zh-CN" altLang="en-US" sz="2665" b="1" kern="1200">
                <a:solidFill>
                  <a:schemeClr val="accent1">
                    <a:lumMod val="50000"/>
                  </a:schemeClr>
                </a:solidFill>
                <a:latin typeface="+mj-ea"/>
                <a:ea typeface="+mj-ea"/>
                <a:cs typeface="+mn-cs"/>
              </a:defRPr>
            </a:lvl1pPr>
          </a:lstStyle>
          <a:p>
            <a:r>
              <a:rPr lang="zh-CN" altLang="en-US"/>
              <a:t>顺序方法</a:t>
            </a:r>
            <a:r>
              <a:rPr lang="en-US" altLang="zh-CN"/>
              <a:t>-</a:t>
            </a:r>
            <a:r>
              <a:rPr lang="zh-CN" altLang="en-US"/>
              <a:t>计算示例</a:t>
            </a:r>
            <a:endParaRPr lang="zh-CN" altLang="en-US" dirty="0"/>
          </a:p>
        </p:txBody>
      </p:sp>
      <p:sp>
        <p:nvSpPr>
          <p:cNvPr id="7" name="矩形 5">
            <a:extLst>
              <a:ext uri="{FF2B5EF4-FFF2-40B4-BE49-F238E27FC236}">
                <a16:creationId xmlns:a16="http://schemas.microsoft.com/office/drawing/2014/main" id="{BC304F35-1536-3E43-0D0F-69A86BFDC729}"/>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en-US" altLang="zh-CN" sz="2400" dirty="0">
                <a:solidFill>
                  <a:schemeClr val="accent4"/>
                </a:solidFill>
                <a:latin typeface="微软雅黑" panose="020B0503020204020204" pitchFamily="34" charset="-122"/>
                <a:ea typeface="微软雅黑" panose="020B0503020204020204" pitchFamily="34" charset="-122"/>
              </a:rPr>
              <a:t>7.</a:t>
            </a:r>
            <a:r>
              <a:rPr lang="zh-CN" altLang="en-US" sz="2400" dirty="0">
                <a:solidFill>
                  <a:schemeClr val="accent4"/>
                </a:solidFill>
                <a:latin typeface="微软雅黑" panose="020B0503020204020204" pitchFamily="34" charset="-122"/>
                <a:ea typeface="微软雅黑" panose="020B0503020204020204" pitchFamily="34" charset="-122"/>
              </a:rPr>
              <a:t> 将第二级产品碳负荷录入间接系数表</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0" name="Graphic 9">
            <a:extLst>
              <a:ext uri="{FF2B5EF4-FFF2-40B4-BE49-F238E27FC236}">
                <a16:creationId xmlns:a16="http://schemas.microsoft.com/office/drawing/2014/main" id="{6C5719CF-DA72-146A-99D1-4FFB6E903C4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340" r="13818" b="50267"/>
          <a:stretch/>
        </p:blipFill>
        <p:spPr>
          <a:xfrm>
            <a:off x="1715589" y="2116605"/>
            <a:ext cx="6379858" cy="4163626"/>
          </a:xfrm>
          <a:prstGeom prst="rect">
            <a:avLst/>
          </a:prstGeom>
        </p:spPr>
      </p:pic>
      <p:graphicFrame>
        <p:nvGraphicFramePr>
          <p:cNvPr id="13" name="Table 12">
            <a:extLst>
              <a:ext uri="{FF2B5EF4-FFF2-40B4-BE49-F238E27FC236}">
                <a16:creationId xmlns:a16="http://schemas.microsoft.com/office/drawing/2014/main" id="{CE6CEA5D-FF3D-B7F6-CF68-C8B7A8BB48D1}"/>
              </a:ext>
            </a:extLst>
          </p:cNvPr>
          <p:cNvGraphicFramePr>
            <a:graphicFrameLocks noGrp="1"/>
          </p:cNvGraphicFramePr>
          <p:nvPr>
            <p:extLst>
              <p:ext uri="{D42A27DB-BD31-4B8C-83A1-F6EECF244321}">
                <p14:modId xmlns:p14="http://schemas.microsoft.com/office/powerpoint/2010/main" val="275123416"/>
              </p:ext>
            </p:extLst>
          </p:nvPr>
        </p:nvGraphicFramePr>
        <p:xfrm>
          <a:off x="8619576" y="2171005"/>
          <a:ext cx="2533073" cy="2799810"/>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393209">
                <a:tc>
                  <a:txBody>
                    <a:bodyPr/>
                    <a:lstStyle/>
                    <a:p>
                      <a:pPr algn="ctr"/>
                      <a:r>
                        <a:rPr lang="en-CN" dirty="0"/>
                        <a:t>间接系数表</a:t>
                      </a:r>
                    </a:p>
                  </a:txBody>
                  <a:tcPr anchor="ctr"/>
                </a:tc>
                <a:extLst>
                  <a:ext uri="{0D108BD9-81ED-4DB2-BD59-A6C34878D82A}">
                    <a16:rowId xmlns:a16="http://schemas.microsoft.com/office/drawing/2014/main" val="1653502915"/>
                  </a:ext>
                </a:extLst>
              </a:tr>
              <a:tr h="1232590">
                <a:tc>
                  <a:txBody>
                    <a:bodyPr/>
                    <a:lstStyle/>
                    <a:p>
                      <a:pPr algn="ctr"/>
                      <a:r>
                        <a:rPr lang="en-CN" dirty="0"/>
                        <a:t>能辅产品</a:t>
                      </a:r>
                      <a:r>
                        <a:rPr lang="zh-CN" altLang="en-US" dirty="0"/>
                        <a:t>、</a:t>
                      </a:r>
                      <a:r>
                        <a:rPr lang="en-CN" dirty="0"/>
                        <a:t>副产品</a:t>
                      </a:r>
                      <a:endParaRPr lang="en-US" altLang="zh-CN" dirty="0"/>
                    </a:p>
                    <a:p>
                      <a:pPr algn="ctr"/>
                      <a:r>
                        <a:rPr lang="zh-CN" altLang="en-US" dirty="0"/>
                        <a:t>及外购物料</a:t>
                      </a:r>
                      <a:endParaRPr lang="en-CN" dirty="0"/>
                    </a:p>
                  </a:txBody>
                  <a:tcPr anchor="ctr"/>
                </a:tc>
                <a:extLst>
                  <a:ext uri="{0D108BD9-81ED-4DB2-BD59-A6C34878D82A}">
                    <a16:rowId xmlns:a16="http://schemas.microsoft.com/office/drawing/2014/main" val="1326611055"/>
                  </a:ext>
                </a:extLst>
              </a:tr>
              <a:tr h="391337">
                <a:tc>
                  <a:txBody>
                    <a:bodyPr/>
                    <a:lstStyle/>
                    <a:p>
                      <a:pPr algn="ctr"/>
                      <a:r>
                        <a:rPr lang="en-CN" dirty="0">
                          <a:solidFill>
                            <a:schemeClr val="tx1"/>
                          </a:solidFill>
                        </a:rPr>
                        <a:t>焦炭</a:t>
                      </a:r>
                      <a:r>
                        <a:rPr lang="en-US" altLang="zh-CN" dirty="0">
                          <a:solidFill>
                            <a:schemeClr val="tx1"/>
                          </a:solidFill>
                        </a:rPr>
                        <a:t>-</a:t>
                      </a:r>
                      <a:r>
                        <a:rPr lang="zh-CN" altLang="en-US" dirty="0">
                          <a:solidFill>
                            <a:schemeClr val="tx1"/>
                          </a:solidFill>
                        </a:rPr>
                        <a:t>合并</a:t>
                      </a:r>
                      <a:r>
                        <a:rPr lang="en-US" altLang="zh-CN" dirty="0">
                          <a:solidFill>
                            <a:schemeClr val="tx1"/>
                          </a:solidFill>
                        </a:rPr>
                        <a:t>B</a:t>
                      </a:r>
                      <a:endParaRPr lang="en-CN" dirty="0">
                        <a:solidFill>
                          <a:schemeClr val="tx1"/>
                        </a:solidFill>
                      </a:endParaRPr>
                    </a:p>
                  </a:txBody>
                  <a:tcPr anchor="ctr"/>
                </a:tc>
                <a:extLst>
                  <a:ext uri="{0D108BD9-81ED-4DB2-BD59-A6C34878D82A}">
                    <a16:rowId xmlns:a16="http://schemas.microsoft.com/office/drawing/2014/main" val="150504372"/>
                  </a:ext>
                </a:extLst>
              </a:tr>
              <a:tr h="391337">
                <a:tc>
                  <a:txBody>
                    <a:bodyPr/>
                    <a:lstStyle/>
                    <a:p>
                      <a:pPr algn="ctr"/>
                      <a:r>
                        <a:rPr lang="en-CN" dirty="0">
                          <a:solidFill>
                            <a:schemeClr val="tx1"/>
                          </a:solidFill>
                        </a:rPr>
                        <a:t>焦炭</a:t>
                      </a:r>
                      <a:r>
                        <a:rPr lang="en-US" altLang="zh-CN" dirty="0">
                          <a:solidFill>
                            <a:schemeClr val="tx1"/>
                          </a:solidFill>
                        </a:rPr>
                        <a:t>-</a:t>
                      </a:r>
                      <a:r>
                        <a:rPr lang="zh-CN" altLang="en-US" dirty="0">
                          <a:solidFill>
                            <a:schemeClr val="tx1"/>
                          </a:solidFill>
                        </a:rPr>
                        <a:t>合并</a:t>
                      </a:r>
                      <a:r>
                        <a:rPr lang="en-US" altLang="zh-CN" dirty="0">
                          <a:solidFill>
                            <a:schemeClr val="tx1"/>
                          </a:solidFill>
                        </a:rPr>
                        <a:t>C</a:t>
                      </a:r>
                      <a:endParaRPr lang="en-CN" dirty="0">
                        <a:solidFill>
                          <a:schemeClr val="tx1"/>
                        </a:solidFill>
                      </a:endParaRPr>
                    </a:p>
                  </a:txBody>
                  <a:tcPr anchor="ctr"/>
                </a:tc>
                <a:extLst>
                  <a:ext uri="{0D108BD9-81ED-4DB2-BD59-A6C34878D82A}">
                    <a16:rowId xmlns:a16="http://schemas.microsoft.com/office/drawing/2014/main" val="701862252"/>
                  </a:ext>
                </a:extLst>
              </a:tr>
              <a:tr h="391337">
                <a:tc>
                  <a:txBody>
                    <a:bodyPr/>
                    <a:lstStyle/>
                    <a:p>
                      <a:pPr algn="ctr"/>
                      <a:r>
                        <a:rPr lang="en-CN" dirty="0">
                          <a:solidFill>
                            <a:srgbClr val="C00000"/>
                          </a:solidFill>
                        </a:rPr>
                        <a:t>焦炭</a:t>
                      </a:r>
                      <a:r>
                        <a:rPr lang="en-US" altLang="zh-CN" dirty="0">
                          <a:solidFill>
                            <a:srgbClr val="C00000"/>
                          </a:solidFill>
                        </a:rPr>
                        <a:t>-</a:t>
                      </a:r>
                      <a:r>
                        <a:rPr lang="zh-CN" altLang="en-US" dirty="0">
                          <a:solidFill>
                            <a:srgbClr val="C00000"/>
                          </a:solidFill>
                        </a:rPr>
                        <a:t>合并</a:t>
                      </a:r>
                      <a:endParaRPr lang="en-CN" dirty="0">
                        <a:solidFill>
                          <a:srgbClr val="C00000"/>
                        </a:solidFill>
                      </a:endParaRPr>
                    </a:p>
                  </a:txBody>
                  <a:tcPr anchor="ctr"/>
                </a:tc>
                <a:extLst>
                  <a:ext uri="{0D108BD9-81ED-4DB2-BD59-A6C34878D82A}">
                    <a16:rowId xmlns:a16="http://schemas.microsoft.com/office/drawing/2014/main" val="2618330927"/>
                  </a:ext>
                </a:extLst>
              </a:tr>
            </a:tbl>
          </a:graphicData>
        </a:graphic>
      </p:graphicFrame>
      <p:cxnSp>
        <p:nvCxnSpPr>
          <p:cNvPr id="15" name="Straight Arrow Connector 14">
            <a:extLst>
              <a:ext uri="{FF2B5EF4-FFF2-40B4-BE49-F238E27FC236}">
                <a16:creationId xmlns:a16="http://schemas.microsoft.com/office/drawing/2014/main" id="{4E78477E-8CF1-9C6A-AAE3-E84A05AC6120}"/>
              </a:ext>
            </a:extLst>
          </p:cNvPr>
          <p:cNvCxnSpPr>
            <a:cxnSpLocks/>
          </p:cNvCxnSpPr>
          <p:nvPr/>
        </p:nvCxnSpPr>
        <p:spPr>
          <a:xfrm>
            <a:off x="6750996" y="2957209"/>
            <a:ext cx="1566153" cy="1420238"/>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a:extLst>
              <a:ext uri="{FF2B5EF4-FFF2-40B4-BE49-F238E27FC236}">
                <a16:creationId xmlns:a16="http://schemas.microsoft.com/office/drawing/2014/main" id="{0CF595D5-4D25-4A80-7E5B-9FDC2D63D8F9}"/>
              </a:ext>
            </a:extLst>
          </p:cNvPr>
          <p:cNvGraphicFramePr>
            <a:graphicFrameLocks noGrp="1"/>
          </p:cNvGraphicFramePr>
          <p:nvPr>
            <p:extLst>
              <p:ext uri="{D42A27DB-BD31-4B8C-83A1-F6EECF244321}">
                <p14:modId xmlns:p14="http://schemas.microsoft.com/office/powerpoint/2010/main" val="297692402"/>
              </p:ext>
            </p:extLst>
          </p:nvPr>
        </p:nvGraphicFramePr>
        <p:xfrm>
          <a:off x="8619576" y="1030157"/>
          <a:ext cx="2533073" cy="997880"/>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201653">
                <a:tc>
                  <a:txBody>
                    <a:bodyPr/>
                    <a:lstStyle/>
                    <a:p>
                      <a:pPr algn="ctr"/>
                      <a:r>
                        <a:rPr lang="en-CN" dirty="0"/>
                        <a:t>直接系数表</a:t>
                      </a:r>
                    </a:p>
                  </a:txBody>
                  <a:tcPr anchor="ctr"/>
                </a:tc>
                <a:extLst>
                  <a:ext uri="{0D108BD9-81ED-4DB2-BD59-A6C34878D82A}">
                    <a16:rowId xmlns:a16="http://schemas.microsoft.com/office/drawing/2014/main" val="1653502915"/>
                  </a:ext>
                </a:extLst>
              </a:tr>
              <a:tr h="632120">
                <a:tc>
                  <a:txBody>
                    <a:bodyPr/>
                    <a:lstStyle/>
                    <a:p>
                      <a:pPr algn="ctr"/>
                      <a:r>
                        <a:rPr lang="en-CN" dirty="0"/>
                        <a:t>投入</a:t>
                      </a:r>
                    </a:p>
                  </a:txBody>
                  <a:tcPr anchor="ctr"/>
                </a:tc>
                <a:extLst>
                  <a:ext uri="{0D108BD9-81ED-4DB2-BD59-A6C34878D82A}">
                    <a16:rowId xmlns:a16="http://schemas.microsoft.com/office/drawing/2014/main" val="1326611055"/>
                  </a:ext>
                </a:extLst>
              </a:tr>
            </a:tbl>
          </a:graphicData>
        </a:graphic>
      </p:graphicFrame>
      <p:graphicFrame>
        <p:nvGraphicFramePr>
          <p:cNvPr id="22" name="Table 21">
            <a:extLst>
              <a:ext uri="{FF2B5EF4-FFF2-40B4-BE49-F238E27FC236}">
                <a16:creationId xmlns:a16="http://schemas.microsoft.com/office/drawing/2014/main" id="{8A944837-94E6-675B-93A1-0DC91EC3DA0C}"/>
              </a:ext>
            </a:extLst>
          </p:cNvPr>
          <p:cNvGraphicFramePr>
            <a:graphicFrameLocks noGrp="1"/>
          </p:cNvGraphicFramePr>
          <p:nvPr>
            <p:extLst>
              <p:ext uri="{D42A27DB-BD31-4B8C-83A1-F6EECF244321}">
                <p14:modId xmlns:p14="http://schemas.microsoft.com/office/powerpoint/2010/main" val="362492927"/>
              </p:ext>
            </p:extLst>
          </p:nvPr>
        </p:nvGraphicFramePr>
        <p:xfrm>
          <a:off x="8619576" y="5113783"/>
          <a:ext cx="2533073" cy="997880"/>
        </p:xfrm>
        <a:graphic>
          <a:graphicData uri="http://schemas.openxmlformats.org/drawingml/2006/table">
            <a:tbl>
              <a:tblPr firstRow="1" bandRow="1">
                <a:tableStyleId>{ED083AE6-46FA-4A59-8FB0-9F97EB10719F}</a:tableStyleId>
              </a:tblPr>
              <a:tblGrid>
                <a:gridCol w="2533073">
                  <a:extLst>
                    <a:ext uri="{9D8B030D-6E8A-4147-A177-3AD203B41FA5}">
                      <a16:colId xmlns:a16="http://schemas.microsoft.com/office/drawing/2014/main" val="3426529127"/>
                    </a:ext>
                  </a:extLst>
                </a:gridCol>
              </a:tblGrid>
              <a:tr h="201653">
                <a:tc>
                  <a:txBody>
                    <a:bodyPr/>
                    <a:lstStyle/>
                    <a:p>
                      <a:pPr algn="ctr"/>
                      <a:r>
                        <a:rPr lang="en-CN" dirty="0"/>
                        <a:t>运输距离表</a:t>
                      </a:r>
                    </a:p>
                  </a:txBody>
                  <a:tcPr anchor="ctr"/>
                </a:tc>
                <a:extLst>
                  <a:ext uri="{0D108BD9-81ED-4DB2-BD59-A6C34878D82A}">
                    <a16:rowId xmlns:a16="http://schemas.microsoft.com/office/drawing/2014/main" val="1653502915"/>
                  </a:ext>
                </a:extLst>
              </a:tr>
              <a:tr h="632120">
                <a:tc>
                  <a:txBody>
                    <a:bodyPr/>
                    <a:lstStyle/>
                    <a:p>
                      <a:pPr algn="ctr"/>
                      <a:r>
                        <a:rPr lang="en-CN" dirty="0"/>
                        <a:t>外购物料运输距离</a:t>
                      </a:r>
                    </a:p>
                  </a:txBody>
                  <a:tcPr anchor="ctr"/>
                </a:tc>
                <a:extLst>
                  <a:ext uri="{0D108BD9-81ED-4DB2-BD59-A6C34878D82A}">
                    <a16:rowId xmlns:a16="http://schemas.microsoft.com/office/drawing/2014/main" val="1326611055"/>
                  </a:ext>
                </a:extLst>
              </a:tr>
            </a:tbl>
          </a:graphicData>
        </a:graphic>
      </p:graphicFrame>
      <p:sp>
        <p:nvSpPr>
          <p:cNvPr id="12" name="Rectangle 11">
            <a:extLst>
              <a:ext uri="{FF2B5EF4-FFF2-40B4-BE49-F238E27FC236}">
                <a16:creationId xmlns:a16="http://schemas.microsoft.com/office/drawing/2014/main" id="{A0E14489-CB6B-0DDF-F744-CA71D6FC44A5}"/>
              </a:ext>
            </a:extLst>
          </p:cNvPr>
          <p:cNvSpPr/>
          <p:nvPr/>
        </p:nvSpPr>
        <p:spPr bwMode="auto">
          <a:xfrm>
            <a:off x="8435455" y="4503906"/>
            <a:ext cx="2901316" cy="534010"/>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2" name="Rectangle 1">
            <a:extLst>
              <a:ext uri="{FF2B5EF4-FFF2-40B4-BE49-F238E27FC236}">
                <a16:creationId xmlns:a16="http://schemas.microsoft.com/office/drawing/2014/main" id="{DE83475A-D6FA-693E-8165-76E21196E61B}"/>
              </a:ext>
            </a:extLst>
          </p:cNvPr>
          <p:cNvSpPr/>
          <p:nvPr/>
        </p:nvSpPr>
        <p:spPr bwMode="auto">
          <a:xfrm>
            <a:off x="5126477" y="2597285"/>
            <a:ext cx="1381327" cy="606398"/>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graphicFrame>
        <p:nvGraphicFramePr>
          <p:cNvPr id="11" name="Table 10">
            <a:extLst>
              <a:ext uri="{FF2B5EF4-FFF2-40B4-BE49-F238E27FC236}">
                <a16:creationId xmlns:a16="http://schemas.microsoft.com/office/drawing/2014/main" id="{CEFBACE3-4487-E6B2-7829-F9614CA9DDD6}"/>
              </a:ext>
            </a:extLst>
          </p:cNvPr>
          <p:cNvGraphicFramePr>
            <a:graphicFrameLocks noGrp="1"/>
          </p:cNvGraphicFramePr>
          <p:nvPr>
            <p:extLst>
              <p:ext uri="{D42A27DB-BD31-4B8C-83A1-F6EECF244321}">
                <p14:modId xmlns:p14="http://schemas.microsoft.com/office/powerpoint/2010/main" val="2389216881"/>
              </p:ext>
            </p:extLst>
          </p:nvPr>
        </p:nvGraphicFramePr>
        <p:xfrm>
          <a:off x="1084157" y="2156771"/>
          <a:ext cx="2422099" cy="652022"/>
        </p:xfrm>
        <a:graphic>
          <a:graphicData uri="http://schemas.openxmlformats.org/drawingml/2006/table">
            <a:tbl>
              <a:tblPr firstRow="1" bandRow="1">
                <a:tableStyleId>{ED083AE6-46FA-4A59-8FB0-9F97EB10719F}</a:tableStyleId>
              </a:tblPr>
              <a:tblGrid>
                <a:gridCol w="1450786">
                  <a:extLst>
                    <a:ext uri="{9D8B030D-6E8A-4147-A177-3AD203B41FA5}">
                      <a16:colId xmlns:a16="http://schemas.microsoft.com/office/drawing/2014/main" val="3426529127"/>
                    </a:ext>
                  </a:extLst>
                </a:gridCol>
                <a:gridCol w="971313">
                  <a:extLst>
                    <a:ext uri="{9D8B030D-6E8A-4147-A177-3AD203B41FA5}">
                      <a16:colId xmlns:a16="http://schemas.microsoft.com/office/drawing/2014/main" val="1038976264"/>
                    </a:ext>
                  </a:extLst>
                </a:gridCol>
              </a:tblGrid>
              <a:tr h="242477">
                <a:tc>
                  <a:txBody>
                    <a:bodyPr/>
                    <a:lstStyle/>
                    <a:p>
                      <a:pPr algn="ctr"/>
                      <a:r>
                        <a:rPr lang="en-CN" sz="1200" dirty="0"/>
                        <a:t>工序</a:t>
                      </a:r>
                    </a:p>
                  </a:txBody>
                  <a:tcPr anchor="ctr"/>
                </a:tc>
                <a:tc>
                  <a:txBody>
                    <a:bodyPr/>
                    <a:lstStyle/>
                    <a:p>
                      <a:pPr algn="ctr"/>
                      <a:r>
                        <a:rPr lang="en-CN" sz="1200" dirty="0"/>
                        <a:t>产品</a:t>
                      </a:r>
                    </a:p>
                  </a:txBody>
                  <a:tcPr anchor="ctr"/>
                </a:tc>
                <a:extLst>
                  <a:ext uri="{0D108BD9-81ED-4DB2-BD59-A6C34878D82A}">
                    <a16:rowId xmlns:a16="http://schemas.microsoft.com/office/drawing/2014/main" val="1653502915"/>
                  </a:ext>
                </a:extLst>
              </a:tr>
              <a:tr h="377702">
                <a:tc>
                  <a:txBody>
                    <a:bodyPr/>
                    <a:lstStyle/>
                    <a:p>
                      <a:pPr algn="ctr"/>
                      <a:r>
                        <a:rPr lang="en-CN" sz="1200" dirty="0"/>
                        <a:t>炼焦</a:t>
                      </a:r>
                      <a:r>
                        <a:rPr lang="en-US" altLang="zh-CN" sz="1200" dirty="0"/>
                        <a:t>-</a:t>
                      </a:r>
                      <a:r>
                        <a:rPr lang="zh-CN" altLang="en-US" sz="1200" dirty="0"/>
                        <a:t>汇总</a:t>
                      </a:r>
                      <a:endParaRPr lang="en-CN" sz="1200" dirty="0"/>
                    </a:p>
                  </a:txBody>
                  <a:tcPr anchor="ctr"/>
                </a:tc>
                <a:tc>
                  <a:txBody>
                    <a:bodyPr/>
                    <a:lstStyle/>
                    <a:p>
                      <a:pPr algn="ctr"/>
                      <a:r>
                        <a:rPr lang="en-CN" sz="1200" dirty="0"/>
                        <a:t>焦炭</a:t>
                      </a:r>
                      <a:r>
                        <a:rPr lang="en-US" altLang="zh-CN" sz="1200" dirty="0"/>
                        <a:t>-</a:t>
                      </a:r>
                      <a:r>
                        <a:rPr lang="zh-CN" altLang="en-US" sz="1200" dirty="0"/>
                        <a:t>合并</a:t>
                      </a:r>
                      <a:endParaRPr lang="en-CN" sz="1200" dirty="0"/>
                    </a:p>
                  </a:txBody>
                  <a:tcPr anchor="ctr"/>
                </a:tc>
                <a:extLst>
                  <a:ext uri="{0D108BD9-81ED-4DB2-BD59-A6C34878D82A}">
                    <a16:rowId xmlns:a16="http://schemas.microsoft.com/office/drawing/2014/main" val="1326611055"/>
                  </a:ext>
                </a:extLst>
              </a:tr>
            </a:tbl>
          </a:graphicData>
        </a:graphic>
      </p:graphicFrame>
      <p:cxnSp>
        <p:nvCxnSpPr>
          <p:cNvPr id="14" name="Straight Arrow Connector 13">
            <a:extLst>
              <a:ext uri="{FF2B5EF4-FFF2-40B4-BE49-F238E27FC236}">
                <a16:creationId xmlns:a16="http://schemas.microsoft.com/office/drawing/2014/main" id="{5625AA54-BF05-1527-AAD4-8161C93E33B8}"/>
              </a:ext>
            </a:extLst>
          </p:cNvPr>
          <p:cNvCxnSpPr>
            <a:cxnSpLocks/>
          </p:cNvCxnSpPr>
          <p:nvPr/>
        </p:nvCxnSpPr>
        <p:spPr>
          <a:xfrm>
            <a:off x="3706238" y="2509736"/>
            <a:ext cx="1186824" cy="299057"/>
          </a:xfrm>
          <a:prstGeom prst="straightConnector1">
            <a:avLst/>
          </a:prstGeom>
          <a:ln w="508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9034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84018F53-5186-3083-016A-80CAEF0C2A9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340" r="13818" b="50267"/>
          <a:stretch/>
        </p:blipFill>
        <p:spPr>
          <a:xfrm>
            <a:off x="1715589" y="2116605"/>
            <a:ext cx="6379858" cy="4163626"/>
          </a:xfrm>
          <a:prstGeom prst="rect">
            <a:avLst/>
          </a:prstGeom>
        </p:spPr>
      </p:pic>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sp>
        <p:nvSpPr>
          <p:cNvPr id="6" name="Title 2">
            <a:extLst>
              <a:ext uri="{FF2B5EF4-FFF2-40B4-BE49-F238E27FC236}">
                <a16:creationId xmlns:a16="http://schemas.microsoft.com/office/drawing/2014/main" id="{66A757E4-FEFD-6E51-95B8-12D6D3631FC5}"/>
              </a:ext>
            </a:extLst>
          </p:cNvPr>
          <p:cNvSpPr txBox="1">
            <a:spLocks/>
          </p:cNvSpPr>
          <p:nvPr/>
        </p:nvSpPr>
        <p:spPr>
          <a:xfrm>
            <a:off x="1715589" y="577769"/>
            <a:ext cx="3177473" cy="502445"/>
          </a:xfrm>
          <a:prstGeom prst="rect">
            <a:avLst/>
          </a:prstGeom>
          <a:noFill/>
          <a:ln>
            <a:noFill/>
          </a:ln>
        </p:spPr>
        <p:txBody>
          <a:bodyPr wrap="none">
            <a:spAutoFit/>
          </a:bodyPr>
          <a:lstStyle>
            <a:lvl1pPr algn="l" defTabSz="914400" rtl="0" eaLnBrk="1" latinLnBrk="0" hangingPunct="1">
              <a:spcBef>
                <a:spcPct val="0"/>
              </a:spcBef>
              <a:buNone/>
              <a:defRPr lang="zh-CN" altLang="en-US" sz="2665" b="1" kern="1200">
                <a:solidFill>
                  <a:schemeClr val="accent1">
                    <a:lumMod val="50000"/>
                  </a:schemeClr>
                </a:solidFill>
                <a:latin typeface="+mj-ea"/>
                <a:ea typeface="+mj-ea"/>
                <a:cs typeface="+mn-cs"/>
              </a:defRPr>
            </a:lvl1pPr>
          </a:lstStyle>
          <a:p>
            <a:r>
              <a:rPr lang="zh-CN" altLang="en-US"/>
              <a:t>顺序方法</a:t>
            </a:r>
            <a:r>
              <a:rPr lang="en-US" altLang="zh-CN"/>
              <a:t>-</a:t>
            </a:r>
            <a:r>
              <a:rPr lang="zh-CN" altLang="en-US"/>
              <a:t>计算示例</a:t>
            </a:r>
            <a:endParaRPr lang="zh-CN" altLang="en-US" dirty="0"/>
          </a:p>
        </p:txBody>
      </p:sp>
      <p:sp>
        <p:nvSpPr>
          <p:cNvPr id="7" name="矩形 5">
            <a:extLst>
              <a:ext uri="{FF2B5EF4-FFF2-40B4-BE49-F238E27FC236}">
                <a16:creationId xmlns:a16="http://schemas.microsoft.com/office/drawing/2014/main" id="{BC304F35-1536-3E43-0D0F-69A86BFDC729}"/>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en-US" altLang="zh-CN" sz="2400" dirty="0">
                <a:solidFill>
                  <a:schemeClr val="accent4"/>
                </a:solidFill>
                <a:latin typeface="微软雅黑" panose="020B0503020204020204" pitchFamily="34" charset="-122"/>
                <a:ea typeface="微软雅黑" panose="020B0503020204020204" pitchFamily="34" charset="-122"/>
              </a:rPr>
              <a:t>8.</a:t>
            </a:r>
            <a:r>
              <a:rPr lang="zh-CN" altLang="en-US" sz="2400" dirty="0">
                <a:solidFill>
                  <a:schemeClr val="accent4"/>
                </a:solidFill>
                <a:latin typeface="微软雅黑" panose="020B0503020204020204" pitchFamily="34" charset="-122"/>
                <a:ea typeface="微软雅黑" panose="020B0503020204020204" pitchFamily="34" charset="-122"/>
              </a:rPr>
              <a:t> 重复上述步骤，直至全部工序计算完毕</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cxnSp>
        <p:nvCxnSpPr>
          <p:cNvPr id="15" name="Straight Arrow Connector 14">
            <a:extLst>
              <a:ext uri="{FF2B5EF4-FFF2-40B4-BE49-F238E27FC236}">
                <a16:creationId xmlns:a16="http://schemas.microsoft.com/office/drawing/2014/main" id="{4E78477E-8CF1-9C6A-AAE3-E84A05AC6120}"/>
              </a:ext>
            </a:extLst>
          </p:cNvPr>
          <p:cNvCxnSpPr>
            <a:cxnSpLocks/>
          </p:cNvCxnSpPr>
          <p:nvPr/>
        </p:nvCxnSpPr>
        <p:spPr>
          <a:xfrm>
            <a:off x="9948547" y="3229584"/>
            <a:ext cx="0" cy="3050647"/>
          </a:xfrm>
          <a:prstGeom prst="straightConnector1">
            <a:avLst/>
          </a:prstGeom>
          <a:ln w="1270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E83475A-D6FA-693E-8165-76E21196E61B}"/>
              </a:ext>
            </a:extLst>
          </p:cNvPr>
          <p:cNvSpPr/>
          <p:nvPr/>
        </p:nvSpPr>
        <p:spPr bwMode="auto">
          <a:xfrm>
            <a:off x="1670473" y="3229585"/>
            <a:ext cx="6666130" cy="3050647"/>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graphicFrame>
        <p:nvGraphicFramePr>
          <p:cNvPr id="16" name="Table 15">
            <a:extLst>
              <a:ext uri="{FF2B5EF4-FFF2-40B4-BE49-F238E27FC236}">
                <a16:creationId xmlns:a16="http://schemas.microsoft.com/office/drawing/2014/main" id="{9F29919E-7FA7-C4C7-4CD3-186E81E34E8E}"/>
              </a:ext>
            </a:extLst>
          </p:cNvPr>
          <p:cNvGraphicFramePr>
            <a:graphicFrameLocks noGrp="1"/>
          </p:cNvGraphicFramePr>
          <p:nvPr>
            <p:extLst>
              <p:ext uri="{D42A27DB-BD31-4B8C-83A1-F6EECF244321}">
                <p14:modId xmlns:p14="http://schemas.microsoft.com/office/powerpoint/2010/main" val="3898958848"/>
              </p:ext>
            </p:extLst>
          </p:nvPr>
        </p:nvGraphicFramePr>
        <p:xfrm>
          <a:off x="8841495" y="3242802"/>
          <a:ext cx="602160" cy="3050645"/>
        </p:xfrm>
        <a:graphic>
          <a:graphicData uri="http://schemas.openxmlformats.org/drawingml/2006/table">
            <a:tbl>
              <a:tblPr firstRow="1" bandRow="1">
                <a:tableStyleId>{ED083AE6-46FA-4A59-8FB0-9F97EB10719F}</a:tableStyleId>
              </a:tblPr>
              <a:tblGrid>
                <a:gridCol w="602160">
                  <a:extLst>
                    <a:ext uri="{9D8B030D-6E8A-4147-A177-3AD203B41FA5}">
                      <a16:colId xmlns:a16="http://schemas.microsoft.com/office/drawing/2014/main" val="1248077562"/>
                    </a:ext>
                  </a:extLst>
                </a:gridCol>
              </a:tblGrid>
              <a:tr h="610129">
                <a:tc>
                  <a:txBody>
                    <a:bodyPr/>
                    <a:lstStyle/>
                    <a:p>
                      <a:pPr algn="ctr"/>
                      <a:r>
                        <a:rPr lang="en-US" altLang="zh-CN" sz="2800" b="0" dirty="0">
                          <a:latin typeface="+mn-ea"/>
                          <a:ea typeface="+mn-ea"/>
                        </a:rPr>
                        <a:t>3</a:t>
                      </a:r>
                      <a:endParaRPr lang="en-CN" sz="2800" b="0" dirty="0">
                        <a:latin typeface="+mn-ea"/>
                        <a:ea typeface="+mn-ea"/>
                      </a:endParaRPr>
                    </a:p>
                  </a:txBody>
                  <a:tcPr anchor="ctr">
                    <a:solidFill>
                      <a:schemeClr val="accent1">
                        <a:lumMod val="20000"/>
                        <a:lumOff val="80000"/>
                      </a:schemeClr>
                    </a:solidFill>
                  </a:tcPr>
                </a:tc>
                <a:extLst>
                  <a:ext uri="{0D108BD9-81ED-4DB2-BD59-A6C34878D82A}">
                    <a16:rowId xmlns:a16="http://schemas.microsoft.com/office/drawing/2014/main" val="3122927000"/>
                  </a:ext>
                </a:extLst>
              </a:tr>
              <a:tr h="610129">
                <a:tc>
                  <a:txBody>
                    <a:bodyPr/>
                    <a:lstStyle/>
                    <a:p>
                      <a:pPr algn="ctr"/>
                      <a:r>
                        <a:rPr lang="en-US" altLang="zh-CN" sz="2800" b="0" dirty="0">
                          <a:latin typeface="+mn-ea"/>
                          <a:ea typeface="+mn-ea"/>
                        </a:rPr>
                        <a:t>4</a:t>
                      </a:r>
                      <a:endParaRPr lang="en-CN" sz="2800" b="0" dirty="0">
                        <a:latin typeface="+mn-ea"/>
                        <a:ea typeface="+mn-ea"/>
                      </a:endParaRPr>
                    </a:p>
                  </a:txBody>
                  <a:tcPr anchor="ctr">
                    <a:solidFill>
                      <a:schemeClr val="accent1">
                        <a:lumMod val="40000"/>
                        <a:lumOff val="60000"/>
                      </a:schemeClr>
                    </a:solidFill>
                  </a:tcPr>
                </a:tc>
                <a:extLst>
                  <a:ext uri="{0D108BD9-81ED-4DB2-BD59-A6C34878D82A}">
                    <a16:rowId xmlns:a16="http://schemas.microsoft.com/office/drawing/2014/main" val="671682655"/>
                  </a:ext>
                </a:extLst>
              </a:tr>
              <a:tr h="610129">
                <a:tc>
                  <a:txBody>
                    <a:bodyPr/>
                    <a:lstStyle/>
                    <a:p>
                      <a:pPr algn="ctr"/>
                      <a:r>
                        <a:rPr lang="en-US" altLang="zh-CN" sz="2800" b="0" dirty="0">
                          <a:latin typeface="+mn-ea"/>
                          <a:ea typeface="+mn-ea"/>
                        </a:rPr>
                        <a:t>5</a:t>
                      </a:r>
                      <a:endParaRPr lang="en-CN" sz="2800" b="0" dirty="0">
                        <a:latin typeface="+mn-ea"/>
                        <a:ea typeface="+mn-ea"/>
                      </a:endParaRPr>
                    </a:p>
                  </a:txBody>
                  <a:tcPr anchor="ctr">
                    <a:solidFill>
                      <a:schemeClr val="accent1">
                        <a:lumMod val="60000"/>
                        <a:lumOff val="40000"/>
                      </a:schemeClr>
                    </a:solidFill>
                  </a:tcPr>
                </a:tc>
                <a:extLst>
                  <a:ext uri="{0D108BD9-81ED-4DB2-BD59-A6C34878D82A}">
                    <a16:rowId xmlns:a16="http://schemas.microsoft.com/office/drawing/2014/main" val="3134696683"/>
                  </a:ext>
                </a:extLst>
              </a:tr>
              <a:tr h="610129">
                <a:tc>
                  <a:txBody>
                    <a:bodyPr/>
                    <a:lstStyle/>
                    <a:p>
                      <a:pPr algn="ctr"/>
                      <a:r>
                        <a:rPr lang="en-US" altLang="zh-CN" sz="2800" b="0" dirty="0">
                          <a:solidFill>
                            <a:schemeClr val="bg1"/>
                          </a:solidFill>
                          <a:latin typeface="+mn-ea"/>
                          <a:ea typeface="+mn-ea"/>
                        </a:rPr>
                        <a:t>6</a:t>
                      </a:r>
                      <a:endParaRPr lang="en-CN" sz="2800" b="0" dirty="0">
                        <a:solidFill>
                          <a:schemeClr val="bg1"/>
                        </a:solidFill>
                        <a:latin typeface="+mn-ea"/>
                        <a:ea typeface="+mn-ea"/>
                      </a:endParaRPr>
                    </a:p>
                  </a:txBody>
                  <a:tcPr anchor="ctr">
                    <a:solidFill>
                      <a:schemeClr val="accent1">
                        <a:lumMod val="75000"/>
                      </a:schemeClr>
                    </a:solidFill>
                  </a:tcPr>
                </a:tc>
                <a:extLst>
                  <a:ext uri="{0D108BD9-81ED-4DB2-BD59-A6C34878D82A}">
                    <a16:rowId xmlns:a16="http://schemas.microsoft.com/office/drawing/2014/main" val="4180551373"/>
                  </a:ext>
                </a:extLst>
              </a:tr>
              <a:tr h="610129">
                <a:tc>
                  <a:txBody>
                    <a:bodyPr/>
                    <a:lstStyle/>
                    <a:p>
                      <a:pPr algn="ctr"/>
                      <a:r>
                        <a:rPr lang="en-US" altLang="zh-CN" sz="2800" b="0" dirty="0">
                          <a:solidFill>
                            <a:schemeClr val="bg1"/>
                          </a:solidFill>
                          <a:latin typeface="+mn-ea"/>
                          <a:ea typeface="+mn-ea"/>
                        </a:rPr>
                        <a:t>7</a:t>
                      </a:r>
                      <a:endParaRPr lang="en-CN" sz="2800" b="0" dirty="0">
                        <a:solidFill>
                          <a:schemeClr val="bg1"/>
                        </a:solidFill>
                        <a:latin typeface="+mn-ea"/>
                        <a:ea typeface="+mn-ea"/>
                      </a:endParaRPr>
                    </a:p>
                  </a:txBody>
                  <a:tcPr anchor="ctr">
                    <a:solidFill>
                      <a:schemeClr val="accent1">
                        <a:lumMod val="50000"/>
                      </a:schemeClr>
                    </a:solidFill>
                  </a:tcPr>
                </a:tc>
                <a:extLst>
                  <a:ext uri="{0D108BD9-81ED-4DB2-BD59-A6C34878D82A}">
                    <a16:rowId xmlns:a16="http://schemas.microsoft.com/office/drawing/2014/main" val="1030588036"/>
                  </a:ext>
                </a:extLst>
              </a:tr>
            </a:tbl>
          </a:graphicData>
        </a:graphic>
      </p:graphicFrame>
    </p:spTree>
    <p:extLst>
      <p:ext uri="{BB962C8B-B14F-4D97-AF65-F5344CB8AC3E}">
        <p14:creationId xmlns:p14="http://schemas.microsoft.com/office/powerpoint/2010/main" val="1532807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检索第一层级工序：</a:t>
            </a:r>
            <a:r>
              <a:rPr lang="zh-CN" altLang="en-US" sz="2400" dirty="0">
                <a:solidFill>
                  <a:schemeClr val="accent4"/>
                </a:solidFill>
                <a:latin typeface="微软雅黑" panose="020B0503020204020204" pitchFamily="34" charset="-122"/>
                <a:ea typeface="微软雅黑" panose="020B0503020204020204" pitchFamily="34" charset="-122"/>
              </a:rPr>
              <a:t>炼铁厂</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焦炉</a:t>
            </a:r>
            <a:r>
              <a:rPr lang="en-US" altLang="zh-CN" sz="2400" dirty="0">
                <a:solidFill>
                  <a:schemeClr val="accent4"/>
                </a:solidFill>
                <a:latin typeface="微软雅黑" panose="020B0503020204020204" pitchFamily="34" charset="-122"/>
                <a:ea typeface="微软雅黑" panose="020B0503020204020204" pitchFamily="34" charset="-122"/>
              </a:rPr>
              <a:t>-1CO</a:t>
            </a:r>
          </a:p>
        </p:txBody>
      </p:sp>
      <p:graphicFrame>
        <p:nvGraphicFramePr>
          <p:cNvPr id="2" name="Table 1">
            <a:extLst>
              <a:ext uri="{FF2B5EF4-FFF2-40B4-BE49-F238E27FC236}">
                <a16:creationId xmlns:a16="http://schemas.microsoft.com/office/drawing/2014/main" id="{C21F1E71-4A3B-CDB4-DDD8-FD39E5A85B12}"/>
              </a:ext>
            </a:extLst>
          </p:cNvPr>
          <p:cNvGraphicFramePr>
            <a:graphicFrameLocks noGrp="1"/>
          </p:cNvGraphicFramePr>
          <p:nvPr>
            <p:extLst>
              <p:ext uri="{D42A27DB-BD31-4B8C-83A1-F6EECF244321}">
                <p14:modId xmlns:p14="http://schemas.microsoft.com/office/powerpoint/2010/main" val="1818894155"/>
              </p:ext>
            </p:extLst>
          </p:nvPr>
        </p:nvGraphicFramePr>
        <p:xfrm>
          <a:off x="1955800" y="2007696"/>
          <a:ext cx="8280399" cy="3200400"/>
        </p:xfrm>
        <a:graphic>
          <a:graphicData uri="http://schemas.openxmlformats.org/drawingml/2006/table">
            <a:tbl>
              <a:tblPr>
                <a:tableStyleId>{ED083AE6-46FA-4A59-8FB0-9F97EB10719F}</a:tableStyleId>
              </a:tblPr>
              <a:tblGrid>
                <a:gridCol w="2206416">
                  <a:extLst>
                    <a:ext uri="{9D8B030D-6E8A-4147-A177-3AD203B41FA5}">
                      <a16:colId xmlns:a16="http://schemas.microsoft.com/office/drawing/2014/main" val="662969049"/>
                    </a:ext>
                  </a:extLst>
                </a:gridCol>
                <a:gridCol w="1321947">
                  <a:extLst>
                    <a:ext uri="{9D8B030D-6E8A-4147-A177-3AD203B41FA5}">
                      <a16:colId xmlns:a16="http://schemas.microsoft.com/office/drawing/2014/main" val="613749209"/>
                    </a:ext>
                  </a:extLst>
                </a:gridCol>
                <a:gridCol w="1191972">
                  <a:extLst>
                    <a:ext uri="{9D8B030D-6E8A-4147-A177-3AD203B41FA5}">
                      <a16:colId xmlns:a16="http://schemas.microsoft.com/office/drawing/2014/main" val="2817023471"/>
                    </a:ext>
                  </a:extLst>
                </a:gridCol>
                <a:gridCol w="1153930">
                  <a:extLst>
                    <a:ext uri="{9D8B030D-6E8A-4147-A177-3AD203B41FA5}">
                      <a16:colId xmlns:a16="http://schemas.microsoft.com/office/drawing/2014/main" val="1905646873"/>
                    </a:ext>
                  </a:extLst>
                </a:gridCol>
                <a:gridCol w="1055656">
                  <a:extLst>
                    <a:ext uri="{9D8B030D-6E8A-4147-A177-3AD203B41FA5}">
                      <a16:colId xmlns:a16="http://schemas.microsoft.com/office/drawing/2014/main" val="267824280"/>
                    </a:ext>
                  </a:extLst>
                </a:gridCol>
                <a:gridCol w="675239">
                  <a:extLst>
                    <a:ext uri="{9D8B030D-6E8A-4147-A177-3AD203B41FA5}">
                      <a16:colId xmlns:a16="http://schemas.microsoft.com/office/drawing/2014/main" val="3014726575"/>
                    </a:ext>
                  </a:extLst>
                </a:gridCol>
                <a:gridCol w="675239">
                  <a:extLst>
                    <a:ext uri="{9D8B030D-6E8A-4147-A177-3AD203B41FA5}">
                      <a16:colId xmlns:a16="http://schemas.microsoft.com/office/drawing/2014/main" val="769520595"/>
                    </a:ext>
                  </a:extLst>
                </a:gridCol>
              </a:tblGrid>
              <a:tr h="177800">
                <a:tc>
                  <a:txBody>
                    <a:bodyPr/>
                    <a:lstStyle/>
                    <a:p>
                      <a:pPr algn="ctr" fontAlgn="t"/>
                      <a:r>
                        <a:rPr lang="zh-CN" altLang="en-US" sz="1100" u="none" strike="noStrike">
                          <a:effectLst/>
                        </a:rPr>
                        <a:t>工序名称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产品名称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物料类型</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物料量</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单位</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单耗</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extLst>
                  <a:ext uri="{0D108BD9-81ED-4DB2-BD59-A6C34878D82A}">
                    <a16:rowId xmlns:a16="http://schemas.microsoft.com/office/drawing/2014/main" val="340823378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1023136856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620926690"/>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回收中压蒸汽</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702062000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0.686186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4109985107"/>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回收低压蒸汽</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60949000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0.059571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034217978"/>
                  </a:ext>
                </a:extLst>
              </a:tr>
              <a:tr h="177800">
                <a:tc>
                  <a:txBody>
                    <a:bodyPr/>
                    <a:lstStyle/>
                    <a:p>
                      <a:pPr algn="l" fontAlgn="b"/>
                      <a:r>
                        <a:rPr lang="zh-CN" altLang="en-US" sz="1100" u="none" strike="noStrike" dirty="0">
                          <a:effectLst/>
                        </a:rPr>
                        <a:t>炼铁厂</a:t>
                      </a:r>
                      <a:r>
                        <a:rPr lang="en-US" altLang="zh-CN" sz="1100" u="none" strike="noStrike" dirty="0">
                          <a:effectLst/>
                        </a:rPr>
                        <a:t>-</a:t>
                      </a:r>
                      <a:r>
                        <a:rPr lang="zh-CN" altLang="en-US" sz="1100" u="none" strike="noStrike" dirty="0">
                          <a:effectLst/>
                        </a:rPr>
                        <a:t>焦炉</a:t>
                      </a:r>
                      <a:r>
                        <a:rPr lang="en-US" altLang="zh-CN" sz="1100" u="none" strike="noStrike" dirty="0">
                          <a:effectLst/>
                        </a:rPr>
                        <a:t>-1</a:t>
                      </a:r>
                      <a:r>
                        <a:rPr lang="en-US" sz="1100" u="none" strike="noStrike" dirty="0">
                          <a:effectLst/>
                        </a:rPr>
                        <a:t>CO</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焦炉荒煤气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417422000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0.407983</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712999888"/>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柴油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4166.341051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100" u="none" strike="noStrike">
                          <a:effectLst/>
                        </a:rPr>
                        <a:t>4.07E-06</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238552612"/>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焦炉煤气使用量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59531712</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0.058185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8623079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电力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45988110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0.044948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04212016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洗精煤</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1522650345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1.488218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23933125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空压净气使用量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13970530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0.013655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18423537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氮气使用量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15171025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0.014828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11916070"/>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回用水使用量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28595000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0.027948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35937364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脱盐水使用量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585000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0.000572</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74882156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低压蒸汽使用量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2027000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0.001981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699773105"/>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高炉煤气使用量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764319876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0.747036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877798077"/>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工业水使用量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2178000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0.002129</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703527806"/>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dirty="0">
                          <a:effectLst/>
                        </a:rPr>
                        <a:t>其他煤制品</a:t>
                      </a:r>
                      <a:endParaRPr lang="zh-CN" alt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4169635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0.004075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474972516"/>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dirty="0">
                          <a:effectLst/>
                        </a:rPr>
                        <a:t>焦炭</a:t>
                      </a:r>
                      <a:r>
                        <a:rPr lang="en-US" altLang="zh-CN" sz="1100" u="none" strike="noStrike" dirty="0">
                          <a:effectLst/>
                        </a:rPr>
                        <a:t>-</a:t>
                      </a:r>
                      <a:r>
                        <a:rPr lang="zh-CN" altLang="en-US" sz="1100" u="none" strike="noStrike" dirty="0">
                          <a:effectLst/>
                        </a:rPr>
                        <a:t>合并</a:t>
                      </a:r>
                      <a:r>
                        <a:rPr lang="en-US" sz="1100" u="none" strike="noStrike" dirty="0">
                          <a:effectLst/>
                        </a:rPr>
                        <a:t>B</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辅助材料</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脱硫脱硝催化剂</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349.9</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100" u="none" strike="noStrike" dirty="0">
                          <a:effectLst/>
                        </a:rPr>
                        <a:t>3.42E-07</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945221729"/>
                  </a:ext>
                </a:extLst>
              </a:tr>
            </a:tbl>
          </a:graphicData>
        </a:graphic>
      </p:graphicFrame>
    </p:spTree>
    <p:extLst>
      <p:ext uri="{BB962C8B-B14F-4D97-AF65-F5344CB8AC3E}">
        <p14:creationId xmlns:p14="http://schemas.microsoft.com/office/powerpoint/2010/main" val="16952823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检索第一层级工序：</a:t>
            </a:r>
            <a:r>
              <a:rPr lang="zh-CN" altLang="en-US" sz="2400" dirty="0">
                <a:solidFill>
                  <a:schemeClr val="accent4"/>
                </a:solidFill>
                <a:latin typeface="微软雅黑" panose="020B0503020204020204" pitchFamily="34" charset="-122"/>
                <a:ea typeface="微软雅黑" panose="020B0503020204020204" pitchFamily="34" charset="-122"/>
              </a:rPr>
              <a:t>炼铁厂</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焦炉</a:t>
            </a:r>
            <a:r>
              <a:rPr lang="en-US" altLang="zh-CN" sz="2400" dirty="0">
                <a:solidFill>
                  <a:schemeClr val="accent4"/>
                </a:solidFill>
                <a:latin typeface="微软雅黑" panose="020B0503020204020204" pitchFamily="34" charset="-122"/>
                <a:ea typeface="微软雅黑" panose="020B0503020204020204" pitchFamily="34" charset="-122"/>
              </a:rPr>
              <a:t>-2CO</a:t>
            </a:r>
          </a:p>
        </p:txBody>
      </p:sp>
      <p:graphicFrame>
        <p:nvGraphicFramePr>
          <p:cNvPr id="7" name="Table 6">
            <a:extLst>
              <a:ext uri="{FF2B5EF4-FFF2-40B4-BE49-F238E27FC236}">
                <a16:creationId xmlns:a16="http://schemas.microsoft.com/office/drawing/2014/main" id="{BD4094D0-620B-25D1-34CF-1C54F4195D42}"/>
              </a:ext>
            </a:extLst>
          </p:cNvPr>
          <p:cNvGraphicFramePr>
            <a:graphicFrameLocks noGrp="1"/>
          </p:cNvGraphicFramePr>
          <p:nvPr>
            <p:extLst>
              <p:ext uri="{D42A27DB-BD31-4B8C-83A1-F6EECF244321}">
                <p14:modId xmlns:p14="http://schemas.microsoft.com/office/powerpoint/2010/main" val="3176057373"/>
              </p:ext>
            </p:extLst>
          </p:nvPr>
        </p:nvGraphicFramePr>
        <p:xfrm>
          <a:off x="1955800" y="2178189"/>
          <a:ext cx="8280399" cy="2844800"/>
        </p:xfrm>
        <a:graphic>
          <a:graphicData uri="http://schemas.openxmlformats.org/drawingml/2006/table">
            <a:tbl>
              <a:tblPr>
                <a:tableStyleId>{ED083AE6-46FA-4A59-8FB0-9F97EB10719F}</a:tableStyleId>
              </a:tblPr>
              <a:tblGrid>
                <a:gridCol w="2206416">
                  <a:extLst>
                    <a:ext uri="{9D8B030D-6E8A-4147-A177-3AD203B41FA5}">
                      <a16:colId xmlns:a16="http://schemas.microsoft.com/office/drawing/2014/main" val="2385546605"/>
                    </a:ext>
                  </a:extLst>
                </a:gridCol>
                <a:gridCol w="1321947">
                  <a:extLst>
                    <a:ext uri="{9D8B030D-6E8A-4147-A177-3AD203B41FA5}">
                      <a16:colId xmlns:a16="http://schemas.microsoft.com/office/drawing/2014/main" val="1116439199"/>
                    </a:ext>
                  </a:extLst>
                </a:gridCol>
                <a:gridCol w="1191972">
                  <a:extLst>
                    <a:ext uri="{9D8B030D-6E8A-4147-A177-3AD203B41FA5}">
                      <a16:colId xmlns:a16="http://schemas.microsoft.com/office/drawing/2014/main" val="2340854469"/>
                    </a:ext>
                  </a:extLst>
                </a:gridCol>
                <a:gridCol w="1153930">
                  <a:extLst>
                    <a:ext uri="{9D8B030D-6E8A-4147-A177-3AD203B41FA5}">
                      <a16:colId xmlns:a16="http://schemas.microsoft.com/office/drawing/2014/main" val="762475408"/>
                    </a:ext>
                  </a:extLst>
                </a:gridCol>
                <a:gridCol w="1055656">
                  <a:extLst>
                    <a:ext uri="{9D8B030D-6E8A-4147-A177-3AD203B41FA5}">
                      <a16:colId xmlns:a16="http://schemas.microsoft.com/office/drawing/2014/main" val="3538591833"/>
                    </a:ext>
                  </a:extLst>
                </a:gridCol>
                <a:gridCol w="675239">
                  <a:extLst>
                    <a:ext uri="{9D8B030D-6E8A-4147-A177-3AD203B41FA5}">
                      <a16:colId xmlns:a16="http://schemas.microsoft.com/office/drawing/2014/main" val="3914609297"/>
                    </a:ext>
                  </a:extLst>
                </a:gridCol>
                <a:gridCol w="675239">
                  <a:extLst>
                    <a:ext uri="{9D8B030D-6E8A-4147-A177-3AD203B41FA5}">
                      <a16:colId xmlns:a16="http://schemas.microsoft.com/office/drawing/2014/main" val="3997299228"/>
                    </a:ext>
                  </a:extLst>
                </a:gridCol>
              </a:tblGrid>
              <a:tr h="177800">
                <a:tc>
                  <a:txBody>
                    <a:bodyPr/>
                    <a:lstStyle/>
                    <a:p>
                      <a:pPr algn="ctr" fontAlgn="t"/>
                      <a:r>
                        <a:rPr lang="zh-CN" altLang="en-US" sz="1100" u="none" strike="noStrike">
                          <a:effectLst/>
                        </a:rPr>
                        <a:t>工序名称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产品名称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物料类型</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物料量</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单位</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单耗</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extLst>
                  <a:ext uri="{0D108BD9-81ED-4DB2-BD59-A6C34878D82A}">
                    <a16:rowId xmlns:a16="http://schemas.microsoft.com/office/drawing/2014/main" val="4126430370"/>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1483202719</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041684590"/>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回收中压蒸汽</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793249000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0.534822</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4131721472"/>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回收低压蒸汽</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83234000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0.056118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11410939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焦炉荒煤气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605065568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0.407945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03997339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电力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46200330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0.031149</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16073492"/>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空压净气使用量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20279700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0.013673</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6304085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其他煤制品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6031790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0.004067</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698412277"/>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氮气使用量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15039755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0.01014</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766595181"/>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焦炉煤气使用量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173319702</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0.116855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4039287608"/>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洗精煤</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2204563283</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1.486353</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52162260"/>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工业水使用量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21139000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0.014252</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394901458"/>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脱盐水使用量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112674000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0.075967</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57882299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柴油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9063.4908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100" u="none" strike="noStrike">
                          <a:effectLst/>
                        </a:rPr>
                        <a:t>6.11E-06</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422617886"/>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-2</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高炉煤气使用量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558116907</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0.376292</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165477204"/>
                  </a:ext>
                </a:extLst>
              </a:tr>
              <a:tr h="177800">
                <a:tc>
                  <a:txBody>
                    <a:bodyPr/>
                    <a:lstStyle/>
                    <a:p>
                      <a:pPr algn="l" fontAlgn="b"/>
                      <a:r>
                        <a:rPr lang="zh-CN" altLang="en-US" sz="1100" u="none" strike="noStrike" dirty="0">
                          <a:effectLst/>
                        </a:rPr>
                        <a:t>炼铁厂</a:t>
                      </a:r>
                      <a:r>
                        <a:rPr lang="en-US" altLang="zh-CN" sz="1100" u="none" strike="noStrike" dirty="0">
                          <a:effectLst/>
                        </a:rPr>
                        <a:t>-</a:t>
                      </a:r>
                      <a:r>
                        <a:rPr lang="zh-CN" altLang="en-US" sz="1100" u="none" strike="noStrike" dirty="0">
                          <a:effectLst/>
                        </a:rPr>
                        <a:t>焦炉</a:t>
                      </a:r>
                      <a:r>
                        <a:rPr lang="en-US" altLang="zh-CN" sz="1100" u="none" strike="noStrike" dirty="0">
                          <a:effectLst/>
                        </a:rPr>
                        <a:t>-2</a:t>
                      </a:r>
                      <a:r>
                        <a:rPr lang="en-US" sz="1100" u="none" strike="noStrike" dirty="0">
                          <a:effectLst/>
                        </a:rPr>
                        <a:t>CO</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C</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辅助材料</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脱硫脱硝催化剂</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240.9</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100" u="none" strike="noStrike" dirty="0">
                          <a:effectLst/>
                        </a:rPr>
                        <a:t>1.62E-07</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4224738297"/>
                  </a:ext>
                </a:extLst>
              </a:tr>
            </a:tbl>
          </a:graphicData>
        </a:graphic>
      </p:graphicFrame>
    </p:spTree>
    <p:extLst>
      <p:ext uri="{BB962C8B-B14F-4D97-AF65-F5344CB8AC3E}">
        <p14:creationId xmlns:p14="http://schemas.microsoft.com/office/powerpoint/2010/main" val="3927207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278462" cy="502445"/>
          </a:xfrm>
        </p:spPr>
        <p:txBody>
          <a:bodyPr/>
          <a:lstStyle/>
          <a:p>
            <a:r>
              <a:rPr lang="zh-CN" altLang="en-CN" dirty="0"/>
              <a:t>生命周期</a:t>
            </a:r>
            <a:r>
              <a:rPr lang="zh-CN" altLang="en-US" dirty="0"/>
              <a:t>评价流程图</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graphicFrame>
        <p:nvGraphicFramePr>
          <p:cNvPr id="5" name="对象 5">
            <a:extLst>
              <a:ext uri="{FF2B5EF4-FFF2-40B4-BE49-F238E27FC236}">
                <a16:creationId xmlns:a16="http://schemas.microsoft.com/office/drawing/2014/main" id="{31C5CABC-530B-C1B9-6DFE-7349498F62E3}"/>
              </a:ext>
            </a:extLst>
          </p:cNvPr>
          <p:cNvGraphicFramePr>
            <a:graphicFrameLocks noChangeAspect="1"/>
          </p:cNvGraphicFramePr>
          <p:nvPr>
            <p:extLst>
              <p:ext uri="{D42A27DB-BD31-4B8C-83A1-F6EECF244321}">
                <p14:modId xmlns:p14="http://schemas.microsoft.com/office/powerpoint/2010/main" val="800970337"/>
              </p:ext>
            </p:extLst>
          </p:nvPr>
        </p:nvGraphicFramePr>
        <p:xfrm>
          <a:off x="4811609" y="1135106"/>
          <a:ext cx="6385654" cy="5145125"/>
        </p:xfrm>
        <a:graphic>
          <a:graphicData uri="http://schemas.openxmlformats.org/presentationml/2006/ole">
            <mc:AlternateContent xmlns:mc="http://schemas.openxmlformats.org/markup-compatibility/2006">
              <mc:Choice xmlns:v="urn:schemas-microsoft-com:vml" Requires="v">
                <p:oleObj name="Visio" r:id="rId2" imgW="7594600" imgH="6121400" progId="Visio.Drawing.11">
                  <p:embed/>
                </p:oleObj>
              </mc:Choice>
              <mc:Fallback>
                <p:oleObj name="Visio" r:id="rId2" imgW="7594600" imgH="6121400" progId="Visio.Drawing.11">
                  <p:embed/>
                  <p:pic>
                    <p:nvPicPr>
                      <p:cNvPr id="6" name="对象 5">
                        <a:extLst>
                          <a:ext uri="{FF2B5EF4-FFF2-40B4-BE49-F238E27FC236}">
                            <a16:creationId xmlns:a16="http://schemas.microsoft.com/office/drawing/2014/main" id="{07214302-CD9A-9D06-37C8-52085CFA6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609" y="1135106"/>
                        <a:ext cx="6385654" cy="5145125"/>
                      </a:xfrm>
                      <a:prstGeom prst="rect">
                        <a:avLst/>
                      </a:prstGeom>
                      <a:noFill/>
                    </p:spPr>
                  </p:pic>
                </p:oleObj>
              </mc:Fallback>
            </mc:AlternateContent>
          </a:graphicData>
        </a:graphic>
      </p:graphicFrame>
      <p:sp>
        <p:nvSpPr>
          <p:cNvPr id="20" name="矩形 5">
            <a:extLst>
              <a:ext uri="{FF2B5EF4-FFF2-40B4-BE49-F238E27FC236}">
                <a16:creationId xmlns:a16="http://schemas.microsoft.com/office/drawing/2014/main" id="{462D9327-C4EA-9D99-5225-A949071E714B}"/>
              </a:ext>
            </a:extLst>
          </p:cNvPr>
          <p:cNvSpPr>
            <a:spLocks noChangeArrowheads="1"/>
          </p:cNvSpPr>
          <p:nvPr/>
        </p:nvSpPr>
        <p:spPr bwMode="auto">
          <a:xfrm>
            <a:off x="994737" y="1267859"/>
            <a:ext cx="3909894" cy="615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marL="457200" indent="-457200" fontAlgn="base">
              <a:lnSpc>
                <a:spcPct val="300000"/>
              </a:lnSpc>
              <a:spcBef>
                <a:spcPct val="0"/>
              </a:spcBef>
              <a:spcAft>
                <a:spcPct val="0"/>
              </a:spcAft>
              <a:buFont typeface="+mj-lt"/>
              <a:buAutoNum type="arabicPeriod"/>
            </a:pPr>
            <a:r>
              <a:rPr lang="zh-CN" altLang="en-US" sz="2400" b="1" dirty="0">
                <a:solidFill>
                  <a:schemeClr val="accent4"/>
                </a:solidFill>
                <a:latin typeface="微软雅黑" panose="020B0503020204020204" pitchFamily="34" charset="-122"/>
                <a:ea typeface="微软雅黑" panose="020B0503020204020204" pitchFamily="34" charset="-122"/>
              </a:rPr>
              <a:t>定义目标与范围</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300000"/>
              </a:lnSpc>
              <a:spcBef>
                <a:spcPct val="0"/>
              </a:spcBef>
              <a:spcAft>
                <a:spcPct val="0"/>
              </a:spcAft>
              <a:buFont typeface="+mj-lt"/>
              <a:buAutoNum type="arabicPeriod"/>
            </a:pPr>
            <a:r>
              <a:rPr lang="zh-CN" altLang="en-US" sz="2400" b="1" dirty="0">
                <a:solidFill>
                  <a:schemeClr val="accent4"/>
                </a:solidFill>
                <a:latin typeface="微软雅黑" panose="020B0503020204020204" pitchFamily="34" charset="-122"/>
                <a:ea typeface="微软雅黑" panose="020B0503020204020204" pitchFamily="34" charset="-122"/>
              </a:rPr>
              <a:t>生命周期清单分析</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300000"/>
              </a:lnSpc>
              <a:spcBef>
                <a:spcPct val="0"/>
              </a:spcBef>
              <a:spcAft>
                <a:spcPct val="0"/>
              </a:spcAft>
              <a:buFont typeface="+mj-lt"/>
              <a:buAutoNum type="arabicPeriod"/>
            </a:pPr>
            <a:r>
              <a:rPr lang="zh-CN" altLang="en-US" sz="2400" b="1" dirty="0">
                <a:solidFill>
                  <a:schemeClr val="accent4"/>
                </a:solidFill>
                <a:latin typeface="微软雅黑" panose="020B0503020204020204" pitchFamily="34" charset="-122"/>
                <a:ea typeface="微软雅黑" panose="020B0503020204020204" pitchFamily="34" charset="-122"/>
              </a:rPr>
              <a:t>生命周期环境影响评价</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300000"/>
              </a:lnSpc>
              <a:spcBef>
                <a:spcPct val="0"/>
              </a:spcBef>
              <a:spcAft>
                <a:spcPct val="0"/>
              </a:spcAft>
              <a:buFont typeface="+mj-lt"/>
              <a:buAutoNum type="arabicPeriod"/>
            </a:pPr>
            <a:r>
              <a:rPr lang="zh-CN" altLang="en-US" sz="2400" b="1" dirty="0">
                <a:solidFill>
                  <a:schemeClr val="accent4"/>
                </a:solidFill>
                <a:latin typeface="微软雅黑" panose="020B0503020204020204" pitchFamily="34" charset="-122"/>
                <a:ea typeface="微软雅黑" panose="020B0503020204020204" pitchFamily="34" charset="-122"/>
              </a:rPr>
              <a:t>生命周期结果解释</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99957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炼铁厂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焦炉</a:t>
            </a:r>
            <a:r>
              <a:rPr lang="en-US" altLang="zh-CN" sz="2400" b="1" dirty="0">
                <a:solidFill>
                  <a:schemeClr val="accent4"/>
                </a:solidFill>
                <a:latin typeface="微软雅黑" panose="020B0503020204020204" pitchFamily="34" charset="-122"/>
                <a:ea typeface="微软雅黑" panose="020B0503020204020204" pitchFamily="34" charset="-122"/>
              </a:rPr>
              <a:t>-1CO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2CO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投入直接排放</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A21EDC2B-24CF-7DEF-780E-9C07BB199880}"/>
              </a:ext>
            </a:extLst>
          </p:cNvPr>
          <p:cNvGraphicFramePr>
            <a:graphicFrameLocks noGrp="1"/>
          </p:cNvGraphicFramePr>
          <p:nvPr>
            <p:extLst>
              <p:ext uri="{D42A27DB-BD31-4B8C-83A1-F6EECF244321}">
                <p14:modId xmlns:p14="http://schemas.microsoft.com/office/powerpoint/2010/main" val="943094399"/>
              </p:ext>
            </p:extLst>
          </p:nvPr>
        </p:nvGraphicFramePr>
        <p:xfrm>
          <a:off x="3091303" y="2546985"/>
          <a:ext cx="5911484" cy="1764030"/>
        </p:xfrm>
        <a:graphic>
          <a:graphicData uri="http://schemas.openxmlformats.org/drawingml/2006/table">
            <a:tbl>
              <a:tblPr>
                <a:tableStyleId>{ED083AE6-46FA-4A59-8FB0-9F97EB10719F}</a:tableStyleId>
              </a:tblPr>
              <a:tblGrid>
                <a:gridCol w="1477871">
                  <a:extLst>
                    <a:ext uri="{9D8B030D-6E8A-4147-A177-3AD203B41FA5}">
                      <a16:colId xmlns:a16="http://schemas.microsoft.com/office/drawing/2014/main" val="2016624190"/>
                    </a:ext>
                  </a:extLst>
                </a:gridCol>
                <a:gridCol w="1477871">
                  <a:extLst>
                    <a:ext uri="{9D8B030D-6E8A-4147-A177-3AD203B41FA5}">
                      <a16:colId xmlns:a16="http://schemas.microsoft.com/office/drawing/2014/main" val="1897616717"/>
                    </a:ext>
                  </a:extLst>
                </a:gridCol>
                <a:gridCol w="1477871">
                  <a:extLst>
                    <a:ext uri="{9D8B030D-6E8A-4147-A177-3AD203B41FA5}">
                      <a16:colId xmlns:a16="http://schemas.microsoft.com/office/drawing/2014/main" val="3904579102"/>
                    </a:ext>
                  </a:extLst>
                </a:gridCol>
                <a:gridCol w="1477871">
                  <a:extLst>
                    <a:ext uri="{9D8B030D-6E8A-4147-A177-3AD203B41FA5}">
                      <a16:colId xmlns:a16="http://schemas.microsoft.com/office/drawing/2014/main" val="2383967347"/>
                    </a:ext>
                  </a:extLst>
                </a:gridCol>
              </a:tblGrid>
              <a:tr h="177800">
                <a:tc>
                  <a:txBody>
                    <a:bodyPr/>
                    <a:lstStyle/>
                    <a:p>
                      <a:pPr algn="ctr" fontAlgn="t"/>
                      <a:r>
                        <a:rPr lang="zh-CN" altLang="en-US" sz="1600" u="none" strike="noStrike" dirty="0">
                          <a:effectLst/>
                        </a:rPr>
                        <a:t>数据项名称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dirty="0">
                          <a:effectLst/>
                        </a:rPr>
                        <a:t>炼铁厂</a:t>
                      </a:r>
                      <a:r>
                        <a:rPr lang="en-US" altLang="zh-CN" sz="1600" u="none" strike="noStrike" dirty="0">
                          <a:effectLst/>
                        </a:rPr>
                        <a:t>-</a:t>
                      </a:r>
                      <a:r>
                        <a:rPr lang="zh-CN" altLang="en-US" sz="1600" u="none" strike="noStrike" dirty="0">
                          <a:effectLst/>
                        </a:rPr>
                        <a:t>焦炉</a:t>
                      </a:r>
                      <a:r>
                        <a:rPr lang="en-US" altLang="zh-CN" sz="1600" u="none" strike="noStrike" dirty="0">
                          <a:effectLst/>
                        </a:rPr>
                        <a:t>-1</a:t>
                      </a:r>
                      <a:r>
                        <a:rPr lang="en-US" sz="1600" u="none" strike="noStrike" dirty="0">
                          <a:effectLst/>
                        </a:rPr>
                        <a:t>CO</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dirty="0">
                          <a:effectLst/>
                        </a:rPr>
                        <a:t>炼铁厂</a:t>
                      </a:r>
                      <a:r>
                        <a:rPr lang="en-US" altLang="zh-CN" sz="1600" u="none" strike="noStrike" dirty="0">
                          <a:effectLst/>
                        </a:rPr>
                        <a:t>-</a:t>
                      </a:r>
                      <a:r>
                        <a:rPr lang="zh-CN" altLang="en-US" sz="1600" u="none" strike="noStrike" dirty="0">
                          <a:effectLst/>
                        </a:rPr>
                        <a:t>焦炉</a:t>
                      </a:r>
                      <a:r>
                        <a:rPr lang="en-US" altLang="zh-CN" sz="1600" u="none" strike="noStrike" dirty="0">
                          <a:effectLst/>
                        </a:rPr>
                        <a:t>-2</a:t>
                      </a:r>
                      <a:r>
                        <a:rPr lang="en-US" sz="1600" u="none" strike="noStrike" dirty="0">
                          <a:effectLst/>
                        </a:rPr>
                        <a:t>CO</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dirty="0">
                          <a:effectLst/>
                        </a:rPr>
                        <a:t>直接排放系数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solidFill>
                      <a:schemeClr val="accent1">
                        <a:lumMod val="20000"/>
                        <a:lumOff val="80000"/>
                      </a:schemeClr>
                    </a:solidFill>
                  </a:tcPr>
                </a:tc>
                <a:extLst>
                  <a:ext uri="{0D108BD9-81ED-4DB2-BD59-A6C34878D82A}">
                    <a16:rowId xmlns:a16="http://schemas.microsoft.com/office/drawing/2014/main" val="3634551478"/>
                  </a:ext>
                </a:extLst>
              </a:tr>
              <a:tr h="177800">
                <a:tc>
                  <a:txBody>
                    <a:bodyPr/>
                    <a:lstStyle/>
                    <a:p>
                      <a:pPr algn="ctr" fontAlgn="t"/>
                      <a:r>
                        <a:rPr lang="zh-CN" altLang="en-US" sz="1600" u="none" strike="noStrike">
                          <a:effectLst/>
                        </a:rPr>
                        <a:t>其他煤制品</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dirty="0">
                          <a:effectLst/>
                        </a:rPr>
                        <a:t>0.004075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0.004067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2.108051</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988170789"/>
                  </a:ext>
                </a:extLst>
              </a:tr>
              <a:tr h="177800">
                <a:tc>
                  <a:txBody>
                    <a:bodyPr/>
                    <a:lstStyle/>
                    <a:p>
                      <a:pPr algn="ctr" fontAlgn="t"/>
                      <a:r>
                        <a:rPr lang="zh-CN" altLang="en-US" sz="1600" u="none" strike="noStrike" dirty="0">
                          <a:effectLst/>
                        </a:rPr>
                        <a:t>柴油</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600" u="none" strike="noStrike">
                          <a:effectLst/>
                        </a:rPr>
                        <a:t>4.07E-06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600" u="none" strike="noStrike">
                          <a:effectLst/>
                        </a:rPr>
                        <a:t>6.11E-06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3.09591</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662318028"/>
                  </a:ext>
                </a:extLst>
              </a:tr>
              <a:tr h="177800">
                <a:tc>
                  <a:txBody>
                    <a:bodyPr/>
                    <a:lstStyle/>
                    <a:p>
                      <a:pPr algn="ctr" fontAlgn="t"/>
                      <a:r>
                        <a:rPr lang="zh-CN" altLang="en-US" sz="1600" u="none" strike="noStrike">
                          <a:effectLst/>
                        </a:rPr>
                        <a:t>洗精煤</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1.488218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1.486353</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2.405381</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066517463"/>
                  </a:ext>
                </a:extLst>
              </a:tr>
              <a:tr h="177800">
                <a:tc>
                  <a:txBody>
                    <a:bodyPr/>
                    <a:lstStyle/>
                    <a:p>
                      <a:pPr algn="ctr" fontAlgn="t"/>
                      <a:r>
                        <a:rPr lang="zh-CN" altLang="en-US" sz="1600" u="none" strike="noStrike">
                          <a:effectLst/>
                        </a:rPr>
                        <a:t>焦炉煤气使用量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0.058185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0.116855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0.76224</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308690281"/>
                  </a:ext>
                </a:extLst>
              </a:tr>
              <a:tr h="177800">
                <a:tc>
                  <a:txBody>
                    <a:bodyPr/>
                    <a:lstStyle/>
                    <a:p>
                      <a:pPr algn="ctr" fontAlgn="t"/>
                      <a:r>
                        <a:rPr lang="zh-CN" altLang="en-US" sz="1600" u="none" strike="noStrike">
                          <a:effectLst/>
                        </a:rPr>
                        <a:t>高炉煤气使用量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0.747036</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0.376292</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0.848113</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301825835"/>
                  </a:ext>
                </a:extLst>
              </a:tr>
            </a:tbl>
          </a:graphicData>
        </a:graphic>
      </p:graphicFrame>
    </p:spTree>
    <p:extLst>
      <p:ext uri="{BB962C8B-B14F-4D97-AF65-F5344CB8AC3E}">
        <p14:creationId xmlns:p14="http://schemas.microsoft.com/office/powerpoint/2010/main" val="25377452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炼铁厂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焦炉</a:t>
            </a:r>
            <a:r>
              <a:rPr lang="en-US" altLang="zh-CN" sz="2400" b="1" dirty="0">
                <a:solidFill>
                  <a:schemeClr val="accent4"/>
                </a:solidFill>
                <a:latin typeface="微软雅黑" panose="020B0503020204020204" pitchFamily="34" charset="-122"/>
                <a:ea typeface="微软雅黑" panose="020B0503020204020204" pitchFamily="34" charset="-122"/>
              </a:rPr>
              <a:t>-1CO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2CO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投入直接排放，单耗 </a:t>
            </a:r>
            <a:r>
              <a:rPr lang="en-US" altLang="zh-CN" sz="2400" dirty="0">
                <a:solidFill>
                  <a:schemeClr val="accent4"/>
                </a:solidFill>
                <a:latin typeface="微软雅黑" panose="020B0503020204020204" pitchFamily="34" charset="-122"/>
                <a:ea typeface="微软雅黑" panose="020B0503020204020204" pitchFamily="34" charset="-122"/>
              </a:rPr>
              <a:t>x</a:t>
            </a:r>
            <a:r>
              <a:rPr lang="zh-CN" altLang="en-US" sz="2400" dirty="0">
                <a:solidFill>
                  <a:schemeClr val="accent4"/>
                </a:solidFill>
                <a:latin typeface="微软雅黑" panose="020B0503020204020204" pitchFamily="34" charset="-122"/>
                <a:ea typeface="微软雅黑" panose="020B0503020204020204" pitchFamily="34" charset="-122"/>
              </a:rPr>
              <a:t> 排放系数（</a:t>
            </a:r>
            <a:r>
              <a:rPr lang="en-US" altLang="zh-CN" sz="2400" dirty="0">
                <a:solidFill>
                  <a:schemeClr val="accent4"/>
                </a:solidFill>
                <a:latin typeface="微软雅黑" panose="020B0503020204020204" pitchFamily="34" charset="-122"/>
                <a:ea typeface="微软雅黑" panose="020B0503020204020204" pitchFamily="34" charset="-122"/>
              </a:rPr>
              <a:t>CO2eq</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2" name="Table 1">
            <a:extLst>
              <a:ext uri="{FF2B5EF4-FFF2-40B4-BE49-F238E27FC236}">
                <a16:creationId xmlns:a16="http://schemas.microsoft.com/office/drawing/2014/main" id="{84CE9730-23BD-F8D4-9A10-6E7D54DFB9BA}"/>
              </a:ext>
            </a:extLst>
          </p:cNvPr>
          <p:cNvGraphicFramePr>
            <a:graphicFrameLocks noGrp="1"/>
          </p:cNvGraphicFramePr>
          <p:nvPr>
            <p:extLst>
              <p:ext uri="{D42A27DB-BD31-4B8C-83A1-F6EECF244321}">
                <p14:modId xmlns:p14="http://schemas.microsoft.com/office/powerpoint/2010/main" val="4022028801"/>
              </p:ext>
            </p:extLst>
          </p:nvPr>
        </p:nvGraphicFramePr>
        <p:xfrm>
          <a:off x="3263347" y="2653748"/>
          <a:ext cx="5665305" cy="1776540"/>
        </p:xfrm>
        <a:graphic>
          <a:graphicData uri="http://schemas.openxmlformats.org/drawingml/2006/table">
            <a:tbl>
              <a:tblPr>
                <a:tableStyleId>{ED083AE6-46FA-4A59-8FB0-9F97EB10719F}</a:tableStyleId>
              </a:tblPr>
              <a:tblGrid>
                <a:gridCol w="1446895">
                  <a:extLst>
                    <a:ext uri="{9D8B030D-6E8A-4147-A177-3AD203B41FA5}">
                      <a16:colId xmlns:a16="http://schemas.microsoft.com/office/drawing/2014/main" val="1930091812"/>
                    </a:ext>
                  </a:extLst>
                </a:gridCol>
                <a:gridCol w="2096788">
                  <a:extLst>
                    <a:ext uri="{9D8B030D-6E8A-4147-A177-3AD203B41FA5}">
                      <a16:colId xmlns:a16="http://schemas.microsoft.com/office/drawing/2014/main" val="2232062246"/>
                    </a:ext>
                  </a:extLst>
                </a:gridCol>
                <a:gridCol w="2121622">
                  <a:extLst>
                    <a:ext uri="{9D8B030D-6E8A-4147-A177-3AD203B41FA5}">
                      <a16:colId xmlns:a16="http://schemas.microsoft.com/office/drawing/2014/main" val="1850150978"/>
                    </a:ext>
                  </a:extLst>
                </a:gridCol>
              </a:tblGrid>
              <a:tr h="296090">
                <a:tc>
                  <a:txBody>
                    <a:bodyPr/>
                    <a:lstStyle/>
                    <a:p>
                      <a:pPr algn="ctr" fontAlgn="t"/>
                      <a:r>
                        <a:rPr lang="zh-CN" altLang="en-US" sz="1600" u="none" strike="noStrike">
                          <a:effectLst/>
                        </a:rPr>
                        <a:t>数据项名称</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dirty="0">
                          <a:effectLst/>
                        </a:rPr>
                        <a:t>炼铁厂</a:t>
                      </a:r>
                      <a:r>
                        <a:rPr lang="en-US" altLang="zh-CN" sz="1600" u="none" strike="noStrike" dirty="0">
                          <a:effectLst/>
                        </a:rPr>
                        <a:t>-</a:t>
                      </a:r>
                      <a:r>
                        <a:rPr lang="zh-CN" altLang="en-US" sz="1600" u="none" strike="noStrike" dirty="0">
                          <a:effectLst/>
                        </a:rPr>
                        <a:t>焦炉</a:t>
                      </a:r>
                      <a:r>
                        <a:rPr lang="en-US" altLang="zh-CN" sz="1600" u="none" strike="noStrike" dirty="0">
                          <a:effectLst/>
                        </a:rPr>
                        <a:t>-1</a:t>
                      </a:r>
                      <a:r>
                        <a:rPr lang="en-US" sz="1600" u="none" strike="noStrike" dirty="0">
                          <a:effectLst/>
                        </a:rPr>
                        <a:t>CO</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-2</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extLst>
                  <a:ext uri="{0D108BD9-81ED-4DB2-BD59-A6C34878D82A}">
                    <a16:rowId xmlns:a16="http://schemas.microsoft.com/office/drawing/2014/main" val="1707235147"/>
                  </a:ext>
                </a:extLst>
              </a:tr>
              <a:tr h="296090">
                <a:tc>
                  <a:txBody>
                    <a:bodyPr/>
                    <a:lstStyle/>
                    <a:p>
                      <a:pPr algn="ctr" fontAlgn="t"/>
                      <a:r>
                        <a:rPr lang="zh-CN" altLang="en-US" sz="1600" u="none" strike="noStrike">
                          <a:effectLst/>
                        </a:rPr>
                        <a:t>其他煤制品</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dirty="0">
                          <a:effectLst/>
                        </a:rPr>
                        <a:t>0.00859103</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tc>
                  <a:txBody>
                    <a:bodyPr/>
                    <a:lstStyle/>
                    <a:p>
                      <a:pPr algn="r" fontAlgn="b"/>
                      <a:r>
                        <a:rPr lang="en-CN" sz="1600" u="none" strike="noStrike" dirty="0">
                          <a:effectLst/>
                        </a:rPr>
                        <a:t>0.00857288</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830609987"/>
                  </a:ext>
                </a:extLst>
              </a:tr>
              <a:tr h="296090">
                <a:tc>
                  <a:txBody>
                    <a:bodyPr/>
                    <a:lstStyle/>
                    <a:p>
                      <a:pPr algn="ctr" fontAlgn="t"/>
                      <a:r>
                        <a:rPr lang="zh-CN" altLang="en-US" sz="1600" u="none" strike="noStrike">
                          <a:effectLst/>
                        </a:rPr>
                        <a:t>柴油</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600" u="none" strike="noStrike">
                          <a:effectLst/>
                        </a:rPr>
                        <a:t>1.2607E-05</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tc>
                  <a:txBody>
                    <a:bodyPr/>
                    <a:lstStyle/>
                    <a:p>
                      <a:pPr algn="r" fontAlgn="b"/>
                      <a:r>
                        <a:rPr lang="en-US" sz="1600" u="none" strike="noStrike" dirty="0">
                          <a:effectLst/>
                        </a:rPr>
                        <a:t>1.89184E-05</a:t>
                      </a:r>
                      <a:endParaRPr lang="en-US"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759702077"/>
                  </a:ext>
                </a:extLst>
              </a:tr>
              <a:tr h="296090">
                <a:tc>
                  <a:txBody>
                    <a:bodyPr/>
                    <a:lstStyle/>
                    <a:p>
                      <a:pPr algn="ctr" fontAlgn="t"/>
                      <a:r>
                        <a:rPr lang="zh-CN" altLang="en-US" sz="1600" u="none" strike="noStrike">
                          <a:effectLst/>
                        </a:rPr>
                        <a:t>洗精煤</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3.5797306</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tc>
                  <a:txBody>
                    <a:bodyPr/>
                    <a:lstStyle/>
                    <a:p>
                      <a:pPr algn="r" fontAlgn="b"/>
                      <a:r>
                        <a:rPr lang="en-CN" sz="1600" u="none" strike="noStrike" dirty="0">
                          <a:effectLst/>
                        </a:rPr>
                        <a:t>3.575246135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385364645"/>
                  </a:ext>
                </a:extLst>
              </a:tr>
              <a:tr h="296090">
                <a:tc>
                  <a:txBody>
                    <a:bodyPr/>
                    <a:lstStyle/>
                    <a:p>
                      <a:pPr algn="ctr" fontAlgn="t"/>
                      <a:r>
                        <a:rPr lang="zh-CN" altLang="en-US" sz="1600" u="none" strike="noStrike">
                          <a:effectLst/>
                        </a:rPr>
                        <a:t>焦炉煤气使用量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0.04435129</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tc>
                  <a:txBody>
                    <a:bodyPr/>
                    <a:lstStyle/>
                    <a:p>
                      <a:pPr algn="r" fontAlgn="b"/>
                      <a:r>
                        <a:rPr lang="en-CN" sz="1600" u="none" strike="noStrike" dirty="0">
                          <a:effectLst/>
                        </a:rPr>
                        <a:t>0.08907155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041794381"/>
                  </a:ext>
                </a:extLst>
              </a:tr>
              <a:tr h="296090">
                <a:tc>
                  <a:txBody>
                    <a:bodyPr/>
                    <a:lstStyle/>
                    <a:p>
                      <a:pPr algn="ctr" fontAlgn="t"/>
                      <a:r>
                        <a:rPr lang="zh-CN" altLang="en-US" sz="1600" u="none" strike="noStrike">
                          <a:effectLst/>
                        </a:rPr>
                        <a:t>高炉煤气使用量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dirty="0">
                          <a:effectLst/>
                        </a:rPr>
                        <a:t>0.63357094</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tc>
                  <a:txBody>
                    <a:bodyPr/>
                    <a:lstStyle/>
                    <a:p>
                      <a:pPr algn="r" fontAlgn="b"/>
                      <a:r>
                        <a:rPr lang="en-CN" sz="1600" u="none" strike="noStrike" dirty="0">
                          <a:effectLst/>
                        </a:rPr>
                        <a:t>0.319137978</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904389084"/>
                  </a:ext>
                </a:extLst>
              </a:tr>
            </a:tbl>
          </a:graphicData>
        </a:graphic>
      </p:graphicFrame>
      <p:sp>
        <p:nvSpPr>
          <p:cNvPr id="7" name="TextBox 6">
            <a:extLst>
              <a:ext uri="{FF2B5EF4-FFF2-40B4-BE49-F238E27FC236}">
                <a16:creationId xmlns:a16="http://schemas.microsoft.com/office/drawing/2014/main" id="{E1EEED61-9208-5A46-8CA2-94436959E4D2}"/>
              </a:ext>
            </a:extLst>
          </p:cNvPr>
          <p:cNvSpPr txBox="1"/>
          <p:nvPr/>
        </p:nvSpPr>
        <p:spPr>
          <a:xfrm>
            <a:off x="5645426" y="2971800"/>
            <a:ext cx="65" cy="276999"/>
          </a:xfrm>
          <a:prstGeom prst="rect">
            <a:avLst/>
          </a:prstGeom>
          <a:noFill/>
        </p:spPr>
        <p:txBody>
          <a:bodyPr wrap="none" lIns="0" tIns="0" rIns="0" bIns="0" rtlCol="0">
            <a:spAutoFit/>
          </a:bodyPr>
          <a:lstStyle/>
          <a:p>
            <a:endParaRPr lang="en-CN" dirty="0"/>
          </a:p>
        </p:txBody>
      </p:sp>
    </p:spTree>
    <p:extLst>
      <p:ext uri="{BB962C8B-B14F-4D97-AF65-F5344CB8AC3E}">
        <p14:creationId xmlns:p14="http://schemas.microsoft.com/office/powerpoint/2010/main" val="27876581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炼铁厂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焦炉</a:t>
            </a:r>
            <a:r>
              <a:rPr lang="en-US" altLang="zh-CN" sz="2400" b="1" dirty="0">
                <a:solidFill>
                  <a:schemeClr val="accent4"/>
                </a:solidFill>
                <a:latin typeface="微软雅黑" panose="020B0503020204020204" pitchFamily="34" charset="-122"/>
                <a:ea typeface="微软雅黑" panose="020B0503020204020204" pitchFamily="34" charset="-122"/>
              </a:rPr>
              <a:t>-1CO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2CO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投入直接排放，</a:t>
            </a:r>
            <a:r>
              <a:rPr lang="zh-CN" altLang="en-CN" sz="2400" dirty="0">
                <a:solidFill>
                  <a:schemeClr val="accent4"/>
                </a:solidFill>
                <a:latin typeface="微软雅黑" panose="020B0503020204020204" pitchFamily="34" charset="-122"/>
                <a:ea typeface="微软雅黑" panose="020B0503020204020204" pitchFamily="34" charset="-122"/>
              </a:rPr>
              <a:t>各项数据</a:t>
            </a:r>
            <a:r>
              <a:rPr lang="zh-CN" altLang="en-US" sz="2400" dirty="0">
                <a:solidFill>
                  <a:schemeClr val="accent4"/>
                </a:solidFill>
                <a:latin typeface="微软雅黑" panose="020B0503020204020204" pitchFamily="34" charset="-122"/>
                <a:ea typeface="微软雅黑" panose="020B0503020204020204" pitchFamily="34" charset="-122"/>
              </a:rPr>
              <a:t>求和</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E1EEED61-9208-5A46-8CA2-94436959E4D2}"/>
              </a:ext>
            </a:extLst>
          </p:cNvPr>
          <p:cNvSpPr txBox="1"/>
          <p:nvPr/>
        </p:nvSpPr>
        <p:spPr>
          <a:xfrm>
            <a:off x="5645426" y="2971800"/>
            <a:ext cx="65" cy="276999"/>
          </a:xfrm>
          <a:prstGeom prst="rect">
            <a:avLst/>
          </a:prstGeom>
          <a:noFill/>
        </p:spPr>
        <p:txBody>
          <a:bodyPr wrap="none" lIns="0" tIns="0" rIns="0" bIns="0" rtlCol="0">
            <a:spAutoFit/>
          </a:bodyPr>
          <a:lstStyle/>
          <a:p>
            <a:endParaRPr lang="en-CN" dirty="0"/>
          </a:p>
        </p:txBody>
      </p:sp>
      <p:graphicFrame>
        <p:nvGraphicFramePr>
          <p:cNvPr id="6" name="Table 5">
            <a:extLst>
              <a:ext uri="{FF2B5EF4-FFF2-40B4-BE49-F238E27FC236}">
                <a16:creationId xmlns:a16="http://schemas.microsoft.com/office/drawing/2014/main" id="{8E87536F-856E-A321-569B-71185F006694}"/>
              </a:ext>
            </a:extLst>
          </p:cNvPr>
          <p:cNvGraphicFramePr>
            <a:graphicFrameLocks noGrp="1"/>
          </p:cNvGraphicFramePr>
          <p:nvPr>
            <p:extLst>
              <p:ext uri="{D42A27DB-BD31-4B8C-83A1-F6EECF244321}">
                <p14:modId xmlns:p14="http://schemas.microsoft.com/office/powerpoint/2010/main" val="1444344314"/>
              </p:ext>
            </p:extLst>
          </p:nvPr>
        </p:nvGraphicFramePr>
        <p:xfrm>
          <a:off x="3516860" y="3086100"/>
          <a:ext cx="5158279" cy="685800"/>
        </p:xfrm>
        <a:graphic>
          <a:graphicData uri="http://schemas.openxmlformats.org/drawingml/2006/table">
            <a:tbl>
              <a:tblPr>
                <a:tableStyleId>{ED083AE6-46FA-4A59-8FB0-9F97EB10719F}</a:tableStyleId>
              </a:tblPr>
              <a:tblGrid>
                <a:gridCol w="1317402">
                  <a:extLst>
                    <a:ext uri="{9D8B030D-6E8A-4147-A177-3AD203B41FA5}">
                      <a16:colId xmlns:a16="http://schemas.microsoft.com/office/drawing/2014/main" val="2968178373"/>
                    </a:ext>
                  </a:extLst>
                </a:gridCol>
                <a:gridCol w="1993554">
                  <a:extLst>
                    <a:ext uri="{9D8B030D-6E8A-4147-A177-3AD203B41FA5}">
                      <a16:colId xmlns:a16="http://schemas.microsoft.com/office/drawing/2014/main" val="1318848408"/>
                    </a:ext>
                  </a:extLst>
                </a:gridCol>
                <a:gridCol w="1847323">
                  <a:extLst>
                    <a:ext uri="{9D8B030D-6E8A-4147-A177-3AD203B41FA5}">
                      <a16:colId xmlns:a16="http://schemas.microsoft.com/office/drawing/2014/main" val="1553238500"/>
                    </a:ext>
                  </a:extLst>
                </a:gridCol>
              </a:tblGrid>
              <a:tr h="342900">
                <a:tc>
                  <a:txBody>
                    <a:bodyPr/>
                    <a:lstStyle/>
                    <a:p>
                      <a:pPr algn="ctr" fontAlgn="t"/>
                      <a:r>
                        <a:rPr lang="zh-CN" altLang="en-US" sz="1600" u="none" strike="noStrike" dirty="0">
                          <a:effectLst/>
                        </a:rPr>
                        <a:t>数据项名称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dirty="0">
                          <a:effectLst/>
                        </a:rPr>
                        <a:t>炼铁厂</a:t>
                      </a:r>
                      <a:r>
                        <a:rPr lang="en-US" altLang="zh-CN" sz="1600" u="none" strike="noStrike" dirty="0">
                          <a:effectLst/>
                        </a:rPr>
                        <a:t>-</a:t>
                      </a:r>
                      <a:r>
                        <a:rPr lang="zh-CN" altLang="en-US" sz="1600" u="none" strike="noStrike" dirty="0">
                          <a:effectLst/>
                        </a:rPr>
                        <a:t>焦炉</a:t>
                      </a:r>
                      <a:r>
                        <a:rPr lang="en-US" altLang="zh-CN" sz="1600" u="none" strike="noStrike" dirty="0">
                          <a:effectLst/>
                        </a:rPr>
                        <a:t>-1</a:t>
                      </a:r>
                      <a:r>
                        <a:rPr lang="en-US" sz="1600" u="none" strike="noStrike" dirty="0">
                          <a:effectLst/>
                        </a:rPr>
                        <a:t>CO</a:t>
                      </a:r>
                      <a:endParaRPr 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-2</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extLst>
                  <a:ext uri="{0D108BD9-81ED-4DB2-BD59-A6C34878D82A}">
                    <a16:rowId xmlns:a16="http://schemas.microsoft.com/office/drawing/2014/main" val="3943250933"/>
                  </a:ext>
                </a:extLst>
              </a:tr>
              <a:tr h="342900">
                <a:tc>
                  <a:txBody>
                    <a:bodyPr/>
                    <a:lstStyle/>
                    <a:p>
                      <a:pPr algn="ctr" fontAlgn="t"/>
                      <a:r>
                        <a:rPr lang="zh-CN" altLang="en-US" sz="1600" u="none" strike="noStrike">
                          <a:effectLst/>
                        </a:rPr>
                        <a:t>投入直接排放</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dirty="0">
                          <a:effectLst/>
                        </a:rPr>
                        <a:t>4.26625647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3.99204746</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589265942"/>
                  </a:ext>
                </a:extLst>
              </a:tr>
            </a:tbl>
          </a:graphicData>
        </a:graphic>
      </p:graphicFrame>
    </p:spTree>
    <p:extLst>
      <p:ext uri="{BB962C8B-B14F-4D97-AF65-F5344CB8AC3E}">
        <p14:creationId xmlns:p14="http://schemas.microsoft.com/office/powerpoint/2010/main" val="9642443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炼铁厂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焦炉</a:t>
            </a:r>
            <a:r>
              <a:rPr lang="en-US" altLang="zh-CN" sz="2400" b="1" dirty="0">
                <a:solidFill>
                  <a:schemeClr val="accent4"/>
                </a:solidFill>
                <a:latin typeface="微软雅黑" panose="020B0503020204020204" pitchFamily="34" charset="-122"/>
                <a:ea typeface="微软雅黑" panose="020B0503020204020204" pitchFamily="34" charset="-122"/>
              </a:rPr>
              <a:t>-1CO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2CO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产出直接排放</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7" name="Table 6">
            <a:extLst>
              <a:ext uri="{FF2B5EF4-FFF2-40B4-BE49-F238E27FC236}">
                <a16:creationId xmlns:a16="http://schemas.microsoft.com/office/drawing/2014/main" id="{B535AD1E-790B-2F1F-1CC4-912A82CBA395}"/>
              </a:ext>
            </a:extLst>
          </p:cNvPr>
          <p:cNvGraphicFramePr>
            <a:graphicFrameLocks noGrp="1"/>
          </p:cNvGraphicFramePr>
          <p:nvPr>
            <p:extLst>
              <p:ext uri="{D42A27DB-BD31-4B8C-83A1-F6EECF244321}">
                <p14:modId xmlns:p14="http://schemas.microsoft.com/office/powerpoint/2010/main" val="690848267"/>
              </p:ext>
            </p:extLst>
          </p:nvPr>
        </p:nvGraphicFramePr>
        <p:xfrm>
          <a:off x="3502992" y="2800350"/>
          <a:ext cx="5186016" cy="1257300"/>
        </p:xfrm>
        <a:graphic>
          <a:graphicData uri="http://schemas.openxmlformats.org/drawingml/2006/table">
            <a:tbl>
              <a:tblPr>
                <a:tableStyleId>{ED083AE6-46FA-4A59-8FB0-9F97EB10719F}</a:tableStyleId>
              </a:tblPr>
              <a:tblGrid>
                <a:gridCol w="1296504">
                  <a:extLst>
                    <a:ext uri="{9D8B030D-6E8A-4147-A177-3AD203B41FA5}">
                      <a16:colId xmlns:a16="http://schemas.microsoft.com/office/drawing/2014/main" val="268697167"/>
                    </a:ext>
                  </a:extLst>
                </a:gridCol>
                <a:gridCol w="1296504">
                  <a:extLst>
                    <a:ext uri="{9D8B030D-6E8A-4147-A177-3AD203B41FA5}">
                      <a16:colId xmlns:a16="http://schemas.microsoft.com/office/drawing/2014/main" val="1103325682"/>
                    </a:ext>
                  </a:extLst>
                </a:gridCol>
                <a:gridCol w="1296504">
                  <a:extLst>
                    <a:ext uri="{9D8B030D-6E8A-4147-A177-3AD203B41FA5}">
                      <a16:colId xmlns:a16="http://schemas.microsoft.com/office/drawing/2014/main" val="3097625017"/>
                    </a:ext>
                  </a:extLst>
                </a:gridCol>
                <a:gridCol w="1296504">
                  <a:extLst>
                    <a:ext uri="{9D8B030D-6E8A-4147-A177-3AD203B41FA5}">
                      <a16:colId xmlns:a16="http://schemas.microsoft.com/office/drawing/2014/main" val="3835331673"/>
                    </a:ext>
                  </a:extLst>
                </a:gridCol>
              </a:tblGrid>
              <a:tr h="177800">
                <a:tc>
                  <a:txBody>
                    <a:bodyPr/>
                    <a:lstStyle/>
                    <a:p>
                      <a:pPr algn="ctr" fontAlgn="t"/>
                      <a:r>
                        <a:rPr lang="zh-CN" altLang="en-US" sz="1600" u="none" strike="noStrike" dirty="0">
                          <a:effectLst/>
                        </a:rPr>
                        <a:t>数据项名称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-1</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-2</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dirty="0">
                          <a:effectLst/>
                        </a:rPr>
                        <a:t>直接排放系数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solidFill>
                      <a:schemeClr val="accent1">
                        <a:lumMod val="20000"/>
                        <a:lumOff val="80000"/>
                      </a:schemeClr>
                    </a:solidFill>
                  </a:tcPr>
                </a:tc>
                <a:extLst>
                  <a:ext uri="{0D108BD9-81ED-4DB2-BD59-A6C34878D82A}">
                    <a16:rowId xmlns:a16="http://schemas.microsoft.com/office/drawing/2014/main" val="1599751428"/>
                  </a:ext>
                </a:extLst>
              </a:tr>
              <a:tr h="177800">
                <a:tc>
                  <a:txBody>
                    <a:bodyPr/>
                    <a:lstStyle/>
                    <a:p>
                      <a:pPr algn="ctr" fontAlgn="t"/>
                      <a:r>
                        <a:rPr lang="zh-CN" altLang="en-US" sz="1600" u="none" strike="noStrike">
                          <a:effectLst/>
                        </a:rPr>
                        <a:t>焦炉荒煤气</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0.407983</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0.407945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0.76224</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389951034"/>
                  </a:ext>
                </a:extLst>
              </a:tr>
              <a:tr h="177800">
                <a:tc>
                  <a:txBody>
                    <a:bodyPr/>
                    <a:lstStyle/>
                    <a:p>
                      <a:pPr algn="ctr" fontAlgn="t"/>
                      <a:r>
                        <a:rPr lang="zh-CN" altLang="en-US" sz="1600" u="none" strike="noStrike">
                          <a:effectLst/>
                        </a:rPr>
                        <a:t>焦炭</a:t>
                      </a:r>
                      <a:r>
                        <a:rPr lang="en-US" altLang="zh-CN" sz="1600" u="none" strike="noStrike">
                          <a:effectLst/>
                        </a:rPr>
                        <a:t>-</a:t>
                      </a:r>
                      <a:r>
                        <a:rPr lang="zh-CN" altLang="en-US" sz="1600" u="none" strike="noStrike">
                          <a:effectLst/>
                        </a:rPr>
                        <a:t>合并</a:t>
                      </a:r>
                      <a:r>
                        <a:rPr lang="en-US" sz="1600" u="none" strike="noStrike">
                          <a:effectLst/>
                        </a:rPr>
                        <a:t>B</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1</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3.014205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956462829"/>
                  </a:ext>
                </a:extLst>
              </a:tr>
              <a:tr h="177800">
                <a:tc>
                  <a:txBody>
                    <a:bodyPr/>
                    <a:lstStyle/>
                    <a:p>
                      <a:pPr algn="ctr" fontAlgn="t"/>
                      <a:r>
                        <a:rPr lang="zh-CN" altLang="en-US" sz="1600" u="none" strike="noStrike">
                          <a:effectLst/>
                        </a:rPr>
                        <a:t>焦炭</a:t>
                      </a:r>
                      <a:r>
                        <a:rPr lang="en-US" altLang="zh-CN" sz="1600" u="none" strike="noStrike">
                          <a:effectLst/>
                        </a:rPr>
                        <a:t>-</a:t>
                      </a:r>
                      <a:r>
                        <a:rPr lang="zh-CN" altLang="en-US" sz="1600" u="none" strike="noStrike">
                          <a:effectLst/>
                        </a:rPr>
                        <a:t>合并</a:t>
                      </a:r>
                      <a:r>
                        <a:rPr lang="en-US" sz="1600" u="none" strike="noStrike">
                          <a:effectLst/>
                        </a:rPr>
                        <a:t>C</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1</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3.014205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014727690"/>
                  </a:ext>
                </a:extLst>
              </a:tr>
            </a:tbl>
          </a:graphicData>
        </a:graphic>
      </p:graphicFrame>
    </p:spTree>
    <p:extLst>
      <p:ext uri="{BB962C8B-B14F-4D97-AF65-F5344CB8AC3E}">
        <p14:creationId xmlns:p14="http://schemas.microsoft.com/office/powerpoint/2010/main" val="37817944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炼铁厂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焦炉</a:t>
            </a:r>
            <a:r>
              <a:rPr lang="en-US" altLang="zh-CN" sz="2400" b="1" dirty="0">
                <a:solidFill>
                  <a:schemeClr val="accent4"/>
                </a:solidFill>
                <a:latin typeface="微软雅黑" panose="020B0503020204020204" pitchFamily="34" charset="-122"/>
                <a:ea typeface="微软雅黑" panose="020B0503020204020204" pitchFamily="34" charset="-122"/>
              </a:rPr>
              <a:t>-1CO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2CO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产出直接排放，单耗 </a:t>
            </a:r>
            <a:r>
              <a:rPr lang="en-US" altLang="zh-CN" sz="2400" dirty="0">
                <a:solidFill>
                  <a:schemeClr val="accent4"/>
                </a:solidFill>
                <a:latin typeface="微软雅黑" panose="020B0503020204020204" pitchFamily="34" charset="-122"/>
                <a:ea typeface="微软雅黑" panose="020B0503020204020204" pitchFamily="34" charset="-122"/>
              </a:rPr>
              <a:t>x</a:t>
            </a:r>
            <a:r>
              <a:rPr lang="zh-CN" altLang="en-US" sz="2400" dirty="0">
                <a:solidFill>
                  <a:schemeClr val="accent4"/>
                </a:solidFill>
                <a:latin typeface="微软雅黑" panose="020B0503020204020204" pitchFamily="34" charset="-122"/>
                <a:ea typeface="微软雅黑" panose="020B0503020204020204" pitchFamily="34" charset="-122"/>
              </a:rPr>
              <a:t> 排放系数（</a:t>
            </a:r>
            <a:r>
              <a:rPr lang="en-US" altLang="zh-CN" sz="2400" dirty="0">
                <a:solidFill>
                  <a:schemeClr val="accent4"/>
                </a:solidFill>
                <a:latin typeface="微软雅黑" panose="020B0503020204020204" pitchFamily="34" charset="-122"/>
                <a:ea typeface="微软雅黑" panose="020B0503020204020204" pitchFamily="34" charset="-122"/>
              </a:rPr>
              <a:t>CO2eq</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2" name="Table 1">
            <a:extLst>
              <a:ext uri="{FF2B5EF4-FFF2-40B4-BE49-F238E27FC236}">
                <a16:creationId xmlns:a16="http://schemas.microsoft.com/office/drawing/2014/main" id="{FB69DE44-0102-C002-125C-9DD0EC4FD34B}"/>
              </a:ext>
            </a:extLst>
          </p:cNvPr>
          <p:cNvGraphicFramePr>
            <a:graphicFrameLocks noGrp="1"/>
          </p:cNvGraphicFramePr>
          <p:nvPr>
            <p:extLst>
              <p:ext uri="{D42A27DB-BD31-4B8C-83A1-F6EECF244321}">
                <p14:modId xmlns:p14="http://schemas.microsoft.com/office/powerpoint/2010/main" val="1031106203"/>
              </p:ext>
            </p:extLst>
          </p:nvPr>
        </p:nvGraphicFramePr>
        <p:xfrm>
          <a:off x="4158283" y="2732363"/>
          <a:ext cx="3875433" cy="1393274"/>
        </p:xfrm>
        <a:graphic>
          <a:graphicData uri="http://schemas.openxmlformats.org/drawingml/2006/table">
            <a:tbl>
              <a:tblPr>
                <a:tableStyleId>{ED083AE6-46FA-4A59-8FB0-9F97EB10719F}</a:tableStyleId>
              </a:tblPr>
              <a:tblGrid>
                <a:gridCol w="1291811">
                  <a:extLst>
                    <a:ext uri="{9D8B030D-6E8A-4147-A177-3AD203B41FA5}">
                      <a16:colId xmlns:a16="http://schemas.microsoft.com/office/drawing/2014/main" val="2695884603"/>
                    </a:ext>
                  </a:extLst>
                </a:gridCol>
                <a:gridCol w="1291811">
                  <a:extLst>
                    <a:ext uri="{9D8B030D-6E8A-4147-A177-3AD203B41FA5}">
                      <a16:colId xmlns:a16="http://schemas.microsoft.com/office/drawing/2014/main" val="2698777222"/>
                    </a:ext>
                  </a:extLst>
                </a:gridCol>
                <a:gridCol w="1291811">
                  <a:extLst>
                    <a:ext uri="{9D8B030D-6E8A-4147-A177-3AD203B41FA5}">
                      <a16:colId xmlns:a16="http://schemas.microsoft.com/office/drawing/2014/main" val="1874343530"/>
                    </a:ext>
                  </a:extLst>
                </a:gridCol>
              </a:tblGrid>
              <a:tr h="550976">
                <a:tc>
                  <a:txBody>
                    <a:bodyPr/>
                    <a:lstStyle/>
                    <a:p>
                      <a:pPr algn="ctr" fontAlgn="t"/>
                      <a:r>
                        <a:rPr lang="zh-CN" altLang="en-US" sz="1600" u="none" strike="noStrike" dirty="0">
                          <a:effectLst/>
                        </a:rPr>
                        <a:t>数据项名称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-1</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-2</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extLst>
                  <a:ext uri="{0D108BD9-81ED-4DB2-BD59-A6C34878D82A}">
                    <a16:rowId xmlns:a16="http://schemas.microsoft.com/office/drawing/2014/main" val="396157452"/>
                  </a:ext>
                </a:extLst>
              </a:tr>
              <a:tr h="280766">
                <a:tc>
                  <a:txBody>
                    <a:bodyPr/>
                    <a:lstStyle/>
                    <a:p>
                      <a:pPr algn="ctr" fontAlgn="t"/>
                      <a:r>
                        <a:rPr lang="zh-CN" altLang="en-US" sz="1600" u="none" strike="noStrike">
                          <a:effectLst/>
                        </a:rPr>
                        <a:t>焦炉荒煤气</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dirty="0">
                          <a:effectLst/>
                        </a:rPr>
                        <a:t>0.310981</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tc>
                  <a:txBody>
                    <a:bodyPr/>
                    <a:lstStyle/>
                    <a:p>
                      <a:pPr algn="r" fontAlgn="b"/>
                      <a:r>
                        <a:rPr lang="en-CN" sz="1600" u="none" strike="noStrike" dirty="0">
                          <a:effectLst/>
                        </a:rPr>
                        <a:t>0.310952</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848755503"/>
                  </a:ext>
                </a:extLst>
              </a:tr>
              <a:tr h="280766">
                <a:tc>
                  <a:txBody>
                    <a:bodyPr/>
                    <a:lstStyle/>
                    <a:p>
                      <a:pPr algn="ctr" fontAlgn="t"/>
                      <a:r>
                        <a:rPr lang="zh-CN" altLang="en-US" sz="1600" u="none" strike="noStrike">
                          <a:effectLst/>
                        </a:rPr>
                        <a:t>焦炭</a:t>
                      </a:r>
                      <a:r>
                        <a:rPr lang="en-US" altLang="zh-CN" sz="1600" u="none" strike="noStrike">
                          <a:effectLst/>
                        </a:rPr>
                        <a:t>-</a:t>
                      </a:r>
                      <a:r>
                        <a:rPr lang="zh-CN" altLang="en-US" sz="1600" u="none" strike="noStrike">
                          <a:effectLst/>
                        </a:rPr>
                        <a:t>合并</a:t>
                      </a:r>
                      <a:r>
                        <a:rPr lang="en-US" sz="1600" u="none" strike="noStrike">
                          <a:effectLst/>
                        </a:rPr>
                        <a:t>B</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dirty="0">
                          <a:effectLst/>
                        </a:rPr>
                        <a:t>3.014205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tc>
                  <a:txBody>
                    <a:bodyPr/>
                    <a:lstStyle/>
                    <a:p>
                      <a:pPr algn="r" fontAlgn="b"/>
                      <a:r>
                        <a:rPr lang="en-CN" sz="1600" u="none" strike="noStrike" dirty="0">
                          <a:effectLst/>
                        </a:rPr>
                        <a:t>0</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591389737"/>
                  </a:ext>
                </a:extLst>
              </a:tr>
              <a:tr h="280766">
                <a:tc>
                  <a:txBody>
                    <a:bodyPr/>
                    <a:lstStyle/>
                    <a:p>
                      <a:pPr algn="ctr" fontAlgn="t"/>
                      <a:r>
                        <a:rPr lang="zh-CN" altLang="en-US" sz="1600" u="none" strike="noStrike">
                          <a:effectLst/>
                        </a:rPr>
                        <a:t>焦炭</a:t>
                      </a:r>
                      <a:r>
                        <a:rPr lang="en-US" altLang="zh-CN" sz="1600" u="none" strike="noStrike">
                          <a:effectLst/>
                        </a:rPr>
                        <a:t>-</a:t>
                      </a:r>
                      <a:r>
                        <a:rPr lang="zh-CN" altLang="en-US" sz="1600" u="none" strike="noStrike">
                          <a:effectLst/>
                        </a:rPr>
                        <a:t>合并</a:t>
                      </a:r>
                      <a:r>
                        <a:rPr lang="en-US" sz="1600" u="none" strike="noStrike">
                          <a:effectLst/>
                        </a:rPr>
                        <a:t>C</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tc>
                  <a:txBody>
                    <a:bodyPr/>
                    <a:lstStyle/>
                    <a:p>
                      <a:pPr algn="r" fontAlgn="b"/>
                      <a:r>
                        <a:rPr lang="en-CN" sz="1600" u="none" strike="noStrike" dirty="0">
                          <a:effectLst/>
                        </a:rPr>
                        <a:t>3.014205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484396257"/>
                  </a:ext>
                </a:extLst>
              </a:tr>
            </a:tbl>
          </a:graphicData>
        </a:graphic>
      </p:graphicFrame>
    </p:spTree>
    <p:extLst>
      <p:ext uri="{BB962C8B-B14F-4D97-AF65-F5344CB8AC3E}">
        <p14:creationId xmlns:p14="http://schemas.microsoft.com/office/powerpoint/2010/main" val="7030899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炼铁厂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焦炉</a:t>
            </a:r>
            <a:r>
              <a:rPr lang="en-US" altLang="zh-CN" sz="2400" b="1" dirty="0">
                <a:solidFill>
                  <a:schemeClr val="accent4"/>
                </a:solidFill>
                <a:latin typeface="微软雅黑" panose="020B0503020204020204" pitchFamily="34" charset="-122"/>
                <a:ea typeface="微软雅黑" panose="020B0503020204020204" pitchFamily="34" charset="-122"/>
              </a:rPr>
              <a:t>-1CO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2CO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产出直接排放，</a:t>
            </a:r>
            <a:r>
              <a:rPr lang="zh-CN" altLang="en-CN" sz="2400" dirty="0">
                <a:solidFill>
                  <a:schemeClr val="accent4"/>
                </a:solidFill>
                <a:latin typeface="微软雅黑" panose="020B0503020204020204" pitchFamily="34" charset="-122"/>
                <a:ea typeface="微软雅黑" panose="020B0503020204020204" pitchFamily="34" charset="-122"/>
              </a:rPr>
              <a:t>各项数据</a:t>
            </a:r>
            <a:r>
              <a:rPr lang="zh-CN" altLang="en-US" sz="2400" dirty="0">
                <a:solidFill>
                  <a:schemeClr val="accent4"/>
                </a:solidFill>
                <a:latin typeface="微软雅黑" panose="020B0503020204020204" pitchFamily="34" charset="-122"/>
                <a:ea typeface="微软雅黑" panose="020B0503020204020204" pitchFamily="34" charset="-122"/>
              </a:rPr>
              <a:t>求和</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7A72847A-9BF8-F185-4065-B1A3FFE192B8}"/>
              </a:ext>
            </a:extLst>
          </p:cNvPr>
          <p:cNvGraphicFramePr>
            <a:graphicFrameLocks noGrp="1"/>
          </p:cNvGraphicFramePr>
          <p:nvPr>
            <p:extLst>
              <p:ext uri="{D42A27DB-BD31-4B8C-83A1-F6EECF244321}">
                <p14:modId xmlns:p14="http://schemas.microsoft.com/office/powerpoint/2010/main" val="1255780678"/>
              </p:ext>
            </p:extLst>
          </p:nvPr>
        </p:nvGraphicFramePr>
        <p:xfrm>
          <a:off x="3567526" y="3114781"/>
          <a:ext cx="5056947" cy="628438"/>
        </p:xfrm>
        <a:graphic>
          <a:graphicData uri="http://schemas.openxmlformats.org/drawingml/2006/table">
            <a:tbl>
              <a:tblPr>
                <a:tableStyleId>{ED083AE6-46FA-4A59-8FB0-9F97EB10719F}</a:tableStyleId>
              </a:tblPr>
              <a:tblGrid>
                <a:gridCol w="1685649">
                  <a:extLst>
                    <a:ext uri="{9D8B030D-6E8A-4147-A177-3AD203B41FA5}">
                      <a16:colId xmlns:a16="http://schemas.microsoft.com/office/drawing/2014/main" val="3188287123"/>
                    </a:ext>
                  </a:extLst>
                </a:gridCol>
                <a:gridCol w="1685649">
                  <a:extLst>
                    <a:ext uri="{9D8B030D-6E8A-4147-A177-3AD203B41FA5}">
                      <a16:colId xmlns:a16="http://schemas.microsoft.com/office/drawing/2014/main" val="3805092562"/>
                    </a:ext>
                  </a:extLst>
                </a:gridCol>
                <a:gridCol w="1685649">
                  <a:extLst>
                    <a:ext uri="{9D8B030D-6E8A-4147-A177-3AD203B41FA5}">
                      <a16:colId xmlns:a16="http://schemas.microsoft.com/office/drawing/2014/main" val="138363547"/>
                    </a:ext>
                  </a:extLst>
                </a:gridCol>
              </a:tblGrid>
              <a:tr h="327622">
                <a:tc>
                  <a:txBody>
                    <a:bodyPr/>
                    <a:lstStyle/>
                    <a:p>
                      <a:pPr algn="ctr" fontAlgn="t"/>
                      <a:r>
                        <a:rPr lang="zh-CN" altLang="en-US" sz="1600" u="none" strike="noStrike" dirty="0">
                          <a:effectLst/>
                        </a:rPr>
                        <a:t>数据项名称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-1</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-2</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extLst>
                  <a:ext uri="{0D108BD9-81ED-4DB2-BD59-A6C34878D82A}">
                    <a16:rowId xmlns:a16="http://schemas.microsoft.com/office/drawing/2014/main" val="3706735784"/>
                  </a:ext>
                </a:extLst>
              </a:tr>
              <a:tr h="300816">
                <a:tc>
                  <a:txBody>
                    <a:bodyPr/>
                    <a:lstStyle/>
                    <a:p>
                      <a:pPr algn="ctr" fontAlgn="t"/>
                      <a:r>
                        <a:rPr lang="zh-CN" altLang="en-US" sz="1600" u="none" strike="noStrike" dirty="0">
                          <a:effectLst/>
                        </a:rPr>
                        <a:t>产出直接排放</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3.325185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3.325157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04440174"/>
                  </a:ext>
                </a:extLst>
              </a:tr>
            </a:tbl>
          </a:graphicData>
        </a:graphic>
      </p:graphicFrame>
    </p:spTree>
    <p:extLst>
      <p:ext uri="{BB962C8B-B14F-4D97-AF65-F5344CB8AC3E}">
        <p14:creationId xmlns:p14="http://schemas.microsoft.com/office/powerpoint/2010/main" val="38780107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炼铁厂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焦炉</a:t>
            </a:r>
            <a:r>
              <a:rPr lang="en-US" altLang="zh-CN" sz="2400" b="1" dirty="0">
                <a:solidFill>
                  <a:schemeClr val="accent4"/>
                </a:solidFill>
                <a:latin typeface="微软雅黑" panose="020B0503020204020204" pitchFamily="34" charset="-122"/>
                <a:ea typeface="微软雅黑" panose="020B0503020204020204" pitchFamily="34" charset="-122"/>
              </a:rPr>
              <a:t>-1CO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2CO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投入间接排放</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2" name="Table 1">
            <a:extLst>
              <a:ext uri="{FF2B5EF4-FFF2-40B4-BE49-F238E27FC236}">
                <a16:creationId xmlns:a16="http://schemas.microsoft.com/office/drawing/2014/main" id="{A83AD0D2-51C9-4CE8-0108-78C3DF551A2D}"/>
              </a:ext>
            </a:extLst>
          </p:cNvPr>
          <p:cNvGraphicFramePr>
            <a:graphicFrameLocks noGrp="1"/>
          </p:cNvGraphicFramePr>
          <p:nvPr>
            <p:extLst>
              <p:ext uri="{D42A27DB-BD31-4B8C-83A1-F6EECF244321}">
                <p14:modId xmlns:p14="http://schemas.microsoft.com/office/powerpoint/2010/main" val="4188767955"/>
              </p:ext>
            </p:extLst>
          </p:nvPr>
        </p:nvGraphicFramePr>
        <p:xfrm>
          <a:off x="2542760" y="2007696"/>
          <a:ext cx="7106480" cy="3293745"/>
        </p:xfrm>
        <a:graphic>
          <a:graphicData uri="http://schemas.openxmlformats.org/drawingml/2006/table">
            <a:tbl>
              <a:tblPr>
                <a:tableStyleId>{ED083AE6-46FA-4A59-8FB0-9F97EB10719F}</a:tableStyleId>
              </a:tblPr>
              <a:tblGrid>
                <a:gridCol w="1776620">
                  <a:extLst>
                    <a:ext uri="{9D8B030D-6E8A-4147-A177-3AD203B41FA5}">
                      <a16:colId xmlns:a16="http://schemas.microsoft.com/office/drawing/2014/main" val="2063136468"/>
                    </a:ext>
                  </a:extLst>
                </a:gridCol>
                <a:gridCol w="1776620">
                  <a:extLst>
                    <a:ext uri="{9D8B030D-6E8A-4147-A177-3AD203B41FA5}">
                      <a16:colId xmlns:a16="http://schemas.microsoft.com/office/drawing/2014/main" val="3252456143"/>
                    </a:ext>
                  </a:extLst>
                </a:gridCol>
                <a:gridCol w="1776620">
                  <a:extLst>
                    <a:ext uri="{9D8B030D-6E8A-4147-A177-3AD203B41FA5}">
                      <a16:colId xmlns:a16="http://schemas.microsoft.com/office/drawing/2014/main" val="468145327"/>
                    </a:ext>
                  </a:extLst>
                </a:gridCol>
                <a:gridCol w="1776620">
                  <a:extLst>
                    <a:ext uri="{9D8B030D-6E8A-4147-A177-3AD203B41FA5}">
                      <a16:colId xmlns:a16="http://schemas.microsoft.com/office/drawing/2014/main" val="1018304828"/>
                    </a:ext>
                  </a:extLst>
                </a:gridCol>
              </a:tblGrid>
              <a:tr h="177800">
                <a:tc>
                  <a:txBody>
                    <a:bodyPr/>
                    <a:lstStyle/>
                    <a:p>
                      <a:pPr algn="l" fontAlgn="b"/>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-1</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-2</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dirty="0">
                          <a:effectLst/>
                        </a:rPr>
                        <a:t>间接排放系数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solidFill>
                      <a:schemeClr val="accent1">
                        <a:lumMod val="20000"/>
                        <a:lumOff val="80000"/>
                      </a:schemeClr>
                    </a:solidFill>
                  </a:tcPr>
                </a:tc>
                <a:extLst>
                  <a:ext uri="{0D108BD9-81ED-4DB2-BD59-A6C34878D82A}">
                    <a16:rowId xmlns:a16="http://schemas.microsoft.com/office/drawing/2014/main" val="1930204386"/>
                  </a:ext>
                </a:extLst>
              </a:tr>
              <a:tr h="177800">
                <a:tc>
                  <a:txBody>
                    <a:bodyPr/>
                    <a:lstStyle/>
                    <a:p>
                      <a:pPr algn="ctr" fontAlgn="t"/>
                      <a:r>
                        <a:rPr lang="zh-CN" altLang="en-US" sz="1600" u="none" strike="noStrike">
                          <a:effectLst/>
                        </a:rPr>
                        <a:t>低压蒸汽使用量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0.001981</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0.405241</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264155019"/>
                  </a:ext>
                </a:extLst>
              </a:tr>
              <a:tr h="177800">
                <a:tc>
                  <a:txBody>
                    <a:bodyPr/>
                    <a:lstStyle/>
                    <a:p>
                      <a:pPr algn="ctr" fontAlgn="t"/>
                      <a:r>
                        <a:rPr lang="zh-CN" altLang="en-US" sz="1600" u="none" strike="noStrike">
                          <a:effectLst/>
                        </a:rPr>
                        <a:t>其他煤制品</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0.004075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0.004067</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0.530627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4160055345"/>
                  </a:ext>
                </a:extLst>
              </a:tr>
              <a:tr h="177800">
                <a:tc>
                  <a:txBody>
                    <a:bodyPr/>
                    <a:lstStyle/>
                    <a:p>
                      <a:pPr algn="ctr" fontAlgn="t"/>
                      <a:r>
                        <a:rPr lang="zh-CN" altLang="en-US" sz="1600" u="none" strike="noStrike">
                          <a:effectLst/>
                        </a:rPr>
                        <a:t>工业水使用量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0.002129</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0.014252</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0.001307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074611029"/>
                  </a:ext>
                </a:extLst>
              </a:tr>
              <a:tr h="177800">
                <a:tc>
                  <a:txBody>
                    <a:bodyPr/>
                    <a:lstStyle/>
                    <a:p>
                      <a:pPr algn="ctr" fontAlgn="t"/>
                      <a:r>
                        <a:rPr lang="zh-CN" altLang="en-US" sz="1600" u="none" strike="noStrike">
                          <a:effectLst/>
                        </a:rPr>
                        <a:t>柴油</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600" u="none" strike="noStrike">
                          <a:effectLst/>
                        </a:rPr>
                        <a:t>4.07E-06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600" u="none" strike="noStrike">
                          <a:effectLst/>
                        </a:rPr>
                        <a:t>6.11E-06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0.540475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385899336"/>
                  </a:ext>
                </a:extLst>
              </a:tr>
              <a:tr h="177800">
                <a:tc>
                  <a:txBody>
                    <a:bodyPr/>
                    <a:lstStyle/>
                    <a:p>
                      <a:pPr algn="ctr" fontAlgn="t"/>
                      <a:r>
                        <a:rPr lang="zh-CN" altLang="en-US" sz="1600" u="none" strike="noStrike">
                          <a:effectLst/>
                        </a:rPr>
                        <a:t>氮气使用量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0.014828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0.01014</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0.18538</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066154371"/>
                  </a:ext>
                </a:extLst>
              </a:tr>
              <a:tr h="177800">
                <a:tc>
                  <a:txBody>
                    <a:bodyPr/>
                    <a:lstStyle/>
                    <a:p>
                      <a:pPr algn="ctr" fontAlgn="t"/>
                      <a:r>
                        <a:rPr lang="zh-CN" altLang="en-US" sz="1600" u="none" strike="noStrike">
                          <a:effectLst/>
                        </a:rPr>
                        <a:t>洗精煤</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1.488218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1.486353</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0.530627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867305148"/>
                  </a:ext>
                </a:extLst>
              </a:tr>
              <a:tr h="177800">
                <a:tc>
                  <a:txBody>
                    <a:bodyPr/>
                    <a:lstStyle/>
                    <a:p>
                      <a:pPr algn="ctr" fontAlgn="t"/>
                      <a:r>
                        <a:rPr lang="zh-CN" altLang="en-US" sz="1600" u="none" strike="noStrike">
                          <a:effectLst/>
                        </a:rPr>
                        <a:t>焦炉煤气使用量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0.058185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0.116855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0.066404</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623659595"/>
                  </a:ext>
                </a:extLst>
              </a:tr>
              <a:tr h="177800">
                <a:tc>
                  <a:txBody>
                    <a:bodyPr/>
                    <a:lstStyle/>
                    <a:p>
                      <a:pPr algn="ctr" fontAlgn="t"/>
                      <a:r>
                        <a:rPr lang="zh-CN" altLang="en-US" sz="1600" u="none" strike="noStrike">
                          <a:effectLst/>
                        </a:rPr>
                        <a:t>电力</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0.044948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0.031149</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2.073326</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27993382"/>
                  </a:ext>
                </a:extLst>
              </a:tr>
              <a:tr h="177800">
                <a:tc>
                  <a:txBody>
                    <a:bodyPr/>
                    <a:lstStyle/>
                    <a:p>
                      <a:pPr algn="ctr" fontAlgn="t"/>
                      <a:r>
                        <a:rPr lang="zh-CN" altLang="en-US" sz="1600" u="none" strike="noStrike">
                          <a:effectLst/>
                        </a:rPr>
                        <a:t>空压净气使用量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0.013655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0.013673</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0.28597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180096233"/>
                  </a:ext>
                </a:extLst>
              </a:tr>
              <a:tr h="177800">
                <a:tc>
                  <a:txBody>
                    <a:bodyPr/>
                    <a:lstStyle/>
                    <a:p>
                      <a:pPr algn="ctr" fontAlgn="t"/>
                      <a:r>
                        <a:rPr lang="zh-CN" altLang="en-US" sz="1600" u="none" strike="noStrike">
                          <a:effectLst/>
                        </a:rPr>
                        <a:t>脱盐水使用量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0.000572</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0.075967</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0.003509</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750807168"/>
                  </a:ext>
                </a:extLst>
              </a:tr>
              <a:tr h="177800">
                <a:tc>
                  <a:txBody>
                    <a:bodyPr/>
                    <a:lstStyle/>
                    <a:p>
                      <a:pPr algn="ctr" fontAlgn="t"/>
                      <a:r>
                        <a:rPr lang="zh-CN" altLang="en-US" sz="1600" u="none" strike="noStrike">
                          <a:effectLst/>
                        </a:rPr>
                        <a:t>脱硫脱硝催化剂</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600" u="none" strike="noStrike">
                          <a:effectLst/>
                        </a:rPr>
                        <a:t>3.42E-07</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600" u="none" strike="noStrike">
                          <a:effectLst/>
                        </a:rPr>
                        <a:t>1.62E-07</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8.819338</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373305196"/>
                  </a:ext>
                </a:extLst>
              </a:tr>
              <a:tr h="177800">
                <a:tc>
                  <a:txBody>
                    <a:bodyPr/>
                    <a:lstStyle/>
                    <a:p>
                      <a:pPr algn="ctr" fontAlgn="t"/>
                      <a:r>
                        <a:rPr lang="zh-CN" altLang="en-US" sz="1600" u="none" strike="noStrike">
                          <a:effectLst/>
                        </a:rPr>
                        <a:t>高炉煤气使用量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0.747036</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0.376292</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0.040235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67646122"/>
                  </a:ext>
                </a:extLst>
              </a:tr>
            </a:tbl>
          </a:graphicData>
        </a:graphic>
      </p:graphicFrame>
    </p:spTree>
    <p:extLst>
      <p:ext uri="{BB962C8B-B14F-4D97-AF65-F5344CB8AC3E}">
        <p14:creationId xmlns:p14="http://schemas.microsoft.com/office/powerpoint/2010/main" val="19212848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炼铁厂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焦炉</a:t>
            </a:r>
            <a:r>
              <a:rPr lang="en-US" altLang="zh-CN" sz="2400" b="1" dirty="0">
                <a:solidFill>
                  <a:schemeClr val="accent4"/>
                </a:solidFill>
                <a:latin typeface="微软雅黑" panose="020B0503020204020204" pitchFamily="34" charset="-122"/>
                <a:ea typeface="微软雅黑" panose="020B0503020204020204" pitchFamily="34" charset="-122"/>
              </a:rPr>
              <a:t>-1CO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2CO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投入间接排放，单耗 </a:t>
            </a:r>
            <a:r>
              <a:rPr lang="en-US" altLang="zh-CN" sz="2400" dirty="0">
                <a:solidFill>
                  <a:schemeClr val="accent4"/>
                </a:solidFill>
                <a:latin typeface="微软雅黑" panose="020B0503020204020204" pitchFamily="34" charset="-122"/>
                <a:ea typeface="微软雅黑" panose="020B0503020204020204" pitchFamily="34" charset="-122"/>
              </a:rPr>
              <a:t>x</a:t>
            </a:r>
            <a:r>
              <a:rPr lang="zh-CN" altLang="en-US" sz="2400" dirty="0">
                <a:solidFill>
                  <a:schemeClr val="accent4"/>
                </a:solidFill>
                <a:latin typeface="微软雅黑" panose="020B0503020204020204" pitchFamily="34" charset="-122"/>
                <a:ea typeface="微软雅黑" panose="020B0503020204020204" pitchFamily="34" charset="-122"/>
              </a:rPr>
              <a:t> 排放系数（</a:t>
            </a:r>
            <a:r>
              <a:rPr lang="en-US" altLang="zh-CN" sz="2400" dirty="0">
                <a:solidFill>
                  <a:schemeClr val="accent4"/>
                </a:solidFill>
                <a:latin typeface="微软雅黑" panose="020B0503020204020204" pitchFamily="34" charset="-122"/>
                <a:ea typeface="微软雅黑" panose="020B0503020204020204" pitchFamily="34" charset="-122"/>
              </a:rPr>
              <a:t>CO2eq</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2" name="Table 1">
            <a:extLst>
              <a:ext uri="{FF2B5EF4-FFF2-40B4-BE49-F238E27FC236}">
                <a16:creationId xmlns:a16="http://schemas.microsoft.com/office/drawing/2014/main" id="{A83AD0D2-51C9-4CE8-0108-78C3DF551A2D}"/>
              </a:ext>
            </a:extLst>
          </p:cNvPr>
          <p:cNvGraphicFramePr>
            <a:graphicFrameLocks noGrp="1"/>
          </p:cNvGraphicFramePr>
          <p:nvPr/>
        </p:nvGraphicFramePr>
        <p:xfrm>
          <a:off x="2542760" y="2007696"/>
          <a:ext cx="7106480" cy="3293745"/>
        </p:xfrm>
        <a:graphic>
          <a:graphicData uri="http://schemas.openxmlformats.org/drawingml/2006/table">
            <a:tbl>
              <a:tblPr>
                <a:tableStyleId>{ED083AE6-46FA-4A59-8FB0-9F97EB10719F}</a:tableStyleId>
              </a:tblPr>
              <a:tblGrid>
                <a:gridCol w="1776620">
                  <a:extLst>
                    <a:ext uri="{9D8B030D-6E8A-4147-A177-3AD203B41FA5}">
                      <a16:colId xmlns:a16="http://schemas.microsoft.com/office/drawing/2014/main" val="2063136468"/>
                    </a:ext>
                  </a:extLst>
                </a:gridCol>
                <a:gridCol w="1776620">
                  <a:extLst>
                    <a:ext uri="{9D8B030D-6E8A-4147-A177-3AD203B41FA5}">
                      <a16:colId xmlns:a16="http://schemas.microsoft.com/office/drawing/2014/main" val="3252456143"/>
                    </a:ext>
                  </a:extLst>
                </a:gridCol>
                <a:gridCol w="1776620">
                  <a:extLst>
                    <a:ext uri="{9D8B030D-6E8A-4147-A177-3AD203B41FA5}">
                      <a16:colId xmlns:a16="http://schemas.microsoft.com/office/drawing/2014/main" val="468145327"/>
                    </a:ext>
                  </a:extLst>
                </a:gridCol>
                <a:gridCol w="1776620">
                  <a:extLst>
                    <a:ext uri="{9D8B030D-6E8A-4147-A177-3AD203B41FA5}">
                      <a16:colId xmlns:a16="http://schemas.microsoft.com/office/drawing/2014/main" val="1018304828"/>
                    </a:ext>
                  </a:extLst>
                </a:gridCol>
              </a:tblGrid>
              <a:tr h="177800">
                <a:tc>
                  <a:txBody>
                    <a:bodyPr/>
                    <a:lstStyle/>
                    <a:p>
                      <a:pPr algn="l" fontAlgn="b"/>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-1</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-2</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dirty="0">
                          <a:effectLst/>
                        </a:rPr>
                        <a:t>间接排放系数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solidFill>
                      <a:schemeClr val="accent1">
                        <a:lumMod val="20000"/>
                        <a:lumOff val="80000"/>
                      </a:schemeClr>
                    </a:solidFill>
                  </a:tcPr>
                </a:tc>
                <a:extLst>
                  <a:ext uri="{0D108BD9-81ED-4DB2-BD59-A6C34878D82A}">
                    <a16:rowId xmlns:a16="http://schemas.microsoft.com/office/drawing/2014/main" val="1930204386"/>
                  </a:ext>
                </a:extLst>
              </a:tr>
              <a:tr h="177800">
                <a:tc>
                  <a:txBody>
                    <a:bodyPr/>
                    <a:lstStyle/>
                    <a:p>
                      <a:pPr algn="ctr" fontAlgn="t"/>
                      <a:r>
                        <a:rPr lang="zh-CN" altLang="en-US" sz="1600" u="none" strike="noStrike">
                          <a:effectLst/>
                        </a:rPr>
                        <a:t>低压蒸汽使用量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0.001981</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0.405241</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264155019"/>
                  </a:ext>
                </a:extLst>
              </a:tr>
              <a:tr h="177800">
                <a:tc>
                  <a:txBody>
                    <a:bodyPr/>
                    <a:lstStyle/>
                    <a:p>
                      <a:pPr algn="ctr" fontAlgn="t"/>
                      <a:r>
                        <a:rPr lang="zh-CN" altLang="en-US" sz="1600" u="none" strike="noStrike">
                          <a:effectLst/>
                        </a:rPr>
                        <a:t>其他煤制品</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0.004075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0.004067</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0.530627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4160055345"/>
                  </a:ext>
                </a:extLst>
              </a:tr>
              <a:tr h="177800">
                <a:tc>
                  <a:txBody>
                    <a:bodyPr/>
                    <a:lstStyle/>
                    <a:p>
                      <a:pPr algn="ctr" fontAlgn="t"/>
                      <a:r>
                        <a:rPr lang="zh-CN" altLang="en-US" sz="1600" u="none" strike="noStrike">
                          <a:effectLst/>
                        </a:rPr>
                        <a:t>工业水使用量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0.002129</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0.014252</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0.001307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074611029"/>
                  </a:ext>
                </a:extLst>
              </a:tr>
              <a:tr h="177800">
                <a:tc>
                  <a:txBody>
                    <a:bodyPr/>
                    <a:lstStyle/>
                    <a:p>
                      <a:pPr algn="ctr" fontAlgn="t"/>
                      <a:r>
                        <a:rPr lang="zh-CN" altLang="en-US" sz="1600" u="none" strike="noStrike">
                          <a:effectLst/>
                        </a:rPr>
                        <a:t>柴油</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600" u="none" strike="noStrike">
                          <a:effectLst/>
                        </a:rPr>
                        <a:t>4.07E-06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600" u="none" strike="noStrike">
                          <a:effectLst/>
                        </a:rPr>
                        <a:t>6.11E-06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0.540475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385899336"/>
                  </a:ext>
                </a:extLst>
              </a:tr>
              <a:tr h="177800">
                <a:tc>
                  <a:txBody>
                    <a:bodyPr/>
                    <a:lstStyle/>
                    <a:p>
                      <a:pPr algn="ctr" fontAlgn="t"/>
                      <a:r>
                        <a:rPr lang="zh-CN" altLang="en-US" sz="1600" u="none" strike="noStrike">
                          <a:effectLst/>
                        </a:rPr>
                        <a:t>氮气使用量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0.014828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0.01014</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0.18538</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066154371"/>
                  </a:ext>
                </a:extLst>
              </a:tr>
              <a:tr h="177800">
                <a:tc>
                  <a:txBody>
                    <a:bodyPr/>
                    <a:lstStyle/>
                    <a:p>
                      <a:pPr algn="ctr" fontAlgn="t"/>
                      <a:r>
                        <a:rPr lang="zh-CN" altLang="en-US" sz="1600" u="none" strike="noStrike">
                          <a:effectLst/>
                        </a:rPr>
                        <a:t>洗精煤</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1.488218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1.486353</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0.530627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867305148"/>
                  </a:ext>
                </a:extLst>
              </a:tr>
              <a:tr h="177800">
                <a:tc>
                  <a:txBody>
                    <a:bodyPr/>
                    <a:lstStyle/>
                    <a:p>
                      <a:pPr algn="ctr" fontAlgn="t"/>
                      <a:r>
                        <a:rPr lang="zh-CN" altLang="en-US" sz="1600" u="none" strike="noStrike">
                          <a:effectLst/>
                        </a:rPr>
                        <a:t>焦炉煤气使用量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0.058185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0.116855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0.066404</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623659595"/>
                  </a:ext>
                </a:extLst>
              </a:tr>
              <a:tr h="177800">
                <a:tc>
                  <a:txBody>
                    <a:bodyPr/>
                    <a:lstStyle/>
                    <a:p>
                      <a:pPr algn="ctr" fontAlgn="t"/>
                      <a:r>
                        <a:rPr lang="zh-CN" altLang="en-US" sz="1600" u="none" strike="noStrike">
                          <a:effectLst/>
                        </a:rPr>
                        <a:t>电力</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0.044948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0.031149</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2.073326</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27993382"/>
                  </a:ext>
                </a:extLst>
              </a:tr>
              <a:tr h="177800">
                <a:tc>
                  <a:txBody>
                    <a:bodyPr/>
                    <a:lstStyle/>
                    <a:p>
                      <a:pPr algn="ctr" fontAlgn="t"/>
                      <a:r>
                        <a:rPr lang="zh-CN" altLang="en-US" sz="1600" u="none" strike="noStrike">
                          <a:effectLst/>
                        </a:rPr>
                        <a:t>空压净气使用量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0.013655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0.013673</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0.28597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180096233"/>
                  </a:ext>
                </a:extLst>
              </a:tr>
              <a:tr h="177800">
                <a:tc>
                  <a:txBody>
                    <a:bodyPr/>
                    <a:lstStyle/>
                    <a:p>
                      <a:pPr algn="ctr" fontAlgn="t"/>
                      <a:r>
                        <a:rPr lang="zh-CN" altLang="en-US" sz="1600" u="none" strike="noStrike">
                          <a:effectLst/>
                        </a:rPr>
                        <a:t>脱盐水使用量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0.000572</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0.075967</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0.003509</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750807168"/>
                  </a:ext>
                </a:extLst>
              </a:tr>
              <a:tr h="177800">
                <a:tc>
                  <a:txBody>
                    <a:bodyPr/>
                    <a:lstStyle/>
                    <a:p>
                      <a:pPr algn="ctr" fontAlgn="t"/>
                      <a:r>
                        <a:rPr lang="zh-CN" altLang="en-US" sz="1600" u="none" strike="noStrike">
                          <a:effectLst/>
                        </a:rPr>
                        <a:t>脱硫脱硝催化剂</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600" u="none" strike="noStrike">
                          <a:effectLst/>
                        </a:rPr>
                        <a:t>3.42E-07</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600" u="none" strike="noStrike">
                          <a:effectLst/>
                        </a:rPr>
                        <a:t>1.62E-07</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8.819338</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373305196"/>
                  </a:ext>
                </a:extLst>
              </a:tr>
              <a:tr h="177800">
                <a:tc>
                  <a:txBody>
                    <a:bodyPr/>
                    <a:lstStyle/>
                    <a:p>
                      <a:pPr algn="ctr" fontAlgn="t"/>
                      <a:r>
                        <a:rPr lang="zh-CN" altLang="en-US" sz="1600" u="none" strike="noStrike">
                          <a:effectLst/>
                        </a:rPr>
                        <a:t>高炉煤气使用量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0.747036</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0.376292</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0.040235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67646122"/>
                  </a:ext>
                </a:extLst>
              </a:tr>
            </a:tbl>
          </a:graphicData>
        </a:graphic>
      </p:graphicFrame>
    </p:spTree>
    <p:extLst>
      <p:ext uri="{BB962C8B-B14F-4D97-AF65-F5344CB8AC3E}">
        <p14:creationId xmlns:p14="http://schemas.microsoft.com/office/powerpoint/2010/main" val="38508127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炼铁厂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焦炉</a:t>
            </a:r>
            <a:r>
              <a:rPr lang="en-US" altLang="zh-CN" sz="2400" b="1" dirty="0">
                <a:solidFill>
                  <a:schemeClr val="accent4"/>
                </a:solidFill>
                <a:latin typeface="微软雅黑" panose="020B0503020204020204" pitchFamily="34" charset="-122"/>
                <a:ea typeface="微软雅黑" panose="020B0503020204020204" pitchFamily="34" charset="-122"/>
              </a:rPr>
              <a:t>-1CO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2CO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投入间接排放</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2" name="Table 1">
            <a:extLst>
              <a:ext uri="{FF2B5EF4-FFF2-40B4-BE49-F238E27FC236}">
                <a16:creationId xmlns:a16="http://schemas.microsoft.com/office/drawing/2014/main" id="{A83AD0D2-51C9-4CE8-0108-78C3DF551A2D}"/>
              </a:ext>
            </a:extLst>
          </p:cNvPr>
          <p:cNvGraphicFramePr>
            <a:graphicFrameLocks noGrp="1"/>
          </p:cNvGraphicFramePr>
          <p:nvPr/>
        </p:nvGraphicFramePr>
        <p:xfrm>
          <a:off x="2542760" y="2007696"/>
          <a:ext cx="7106480" cy="3293745"/>
        </p:xfrm>
        <a:graphic>
          <a:graphicData uri="http://schemas.openxmlformats.org/drawingml/2006/table">
            <a:tbl>
              <a:tblPr>
                <a:tableStyleId>{ED083AE6-46FA-4A59-8FB0-9F97EB10719F}</a:tableStyleId>
              </a:tblPr>
              <a:tblGrid>
                <a:gridCol w="1776620">
                  <a:extLst>
                    <a:ext uri="{9D8B030D-6E8A-4147-A177-3AD203B41FA5}">
                      <a16:colId xmlns:a16="http://schemas.microsoft.com/office/drawing/2014/main" val="2063136468"/>
                    </a:ext>
                  </a:extLst>
                </a:gridCol>
                <a:gridCol w="1776620">
                  <a:extLst>
                    <a:ext uri="{9D8B030D-6E8A-4147-A177-3AD203B41FA5}">
                      <a16:colId xmlns:a16="http://schemas.microsoft.com/office/drawing/2014/main" val="3252456143"/>
                    </a:ext>
                  </a:extLst>
                </a:gridCol>
                <a:gridCol w="1776620">
                  <a:extLst>
                    <a:ext uri="{9D8B030D-6E8A-4147-A177-3AD203B41FA5}">
                      <a16:colId xmlns:a16="http://schemas.microsoft.com/office/drawing/2014/main" val="468145327"/>
                    </a:ext>
                  </a:extLst>
                </a:gridCol>
                <a:gridCol w="1776620">
                  <a:extLst>
                    <a:ext uri="{9D8B030D-6E8A-4147-A177-3AD203B41FA5}">
                      <a16:colId xmlns:a16="http://schemas.microsoft.com/office/drawing/2014/main" val="1018304828"/>
                    </a:ext>
                  </a:extLst>
                </a:gridCol>
              </a:tblGrid>
              <a:tr h="177800">
                <a:tc>
                  <a:txBody>
                    <a:bodyPr/>
                    <a:lstStyle/>
                    <a:p>
                      <a:pPr algn="l" fontAlgn="b"/>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-1</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-2</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dirty="0">
                          <a:effectLst/>
                        </a:rPr>
                        <a:t>间接排放系数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solidFill>
                      <a:schemeClr val="accent1">
                        <a:lumMod val="20000"/>
                        <a:lumOff val="80000"/>
                      </a:schemeClr>
                    </a:solidFill>
                  </a:tcPr>
                </a:tc>
                <a:extLst>
                  <a:ext uri="{0D108BD9-81ED-4DB2-BD59-A6C34878D82A}">
                    <a16:rowId xmlns:a16="http://schemas.microsoft.com/office/drawing/2014/main" val="1930204386"/>
                  </a:ext>
                </a:extLst>
              </a:tr>
              <a:tr h="177800">
                <a:tc>
                  <a:txBody>
                    <a:bodyPr/>
                    <a:lstStyle/>
                    <a:p>
                      <a:pPr algn="ctr" fontAlgn="t"/>
                      <a:r>
                        <a:rPr lang="zh-CN" altLang="en-US" sz="1600" u="none" strike="noStrike">
                          <a:effectLst/>
                        </a:rPr>
                        <a:t>低压蒸汽使用量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0.001981</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0.405241</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264155019"/>
                  </a:ext>
                </a:extLst>
              </a:tr>
              <a:tr h="177800">
                <a:tc>
                  <a:txBody>
                    <a:bodyPr/>
                    <a:lstStyle/>
                    <a:p>
                      <a:pPr algn="ctr" fontAlgn="t"/>
                      <a:r>
                        <a:rPr lang="zh-CN" altLang="en-US" sz="1600" u="none" strike="noStrike">
                          <a:effectLst/>
                        </a:rPr>
                        <a:t>其他煤制品</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0.004075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0.004067</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0.530627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4160055345"/>
                  </a:ext>
                </a:extLst>
              </a:tr>
              <a:tr h="177800">
                <a:tc>
                  <a:txBody>
                    <a:bodyPr/>
                    <a:lstStyle/>
                    <a:p>
                      <a:pPr algn="ctr" fontAlgn="t"/>
                      <a:r>
                        <a:rPr lang="zh-CN" altLang="en-US" sz="1600" u="none" strike="noStrike">
                          <a:effectLst/>
                        </a:rPr>
                        <a:t>工业水使用量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0.002129</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0.014252</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0.001307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074611029"/>
                  </a:ext>
                </a:extLst>
              </a:tr>
              <a:tr h="177800">
                <a:tc>
                  <a:txBody>
                    <a:bodyPr/>
                    <a:lstStyle/>
                    <a:p>
                      <a:pPr algn="ctr" fontAlgn="t"/>
                      <a:r>
                        <a:rPr lang="zh-CN" altLang="en-US" sz="1600" u="none" strike="noStrike">
                          <a:effectLst/>
                        </a:rPr>
                        <a:t>柴油</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600" u="none" strike="noStrike">
                          <a:effectLst/>
                        </a:rPr>
                        <a:t>4.07E-06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600" u="none" strike="noStrike">
                          <a:effectLst/>
                        </a:rPr>
                        <a:t>6.11E-06</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0.540475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385899336"/>
                  </a:ext>
                </a:extLst>
              </a:tr>
              <a:tr h="177800">
                <a:tc>
                  <a:txBody>
                    <a:bodyPr/>
                    <a:lstStyle/>
                    <a:p>
                      <a:pPr algn="ctr" fontAlgn="t"/>
                      <a:r>
                        <a:rPr lang="zh-CN" altLang="en-US" sz="1600" u="none" strike="noStrike">
                          <a:effectLst/>
                        </a:rPr>
                        <a:t>氮气使用量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0.014828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0.01014</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0.18538</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066154371"/>
                  </a:ext>
                </a:extLst>
              </a:tr>
              <a:tr h="177800">
                <a:tc>
                  <a:txBody>
                    <a:bodyPr/>
                    <a:lstStyle/>
                    <a:p>
                      <a:pPr algn="ctr" fontAlgn="t"/>
                      <a:r>
                        <a:rPr lang="zh-CN" altLang="en-US" sz="1600" u="none" strike="noStrike">
                          <a:effectLst/>
                        </a:rPr>
                        <a:t>洗精煤</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1.488218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1.486353</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0.530627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867305148"/>
                  </a:ext>
                </a:extLst>
              </a:tr>
              <a:tr h="177800">
                <a:tc>
                  <a:txBody>
                    <a:bodyPr/>
                    <a:lstStyle/>
                    <a:p>
                      <a:pPr algn="ctr" fontAlgn="t"/>
                      <a:r>
                        <a:rPr lang="zh-CN" altLang="en-US" sz="1600" u="none" strike="noStrike">
                          <a:effectLst/>
                        </a:rPr>
                        <a:t>焦炉煤气使用量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0.058185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0.116855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0.066404</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3623659595"/>
                  </a:ext>
                </a:extLst>
              </a:tr>
              <a:tr h="177800">
                <a:tc>
                  <a:txBody>
                    <a:bodyPr/>
                    <a:lstStyle/>
                    <a:p>
                      <a:pPr algn="ctr" fontAlgn="t"/>
                      <a:r>
                        <a:rPr lang="zh-CN" altLang="en-US" sz="1600" u="none" strike="noStrike">
                          <a:effectLst/>
                        </a:rPr>
                        <a:t>电力</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0.044948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0.031149</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2.073326</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27993382"/>
                  </a:ext>
                </a:extLst>
              </a:tr>
              <a:tr h="177800">
                <a:tc>
                  <a:txBody>
                    <a:bodyPr/>
                    <a:lstStyle/>
                    <a:p>
                      <a:pPr algn="ctr" fontAlgn="t"/>
                      <a:r>
                        <a:rPr lang="zh-CN" altLang="en-US" sz="1600" u="none" strike="noStrike">
                          <a:effectLst/>
                        </a:rPr>
                        <a:t>空压净气使用量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0.013655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0.013673</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0.28597</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180096233"/>
                  </a:ext>
                </a:extLst>
              </a:tr>
              <a:tr h="177800">
                <a:tc>
                  <a:txBody>
                    <a:bodyPr/>
                    <a:lstStyle/>
                    <a:p>
                      <a:pPr algn="ctr" fontAlgn="t"/>
                      <a:r>
                        <a:rPr lang="zh-CN" altLang="en-US" sz="1600" u="none" strike="noStrike">
                          <a:effectLst/>
                        </a:rPr>
                        <a:t>脱盐水使用量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0.000572</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0.075967</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0.003509</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750807168"/>
                  </a:ext>
                </a:extLst>
              </a:tr>
              <a:tr h="177800">
                <a:tc>
                  <a:txBody>
                    <a:bodyPr/>
                    <a:lstStyle/>
                    <a:p>
                      <a:pPr algn="ctr" fontAlgn="t"/>
                      <a:r>
                        <a:rPr lang="zh-CN" altLang="en-US" sz="1600" u="none" strike="noStrike">
                          <a:effectLst/>
                        </a:rPr>
                        <a:t>脱硫脱硝催化剂</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US" sz="1600" u="none" strike="noStrike">
                          <a:effectLst/>
                        </a:rPr>
                        <a:t>3.42E-07</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600" u="none" strike="noStrike">
                          <a:effectLst/>
                        </a:rPr>
                        <a:t>1.62E-07</a:t>
                      </a:r>
                      <a:endParaRPr lang="en-US"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8.819338</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373305196"/>
                  </a:ext>
                </a:extLst>
              </a:tr>
              <a:tr h="177800">
                <a:tc>
                  <a:txBody>
                    <a:bodyPr/>
                    <a:lstStyle/>
                    <a:p>
                      <a:pPr algn="ctr" fontAlgn="t"/>
                      <a:r>
                        <a:rPr lang="zh-CN" altLang="en-US" sz="1600" u="none" strike="noStrike">
                          <a:effectLst/>
                        </a:rPr>
                        <a:t>高炉煤气使用量</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0.747036</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0.376292</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0.040235</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67646122"/>
                  </a:ext>
                </a:extLst>
              </a:tr>
            </a:tbl>
          </a:graphicData>
        </a:graphic>
      </p:graphicFrame>
    </p:spTree>
    <p:extLst>
      <p:ext uri="{BB962C8B-B14F-4D97-AF65-F5344CB8AC3E}">
        <p14:creationId xmlns:p14="http://schemas.microsoft.com/office/powerpoint/2010/main" val="1923293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炼铁厂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焦炉</a:t>
            </a:r>
            <a:r>
              <a:rPr lang="en-US" altLang="zh-CN" sz="2400" b="1" dirty="0">
                <a:solidFill>
                  <a:schemeClr val="accent4"/>
                </a:solidFill>
                <a:latin typeface="微软雅黑" panose="020B0503020204020204" pitchFamily="34" charset="-122"/>
                <a:ea typeface="微软雅黑" panose="020B0503020204020204" pitchFamily="34" charset="-122"/>
              </a:rPr>
              <a:t>-1CO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2CO</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产出间接排放</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E6F51435-F4BF-8CC9-E8CB-8CDF45E619AF}"/>
              </a:ext>
            </a:extLst>
          </p:cNvPr>
          <p:cNvGraphicFramePr>
            <a:graphicFrameLocks noGrp="1"/>
          </p:cNvGraphicFramePr>
          <p:nvPr>
            <p:extLst>
              <p:ext uri="{D42A27DB-BD31-4B8C-83A1-F6EECF244321}">
                <p14:modId xmlns:p14="http://schemas.microsoft.com/office/powerpoint/2010/main" val="3465675165"/>
              </p:ext>
            </p:extLst>
          </p:nvPr>
        </p:nvGraphicFramePr>
        <p:xfrm>
          <a:off x="2902226" y="2800350"/>
          <a:ext cx="5441240" cy="1257300"/>
        </p:xfrm>
        <a:graphic>
          <a:graphicData uri="http://schemas.openxmlformats.org/drawingml/2006/table">
            <a:tbl>
              <a:tblPr>
                <a:tableStyleId>{ED083AE6-46FA-4A59-8FB0-9F97EB10719F}</a:tableStyleId>
              </a:tblPr>
              <a:tblGrid>
                <a:gridCol w="1360310">
                  <a:extLst>
                    <a:ext uri="{9D8B030D-6E8A-4147-A177-3AD203B41FA5}">
                      <a16:colId xmlns:a16="http://schemas.microsoft.com/office/drawing/2014/main" val="3916885025"/>
                    </a:ext>
                  </a:extLst>
                </a:gridCol>
                <a:gridCol w="1360310">
                  <a:extLst>
                    <a:ext uri="{9D8B030D-6E8A-4147-A177-3AD203B41FA5}">
                      <a16:colId xmlns:a16="http://schemas.microsoft.com/office/drawing/2014/main" val="3315864702"/>
                    </a:ext>
                  </a:extLst>
                </a:gridCol>
                <a:gridCol w="1360310">
                  <a:extLst>
                    <a:ext uri="{9D8B030D-6E8A-4147-A177-3AD203B41FA5}">
                      <a16:colId xmlns:a16="http://schemas.microsoft.com/office/drawing/2014/main" val="4175922694"/>
                    </a:ext>
                  </a:extLst>
                </a:gridCol>
                <a:gridCol w="1360310">
                  <a:extLst>
                    <a:ext uri="{9D8B030D-6E8A-4147-A177-3AD203B41FA5}">
                      <a16:colId xmlns:a16="http://schemas.microsoft.com/office/drawing/2014/main" val="1366675527"/>
                    </a:ext>
                  </a:extLst>
                </a:gridCol>
              </a:tblGrid>
              <a:tr h="177800">
                <a:tc>
                  <a:txBody>
                    <a:bodyPr/>
                    <a:lstStyle/>
                    <a:p>
                      <a:pPr algn="l" fontAlgn="b"/>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-1</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a:effectLst/>
                        </a:rPr>
                        <a:t>炼铁厂</a:t>
                      </a:r>
                      <a:r>
                        <a:rPr lang="en-US" altLang="zh-CN" sz="1600" u="none" strike="noStrike">
                          <a:effectLst/>
                        </a:rPr>
                        <a:t>-</a:t>
                      </a:r>
                      <a:r>
                        <a:rPr lang="zh-CN" altLang="en-US" sz="1600" u="none" strike="noStrike">
                          <a:effectLst/>
                        </a:rPr>
                        <a:t>焦炉</a:t>
                      </a:r>
                      <a:r>
                        <a:rPr lang="en-US" altLang="zh-CN" sz="1600" u="none" strike="noStrike">
                          <a:effectLst/>
                        </a:rPr>
                        <a:t>-2</a:t>
                      </a:r>
                      <a:r>
                        <a:rPr lang="en-US" sz="1600" u="none" strike="noStrike">
                          <a:effectLst/>
                        </a:rPr>
                        <a:t>CO</a:t>
                      </a:r>
                      <a:endParaRPr 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600" u="none" strike="noStrike" dirty="0">
                          <a:effectLst/>
                        </a:rPr>
                        <a:t>间接排放系数</a:t>
                      </a:r>
                      <a:endParaRPr lang="zh-CN" altLang="en-US" sz="16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solidFill>
                      <a:schemeClr val="accent1">
                        <a:lumMod val="20000"/>
                        <a:lumOff val="80000"/>
                      </a:schemeClr>
                    </a:solidFill>
                  </a:tcPr>
                </a:tc>
                <a:extLst>
                  <a:ext uri="{0D108BD9-81ED-4DB2-BD59-A6C34878D82A}">
                    <a16:rowId xmlns:a16="http://schemas.microsoft.com/office/drawing/2014/main" val="702001506"/>
                  </a:ext>
                </a:extLst>
              </a:tr>
              <a:tr h="177800">
                <a:tc>
                  <a:txBody>
                    <a:bodyPr/>
                    <a:lstStyle/>
                    <a:p>
                      <a:pPr algn="ctr" fontAlgn="t"/>
                      <a:r>
                        <a:rPr lang="zh-CN" altLang="en-US" sz="1600" u="none" strike="noStrike">
                          <a:effectLst/>
                        </a:rPr>
                        <a:t>回收中压蒸汽</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0.686186</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0.534822</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0.32999</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2192055750"/>
                  </a:ext>
                </a:extLst>
              </a:tr>
              <a:tr h="177800">
                <a:tc>
                  <a:txBody>
                    <a:bodyPr/>
                    <a:lstStyle/>
                    <a:p>
                      <a:pPr algn="ctr" fontAlgn="t"/>
                      <a:r>
                        <a:rPr lang="zh-CN" altLang="en-US" sz="1600" u="none" strike="noStrike">
                          <a:effectLst/>
                        </a:rPr>
                        <a:t>回收低压蒸汽</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0.059571</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0.056118</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0.32999</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1616447123"/>
                  </a:ext>
                </a:extLst>
              </a:tr>
              <a:tr h="177800">
                <a:tc>
                  <a:txBody>
                    <a:bodyPr/>
                    <a:lstStyle/>
                    <a:p>
                      <a:pPr algn="ctr" fontAlgn="t"/>
                      <a:r>
                        <a:rPr lang="zh-CN" altLang="en-US" sz="1600" u="none" strike="noStrike">
                          <a:effectLst/>
                        </a:rPr>
                        <a:t>焦炉荒煤气</a:t>
                      </a:r>
                      <a:endParaRPr lang="zh-CN" altLang="en-US" sz="16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r" fontAlgn="b"/>
                      <a:r>
                        <a:rPr lang="en-CN" sz="1600" u="none" strike="noStrike">
                          <a:effectLst/>
                        </a:rPr>
                        <a:t>0.407983</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a:effectLst/>
                        </a:rPr>
                        <a:t>0.407945</a:t>
                      </a:r>
                      <a:endParaRPr lang="en-CN" sz="16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600" u="none" strike="noStrike" dirty="0">
                          <a:effectLst/>
                        </a:rPr>
                        <a:t>0.083593</a:t>
                      </a:r>
                      <a:endParaRPr lang="en-CN" sz="16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solidFill>
                      <a:schemeClr val="accent1">
                        <a:lumMod val="20000"/>
                        <a:lumOff val="80000"/>
                      </a:schemeClr>
                    </a:solidFill>
                  </a:tcPr>
                </a:tc>
                <a:extLst>
                  <a:ext uri="{0D108BD9-81ED-4DB2-BD59-A6C34878D82A}">
                    <a16:rowId xmlns:a16="http://schemas.microsoft.com/office/drawing/2014/main" val="762051819"/>
                  </a:ext>
                </a:extLst>
              </a:tr>
            </a:tbl>
          </a:graphicData>
        </a:graphic>
      </p:graphicFrame>
    </p:spTree>
    <p:extLst>
      <p:ext uri="{BB962C8B-B14F-4D97-AF65-F5344CB8AC3E}">
        <p14:creationId xmlns:p14="http://schemas.microsoft.com/office/powerpoint/2010/main" val="2868289131"/>
      </p:ext>
    </p:extLst>
  </p:cSld>
  <p:clrMapOvr>
    <a:masterClrMapping/>
  </p:clrMapOvr>
</p:sld>
</file>

<file path=ppt/theme/theme1.xml><?xml version="1.0" encoding="utf-8"?>
<a:theme xmlns:a="http://schemas.openxmlformats.org/drawingml/2006/main" name="宝信内容母版">
  <a:themeElements>
    <a:clrScheme name="BaoDesign-darkBlue">
      <a:dk1>
        <a:srgbClr val="262626"/>
      </a:dk1>
      <a:lt1>
        <a:srgbClr val="FFFFFF"/>
      </a:lt1>
      <a:dk2>
        <a:srgbClr val="595959"/>
      </a:dk2>
      <a:lt2>
        <a:srgbClr val="F7F7F7"/>
      </a:lt2>
      <a:accent1>
        <a:srgbClr val="1985E8"/>
      </a:accent1>
      <a:accent2>
        <a:srgbClr val="1570C5"/>
      </a:accent2>
      <a:accent3>
        <a:srgbClr val="115CA1"/>
      </a:accent3>
      <a:accent4>
        <a:srgbClr val="0E487F"/>
      </a:accent4>
      <a:accent5>
        <a:srgbClr val="0A355C"/>
      </a:accent5>
      <a:accent6>
        <a:srgbClr val="252E3F"/>
      </a:accent6>
      <a:hlink>
        <a:srgbClr val="1985E8"/>
      </a:hlink>
      <a:folHlink>
        <a:srgbClr val="1985E8"/>
      </a:folHlink>
    </a:clrScheme>
    <a:fontScheme name="Windows">
      <a:majorFont>
        <a:latin typeface="Arial"/>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noFill/>
          <a:round/>
        </a:ln>
      </a:spPr>
      <a:bodyPr vert="horz" wrap="none" lIns="91440" tIns="45720" rIns="91440" bIns="45720" numCol="1" rtlCol="0" anchor="ctr" anchorCtr="1" compatLnSpc="1"/>
      <a:lstStyle>
        <a:defPPr algn="ctr">
          <a:defRPr sz="1200" b="1" dirty="0" smtClean="0">
            <a:solidFill>
              <a:schemeClr val="tx1">
                <a:lumMod val="75000"/>
                <a:lumOff val="2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宝信大面积图">
  <a:themeElements>
    <a:clrScheme name="BaoDesign-darkBlue">
      <a:dk1>
        <a:srgbClr val="262626"/>
      </a:dk1>
      <a:lt1>
        <a:srgbClr val="FFFFFF"/>
      </a:lt1>
      <a:dk2>
        <a:srgbClr val="595959"/>
      </a:dk2>
      <a:lt2>
        <a:srgbClr val="F7F7F7"/>
      </a:lt2>
      <a:accent1>
        <a:srgbClr val="1985E8"/>
      </a:accent1>
      <a:accent2>
        <a:srgbClr val="1570C5"/>
      </a:accent2>
      <a:accent3>
        <a:srgbClr val="115CA1"/>
      </a:accent3>
      <a:accent4>
        <a:srgbClr val="0E487F"/>
      </a:accent4>
      <a:accent5>
        <a:srgbClr val="0A355C"/>
      </a:accent5>
      <a:accent6>
        <a:srgbClr val="252E3F"/>
      </a:accent6>
      <a:hlink>
        <a:srgbClr val="1985E8"/>
      </a:hlink>
      <a:folHlink>
        <a:srgbClr val="1985E8"/>
      </a:folHlink>
    </a:clrScheme>
    <a:fontScheme name="Windows">
      <a:majorFont>
        <a:latin typeface="Arial"/>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noFill/>
          <a:round/>
        </a:ln>
      </a:spPr>
      <a:bodyPr vert="horz" wrap="none" lIns="91440" tIns="45720" rIns="91440" bIns="45720" numCol="1" rtlCol="0" anchor="ctr" anchorCtr="1" compatLnSpc="1"/>
      <a:lstStyle>
        <a:defPPr algn="ctr">
          <a:defRPr sz="1200" b="1" dirty="0" smtClean="0">
            <a:solidFill>
              <a:schemeClr val="tx1">
                <a:lumMod val="75000"/>
                <a:lumOff val="2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宝信封面封底目录">
  <a:themeElements>
    <a:clrScheme name="BaoDesign-darkBlue">
      <a:dk1>
        <a:srgbClr val="262626"/>
      </a:dk1>
      <a:lt1>
        <a:srgbClr val="FFFFFF"/>
      </a:lt1>
      <a:dk2>
        <a:srgbClr val="595959"/>
      </a:dk2>
      <a:lt2>
        <a:srgbClr val="F7F7F7"/>
      </a:lt2>
      <a:accent1>
        <a:srgbClr val="1985E8"/>
      </a:accent1>
      <a:accent2>
        <a:srgbClr val="1570C5"/>
      </a:accent2>
      <a:accent3>
        <a:srgbClr val="115CA1"/>
      </a:accent3>
      <a:accent4>
        <a:srgbClr val="0E487F"/>
      </a:accent4>
      <a:accent5>
        <a:srgbClr val="0A355C"/>
      </a:accent5>
      <a:accent6>
        <a:srgbClr val="252E3F"/>
      </a:accent6>
      <a:hlink>
        <a:srgbClr val="1985E8"/>
      </a:hlink>
      <a:folHlink>
        <a:srgbClr val="1985E8"/>
      </a:folHlink>
    </a:clrScheme>
    <a:fontScheme name="Windows">
      <a:majorFont>
        <a:latin typeface="Arial"/>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noFill/>
          <a:round/>
        </a:ln>
      </a:spPr>
      <a:bodyPr vert="horz" wrap="none" lIns="91440" tIns="45720" rIns="91440" bIns="45720" numCol="1" rtlCol="0" anchor="ctr" anchorCtr="1" compatLnSpc="1"/>
      <a:lstStyle>
        <a:defPPr algn="ctr">
          <a:defRPr sz="1200" b="1" dirty="0" smtClean="0">
            <a:solidFill>
              <a:schemeClr val="tx1">
                <a:lumMod val="75000"/>
                <a:lumOff val="2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14793</TotalTime>
  <Words>7707</Words>
  <Application>Microsoft Macintosh PowerPoint</Application>
  <PresentationFormat>Widescreen</PresentationFormat>
  <Paragraphs>2177</Paragraphs>
  <Slides>105</Slides>
  <Notes>0</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2</vt:i4>
      </vt:variant>
      <vt:variant>
        <vt:lpstr>Slide Titles</vt:lpstr>
      </vt:variant>
      <vt:variant>
        <vt:i4>105</vt:i4>
      </vt:variant>
    </vt:vector>
  </HeadingPairs>
  <TitlesOfParts>
    <vt:vector size="120" baseType="lpstr">
      <vt:lpstr>等线</vt:lpstr>
      <vt:lpstr>微软雅黑</vt:lpstr>
      <vt:lpstr>宋体</vt:lpstr>
      <vt:lpstr>Aptos</vt:lpstr>
      <vt:lpstr>Arial</vt:lpstr>
      <vt:lpstr>Calibri</vt:lpstr>
      <vt:lpstr>Cambria Math</vt:lpstr>
      <vt:lpstr>Roboto Condensed</vt:lpstr>
      <vt:lpstr>Segoe UI Light</vt:lpstr>
      <vt:lpstr>Times New Roman</vt:lpstr>
      <vt:lpstr>宝信内容母版</vt:lpstr>
      <vt:lpstr>宝信大面积图</vt:lpstr>
      <vt:lpstr>宝信封面封底目录</vt:lpstr>
      <vt:lpstr>Visio</vt:lpstr>
      <vt:lpstr>公式</vt:lpstr>
      <vt:lpstr>钢铁产品LCA碳足迹分析</vt:lpstr>
      <vt:lpstr>PowerPoint Presentation</vt:lpstr>
      <vt:lpstr>项目背景介绍</vt:lpstr>
      <vt:lpstr>项目概况</vt:lpstr>
      <vt:lpstr>LCA理论阐述</vt:lpstr>
      <vt:lpstr>生命周期评价（Life Cycle Assessment）</vt:lpstr>
      <vt:lpstr>生命周期评价标准-钢铁行业</vt:lpstr>
      <vt:lpstr>生命周期评价流程</vt:lpstr>
      <vt:lpstr>生命周期评价流程图</vt:lpstr>
      <vt:lpstr>目标与范围的定义</vt:lpstr>
      <vt:lpstr>LCA碳核算系统边界</vt:lpstr>
      <vt:lpstr>生命周期清单分析（LCIA）</vt:lpstr>
      <vt:lpstr>LCIA清单基本流示例</vt:lpstr>
      <vt:lpstr>LCIA碳排放系数（全球变暖指数GWP100）</vt:lpstr>
      <vt:lpstr>全球变暖指数GWP计算方法</vt:lpstr>
      <vt:lpstr>LCA模型算法介绍</vt:lpstr>
      <vt:lpstr>数据采集与处理</vt:lpstr>
      <vt:lpstr>LCA模型-数据采集</vt:lpstr>
      <vt:lpstr>LCA模型-数据类型</vt:lpstr>
      <vt:lpstr>数据预处理-建立工序与产品对应关系</vt:lpstr>
      <vt:lpstr>数据预处理-工序拆分</vt:lpstr>
      <vt:lpstr>数据预处理-工序拆分</vt:lpstr>
      <vt:lpstr>数据预处理-工序拆分</vt:lpstr>
      <vt:lpstr>数据预处理-工序拆分</vt:lpstr>
      <vt:lpstr>数据预处理-单位标准化</vt:lpstr>
      <vt:lpstr>数据预处理-单位标准化</vt:lpstr>
      <vt:lpstr>数据预处理-单位标准化</vt:lpstr>
      <vt:lpstr>数据预处理-单位标准化</vt:lpstr>
      <vt:lpstr>数据预处理-计算物料单位消耗量</vt:lpstr>
      <vt:lpstr>数据预处理-计算物料单位消耗量</vt:lpstr>
      <vt:lpstr>数据预处理-计算物料单位消耗量</vt:lpstr>
      <vt:lpstr>数据预处理-计算物料单位消耗量</vt:lpstr>
      <vt:lpstr>数据预处理-计算物料单位消耗量</vt:lpstr>
      <vt:lpstr>数据预处理-计算物料单位消耗量</vt:lpstr>
      <vt:lpstr>工序建模</vt:lpstr>
      <vt:lpstr>碳负荷计算</vt:lpstr>
      <vt:lpstr>直接与间接负荷</vt:lpstr>
      <vt:lpstr>工序建模</vt:lpstr>
      <vt:lpstr>工序建模</vt:lpstr>
      <vt:lpstr>工序建模</vt:lpstr>
      <vt:lpstr>工序建模</vt:lpstr>
      <vt:lpstr>工序建模</vt:lpstr>
      <vt:lpstr>工序建模</vt:lpstr>
      <vt:lpstr>工序建模</vt:lpstr>
      <vt:lpstr>工序建模-主工序与能辅工序</vt:lpstr>
      <vt:lpstr>工序建模-主工序与能辅工序</vt:lpstr>
      <vt:lpstr>工序建模-主工序与能辅工序</vt:lpstr>
      <vt:lpstr>矩阵方法</vt:lpstr>
      <vt:lpstr>工序建模-闭环</vt:lpstr>
      <vt:lpstr>Leontief模型-矩阵定义</vt:lpstr>
      <vt:lpstr>Leontief模型-矩阵计算</vt:lpstr>
      <vt:lpstr>Leontief模型-矩阵计算</vt:lpstr>
      <vt:lpstr>Leontief模型-矩阵计算</vt:lpstr>
      <vt:lpstr>Leontief模型-矩阵计算</vt:lpstr>
      <vt:lpstr>Leontief模型-矩阵计算</vt:lpstr>
      <vt:lpstr>Leontief模型-矩阵计算</vt:lpstr>
      <vt:lpstr>Leontief模型-矩阵意义</vt:lpstr>
      <vt:lpstr>Leontief模型-碳负荷计算</vt:lpstr>
      <vt:lpstr>碳负荷分类</vt:lpstr>
      <vt:lpstr>碳负荷分类-研究院方法</vt:lpstr>
      <vt:lpstr>研究院各类型负荷计算公式</vt:lpstr>
      <vt:lpstr>研究院各类型负荷计算公式</vt:lpstr>
      <vt:lpstr>碳负荷分类-研究院方法</vt:lpstr>
      <vt:lpstr>碳负荷对照关系</vt:lpstr>
      <vt:lpstr>碳负荷对照关系</vt:lpstr>
      <vt:lpstr>G1-G7对照Type1-11</vt:lpstr>
      <vt:lpstr>LCA建模-研究院方法</vt:lpstr>
      <vt:lpstr>能辅工序-研究院方法</vt:lpstr>
      <vt:lpstr>能辅工序代入主工序-研究院方法</vt:lpstr>
      <vt:lpstr>主工序-研究院方法</vt:lpstr>
      <vt:lpstr>主工序对能辅产品-研究院方法</vt:lpstr>
      <vt:lpstr>LCA建模-全工序方法</vt:lpstr>
      <vt:lpstr>全工序建模</vt:lpstr>
      <vt:lpstr>全工序建模</vt:lpstr>
      <vt:lpstr>主工序建模-顺序方法</vt:lpstr>
      <vt:lpstr>主工序建模-顺序方法</vt:lpstr>
      <vt:lpstr>工序流程图-梅山基地</vt:lpstr>
      <vt:lpstr>工序流程图-梅山基地1</vt:lpstr>
      <vt:lpstr>工序流程图-梅山基地2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顺序方法-计算示例</vt:lpstr>
      <vt:lpstr>顺序方法-计算示例</vt:lpstr>
      <vt:lpstr>顺序方法-计算示例</vt:lpstr>
      <vt:lpstr>顺序方法-计算示例</vt:lpstr>
      <vt:lpstr>顺序方法-计算示例</vt:lpstr>
      <vt:lpstr>顺序方法-计算示例</vt:lpstr>
      <vt:lpstr>顺序方法-计算示例</vt:lpstr>
      <vt:lpstr>顺序方法-计算示例</vt:lpstr>
      <vt:lpstr>顺序方法-计算示例</vt:lpstr>
      <vt:lpstr>顺序方法-计算示例</vt:lpstr>
      <vt:lpstr>顺序方法-计算示例</vt:lpstr>
      <vt:lpstr>顺序方法-计算示例</vt:lpstr>
      <vt:lpstr>顺序方法-计算示例</vt:lpstr>
      <vt:lpstr>LCA结果对照</vt:lpstr>
      <vt:lpstr>矩阵方法</vt:lpstr>
      <vt:lpstr>顺序方法</vt:lpstr>
      <vt:lpstr>主工序顺序方法</vt:lpstr>
      <vt:lpstr>两种方法优劣对比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邱兆平</dc:creator>
  <cp:lastModifiedBy>Peter Wang</cp:lastModifiedBy>
  <cp:revision>658</cp:revision>
  <dcterms:created xsi:type="dcterms:W3CDTF">2020-03-19T14:28:00Z</dcterms:created>
  <dcterms:modified xsi:type="dcterms:W3CDTF">2024-07-01T08:03:22Z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2052-10.8.0.6501</vt:lpwstr>
  </property>
</Properties>
</file>